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5" r:id="rId2"/>
    <p:sldId id="256" r:id="rId3"/>
    <p:sldId id="257" r:id="rId4"/>
    <p:sldId id="277" r:id="rId5"/>
    <p:sldId id="258" r:id="rId6"/>
    <p:sldId id="259" r:id="rId7"/>
    <p:sldId id="260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8" r:id="rId16"/>
    <p:sldId id="279" r:id="rId17"/>
    <p:sldId id="280" r:id="rId18"/>
    <p:sldId id="281" r:id="rId19"/>
    <p:sldId id="282" r:id="rId20"/>
    <p:sldId id="270" r:id="rId21"/>
    <p:sldId id="271" r:id="rId22"/>
    <p:sldId id="272" r:id="rId23"/>
    <p:sldId id="273" r:id="rId24"/>
    <p:sldId id="274" r:id="rId25"/>
    <p:sldId id="275" r:id="rId26"/>
    <p:sldId id="283" r:id="rId27"/>
    <p:sldId id="284" r:id="rId28"/>
    <p:sldId id="276" r:id="rId29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99"/>
    <a:srgbClr val="CC9900"/>
    <a:srgbClr val="CCCCFF"/>
    <a:srgbClr val="FFCC66"/>
    <a:srgbClr val="FF9999"/>
    <a:srgbClr val="CCCC00"/>
    <a:srgbClr val="CCFF33"/>
    <a:srgbClr val="99FFCC"/>
    <a:srgbClr val="FFCCFF"/>
    <a:srgbClr val="99663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F67B4-F87B-4274-B3EC-9D0C1D9609CD}" type="datetimeFigureOut">
              <a:rPr lang="tr-TR" smtClean="0"/>
              <a:pPr/>
              <a:t>5.5.2016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520C6D-BB61-41BA-B066-2038796077C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F67B4-F87B-4274-B3EC-9D0C1D9609CD}" type="datetimeFigureOut">
              <a:rPr lang="tr-TR" smtClean="0"/>
              <a:pPr/>
              <a:t>5.5.2016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520C6D-BB61-41BA-B066-2038796077C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F67B4-F87B-4274-B3EC-9D0C1D9609CD}" type="datetimeFigureOut">
              <a:rPr lang="tr-TR" smtClean="0"/>
              <a:pPr/>
              <a:t>5.5.2016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520C6D-BB61-41BA-B066-2038796077C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F67B4-F87B-4274-B3EC-9D0C1D9609CD}" type="datetimeFigureOut">
              <a:rPr lang="tr-TR" smtClean="0"/>
              <a:pPr/>
              <a:t>5.5.2016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520C6D-BB61-41BA-B066-2038796077C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F67B4-F87B-4274-B3EC-9D0C1D9609CD}" type="datetimeFigureOut">
              <a:rPr lang="tr-TR" smtClean="0"/>
              <a:pPr/>
              <a:t>5.5.2016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520C6D-BB61-41BA-B066-2038796077C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F67B4-F87B-4274-B3EC-9D0C1D9609CD}" type="datetimeFigureOut">
              <a:rPr lang="tr-TR" smtClean="0"/>
              <a:pPr/>
              <a:t>5.5.2016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520C6D-BB61-41BA-B066-2038796077C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F67B4-F87B-4274-B3EC-9D0C1D9609CD}" type="datetimeFigureOut">
              <a:rPr lang="tr-TR" smtClean="0"/>
              <a:pPr/>
              <a:t>5.5.2016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520C6D-BB61-41BA-B066-2038796077C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F67B4-F87B-4274-B3EC-9D0C1D9609CD}" type="datetimeFigureOut">
              <a:rPr lang="tr-TR" smtClean="0"/>
              <a:pPr/>
              <a:t>5.5.2016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520C6D-BB61-41BA-B066-2038796077C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F67B4-F87B-4274-B3EC-9D0C1D9609CD}" type="datetimeFigureOut">
              <a:rPr lang="tr-TR" smtClean="0"/>
              <a:pPr/>
              <a:t>5.5.2016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520C6D-BB61-41BA-B066-2038796077C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F67B4-F87B-4274-B3EC-9D0C1D9609CD}" type="datetimeFigureOut">
              <a:rPr lang="tr-TR" smtClean="0"/>
              <a:pPr/>
              <a:t>5.5.2016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520C6D-BB61-41BA-B066-2038796077C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F67B4-F87B-4274-B3EC-9D0C1D9609CD}" type="datetimeFigureOut">
              <a:rPr lang="tr-TR" smtClean="0"/>
              <a:pPr/>
              <a:t>5.5.2016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520C6D-BB61-41BA-B066-2038796077C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FF67B4-F87B-4274-B3EC-9D0C1D9609CD}" type="datetimeFigureOut">
              <a:rPr lang="tr-TR" smtClean="0"/>
              <a:pPr/>
              <a:t>5.5.2016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520C6D-BB61-41BA-B066-2038796077C5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7" Type="http://schemas.openxmlformats.org/officeDocument/2006/relationships/image" Target="../media/image18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4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026" name="Picture 2" descr="C:\Users\DEM\Desktop\materyalgrubudkab\Slayt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FFCC">
            <a:alpha val="25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b="1" dirty="0" smtClean="0"/>
              <a:t>2.7. Hacı Bektaşî </a:t>
            </a:r>
            <a:r>
              <a:rPr lang="tr-TR" b="1" dirty="0" err="1" smtClean="0"/>
              <a:t>Velî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714488"/>
            <a:ext cx="5329246" cy="4643470"/>
          </a:xfrm>
        </p:spPr>
        <p:txBody>
          <a:bodyPr>
            <a:normAutofit/>
          </a:bodyPr>
          <a:lstStyle/>
          <a:p>
            <a:r>
              <a:rPr lang="tr-TR" sz="2400" dirty="0" smtClean="0"/>
              <a:t>Asıl adı </a:t>
            </a:r>
            <a:r>
              <a:rPr lang="tr-TR" sz="2400" b="1" dirty="0" smtClean="0"/>
              <a:t>Mehmet</a:t>
            </a:r>
            <a:r>
              <a:rPr lang="tr-TR" sz="2400" dirty="0" smtClean="0"/>
              <a:t>’tir. </a:t>
            </a:r>
            <a:r>
              <a:rPr lang="tr-TR" sz="2400" b="1" dirty="0" smtClean="0"/>
              <a:t>(ö.1271)</a:t>
            </a:r>
          </a:p>
          <a:p>
            <a:r>
              <a:rPr lang="tr-TR" sz="2400" dirty="0" smtClean="0"/>
              <a:t>Aslen </a:t>
            </a:r>
            <a:r>
              <a:rPr lang="tr-TR" sz="2400" b="1" dirty="0" err="1" smtClean="0"/>
              <a:t>Horosan</a:t>
            </a:r>
            <a:r>
              <a:rPr lang="tr-TR" sz="2400" dirty="0" err="1" smtClean="0"/>
              <a:t>lıdır</a:t>
            </a:r>
            <a:r>
              <a:rPr lang="tr-TR" sz="2400" dirty="0" smtClean="0"/>
              <a:t>.</a:t>
            </a:r>
          </a:p>
          <a:p>
            <a:r>
              <a:rPr lang="tr-TR" sz="2400" dirty="0" smtClean="0"/>
              <a:t>“</a:t>
            </a:r>
            <a:r>
              <a:rPr lang="tr-TR" sz="2400" b="1" dirty="0" smtClean="0"/>
              <a:t>Dört Kapı Kırk Makam</a:t>
            </a:r>
            <a:r>
              <a:rPr lang="tr-TR" sz="2400" dirty="0" smtClean="0"/>
              <a:t>” eseri ünlüdür.</a:t>
            </a:r>
          </a:p>
          <a:p>
            <a:r>
              <a:rPr lang="tr-TR" sz="2400" dirty="0" smtClean="0"/>
              <a:t>Anadolu’nun Türkleşmesi ve İslamlaşmasına için uğraşmıştır.</a:t>
            </a:r>
          </a:p>
          <a:p>
            <a:r>
              <a:rPr lang="tr-TR" sz="2400" dirty="0" smtClean="0"/>
              <a:t>İslam ahlakını konu edinen çeşitli </a:t>
            </a:r>
            <a:r>
              <a:rPr lang="tr-TR" sz="2400" b="1" dirty="0" smtClean="0"/>
              <a:t>şiir </a:t>
            </a:r>
            <a:r>
              <a:rPr lang="tr-TR" sz="2400" dirty="0" smtClean="0"/>
              <a:t>ve </a:t>
            </a:r>
            <a:r>
              <a:rPr lang="tr-TR" sz="2400" b="1" dirty="0" smtClean="0"/>
              <a:t>nefes</a:t>
            </a:r>
            <a:r>
              <a:rPr lang="tr-TR" sz="2400" dirty="0" smtClean="0"/>
              <a:t>ler yazmıştır.</a:t>
            </a:r>
          </a:p>
          <a:p>
            <a:r>
              <a:rPr lang="tr-TR" sz="2400" b="1" dirty="0" smtClean="0"/>
              <a:t>Bektaşîlik</a:t>
            </a:r>
            <a:r>
              <a:rPr lang="tr-TR" sz="2400" dirty="0" smtClean="0"/>
              <a:t> düşüncesinin kurucusudur.</a:t>
            </a:r>
          </a:p>
          <a:p>
            <a:r>
              <a:rPr lang="tr-TR" sz="2400" dirty="0" smtClean="0"/>
              <a:t>Kabri </a:t>
            </a:r>
            <a:r>
              <a:rPr lang="tr-TR" sz="2400" b="1" dirty="0" smtClean="0"/>
              <a:t>Nevşehir</a:t>
            </a:r>
            <a:r>
              <a:rPr lang="tr-TR" sz="2400" dirty="0" smtClean="0"/>
              <a:t>’dedir.</a:t>
            </a:r>
            <a:endParaRPr lang="tr-TR" sz="2400" dirty="0"/>
          </a:p>
        </p:txBody>
      </p:sp>
      <p:pic>
        <p:nvPicPr>
          <p:cNvPr id="5122" name="Picture 2" descr="http://www.siirparki.com/bektop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644750" y="1428736"/>
            <a:ext cx="3427844" cy="47863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CC00">
            <a:alpha val="5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1422"/>
            <a:ext cx="8229600" cy="1143000"/>
          </a:xfrm>
        </p:spPr>
        <p:txBody>
          <a:bodyPr/>
          <a:lstStyle/>
          <a:p>
            <a:r>
              <a:rPr lang="tr-TR" b="1" dirty="0" smtClean="0"/>
              <a:t>2.8. </a:t>
            </a:r>
            <a:r>
              <a:rPr lang="tr-TR" b="1" dirty="0" err="1" smtClean="0"/>
              <a:t>Mevlânâ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500034" y="1214422"/>
            <a:ext cx="4972056" cy="5240343"/>
          </a:xfrm>
        </p:spPr>
        <p:txBody>
          <a:bodyPr>
            <a:normAutofit/>
          </a:bodyPr>
          <a:lstStyle/>
          <a:p>
            <a:r>
              <a:rPr lang="tr-TR" sz="2400" dirty="0" smtClean="0"/>
              <a:t>Asıl adı, </a:t>
            </a:r>
            <a:r>
              <a:rPr lang="tr-TR" sz="2400" b="1" dirty="0" smtClean="0"/>
              <a:t>Mevlana </a:t>
            </a:r>
            <a:r>
              <a:rPr lang="tr-TR" sz="2400" b="1" dirty="0" err="1" smtClean="0"/>
              <a:t>Celaleddinî</a:t>
            </a:r>
            <a:r>
              <a:rPr lang="tr-TR" sz="2400" b="1" dirty="0" smtClean="0"/>
              <a:t> Rumî(1207-1273)</a:t>
            </a:r>
            <a:r>
              <a:rPr lang="tr-TR" sz="2400" dirty="0" err="1" smtClean="0"/>
              <a:t>dir</a:t>
            </a:r>
            <a:r>
              <a:rPr lang="tr-TR" sz="2400" dirty="0" smtClean="0"/>
              <a:t>.</a:t>
            </a:r>
          </a:p>
          <a:p>
            <a:r>
              <a:rPr lang="tr-TR" sz="2400" b="1" dirty="0" smtClean="0"/>
              <a:t>Afganistan</a:t>
            </a:r>
            <a:r>
              <a:rPr lang="tr-TR" sz="2400" dirty="0" smtClean="0"/>
              <a:t>’ın </a:t>
            </a:r>
            <a:r>
              <a:rPr lang="tr-TR" sz="2400" b="1" dirty="0" err="1" smtClean="0"/>
              <a:t>Belh</a:t>
            </a:r>
            <a:r>
              <a:rPr lang="tr-TR" sz="2400" dirty="0" smtClean="0"/>
              <a:t> şehrinde doğmuştur.</a:t>
            </a:r>
          </a:p>
          <a:p>
            <a:r>
              <a:rPr lang="tr-TR" sz="2400" b="1" dirty="0" smtClean="0"/>
              <a:t>Mevlevilik</a:t>
            </a:r>
            <a:r>
              <a:rPr lang="tr-TR" sz="2400" dirty="0" smtClean="0"/>
              <a:t> düşüncesinin temelini atmıştır. Ölümünden sonra oğlu Sultan </a:t>
            </a:r>
            <a:r>
              <a:rPr lang="tr-TR" sz="2400" dirty="0" err="1" smtClean="0"/>
              <a:t>Veled</a:t>
            </a:r>
            <a:r>
              <a:rPr lang="tr-TR" sz="2400" dirty="0" smtClean="0"/>
              <a:t> </a:t>
            </a:r>
            <a:r>
              <a:rPr lang="tr-TR" sz="2400" dirty="0" err="1" smtClean="0"/>
              <a:t>sistematize</a:t>
            </a:r>
            <a:r>
              <a:rPr lang="tr-TR" sz="2400" dirty="0" smtClean="0"/>
              <a:t> etmiştir.</a:t>
            </a:r>
          </a:p>
          <a:p>
            <a:r>
              <a:rPr lang="tr-TR" sz="2400" b="1" dirty="0" smtClean="0"/>
              <a:t>Dostluk, barış, kardeşlik </a:t>
            </a:r>
            <a:r>
              <a:rPr lang="tr-TR" sz="2400" dirty="0" smtClean="0"/>
              <a:t>temalarına eserlerinde çokça yer vermiştir.</a:t>
            </a:r>
          </a:p>
          <a:p>
            <a:r>
              <a:rPr lang="tr-TR" sz="2400" dirty="0" smtClean="0"/>
              <a:t>En ünlü eseri </a:t>
            </a:r>
            <a:r>
              <a:rPr lang="tr-TR" sz="2400" b="1" dirty="0" smtClean="0"/>
              <a:t>Mesnevî</a:t>
            </a:r>
            <a:r>
              <a:rPr lang="tr-TR" sz="2400" dirty="0" smtClean="0"/>
              <a:t>’dir.</a:t>
            </a:r>
          </a:p>
          <a:p>
            <a:r>
              <a:rPr lang="tr-TR" sz="2400" dirty="0" smtClean="0"/>
              <a:t>Kabri </a:t>
            </a:r>
            <a:r>
              <a:rPr lang="tr-TR" sz="2400" b="1" dirty="0" smtClean="0"/>
              <a:t>Konya</a:t>
            </a:r>
            <a:r>
              <a:rPr lang="tr-TR" sz="2400" dirty="0" smtClean="0"/>
              <a:t>’dadır.</a:t>
            </a:r>
            <a:endParaRPr lang="tr-TR" sz="2400" dirty="0"/>
          </a:p>
        </p:txBody>
      </p:sp>
      <p:pic>
        <p:nvPicPr>
          <p:cNvPr id="4098" name="Picture 2" descr="http://1.bp.blogspot.com/-aKtLcGobR6o/UJwC-4LSjJI/AAAAAAAACYA/O0I48wYf_E4/s1600/mevlana_bilgelik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57818" y="1000108"/>
            <a:ext cx="3448050" cy="5715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6699">
            <a:alpha val="55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b="1" dirty="0" smtClean="0"/>
              <a:t>2.9. Yunus Emre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600200"/>
            <a:ext cx="5614998" cy="4829196"/>
          </a:xfrm>
        </p:spPr>
        <p:txBody>
          <a:bodyPr>
            <a:normAutofit/>
          </a:bodyPr>
          <a:lstStyle/>
          <a:p>
            <a:r>
              <a:rPr lang="tr-TR" sz="2400" b="1" dirty="0" smtClean="0"/>
              <a:t>Selçuklular</a:t>
            </a:r>
            <a:r>
              <a:rPr lang="tr-TR" sz="2400" dirty="0" smtClean="0"/>
              <a:t>ın sonu ve </a:t>
            </a:r>
            <a:r>
              <a:rPr lang="tr-TR" sz="2400" b="1" dirty="0" smtClean="0"/>
              <a:t>Osmanlı</a:t>
            </a:r>
            <a:r>
              <a:rPr lang="tr-TR" sz="2400" dirty="0" smtClean="0"/>
              <a:t>’nın kuruluş yıllarında yaşamıştır. (ö.1321)</a:t>
            </a:r>
          </a:p>
          <a:p>
            <a:r>
              <a:rPr lang="tr-TR" sz="2400" b="1" dirty="0" smtClean="0"/>
              <a:t>Güzel/Öz Türkçesi </a:t>
            </a:r>
            <a:r>
              <a:rPr lang="tr-TR" sz="2400" dirty="0" smtClean="0"/>
              <a:t>kullanması ve </a:t>
            </a:r>
            <a:r>
              <a:rPr lang="tr-TR" sz="2400" b="1" dirty="0" smtClean="0"/>
              <a:t>İslam ahlakını duru</a:t>
            </a:r>
            <a:r>
              <a:rPr lang="tr-TR" sz="2400" dirty="0" smtClean="0"/>
              <a:t> bir şekilde ifade etmesi eserlerinde en göze çarpan özelliklerdir.</a:t>
            </a:r>
          </a:p>
          <a:p>
            <a:r>
              <a:rPr lang="tr-TR" sz="2400" dirty="0" smtClean="0"/>
              <a:t>Mutasavvıf </a:t>
            </a:r>
            <a:r>
              <a:rPr lang="tr-TR" sz="2400" b="1" dirty="0" err="1" smtClean="0"/>
              <a:t>Taptuk</a:t>
            </a:r>
            <a:r>
              <a:rPr lang="tr-TR" sz="2400" b="1" dirty="0" smtClean="0"/>
              <a:t> Emre</a:t>
            </a:r>
            <a:r>
              <a:rPr lang="tr-TR" sz="2400" dirty="0" smtClean="0"/>
              <a:t>’nin öğrencisidir.</a:t>
            </a:r>
          </a:p>
          <a:p>
            <a:r>
              <a:rPr lang="tr-TR" sz="2400" dirty="0" smtClean="0"/>
              <a:t>Türbesiyle ilgili rivayetler çeşitlidir. Bu yüzden </a:t>
            </a:r>
            <a:r>
              <a:rPr lang="tr-TR" sz="2400" b="1" dirty="0" smtClean="0"/>
              <a:t>kabri bilinmemekte</a:t>
            </a:r>
            <a:r>
              <a:rPr lang="tr-TR" sz="2400" dirty="0" smtClean="0"/>
              <a:t>dir.</a:t>
            </a:r>
          </a:p>
          <a:p>
            <a:r>
              <a:rPr lang="tr-TR" sz="2400" b="1" dirty="0" err="1" smtClean="0"/>
              <a:t>Dîvan</a:t>
            </a:r>
            <a:r>
              <a:rPr lang="tr-TR" sz="2400" dirty="0" err="1" smtClean="0"/>
              <a:t>’ı</a:t>
            </a:r>
            <a:r>
              <a:rPr lang="tr-TR" sz="2400" dirty="0" smtClean="0"/>
              <a:t> ve </a:t>
            </a:r>
            <a:r>
              <a:rPr lang="tr-TR" sz="2400" b="1" dirty="0" err="1" smtClean="0"/>
              <a:t>Risaletü’n</a:t>
            </a:r>
            <a:r>
              <a:rPr lang="tr-TR" sz="2400" b="1" dirty="0" smtClean="0"/>
              <a:t>-</a:t>
            </a:r>
            <a:r>
              <a:rPr lang="tr-TR" sz="2400" b="1" dirty="0" err="1" smtClean="0"/>
              <a:t>Nushiyye</a:t>
            </a:r>
            <a:r>
              <a:rPr lang="tr-TR" sz="2400" b="1" dirty="0" smtClean="0"/>
              <a:t> </a:t>
            </a:r>
            <a:r>
              <a:rPr lang="tr-TR" sz="2400" dirty="0" smtClean="0"/>
              <a:t>adlı eseri önemlidir.</a:t>
            </a:r>
            <a:endParaRPr lang="tr-TR" sz="2400" dirty="0"/>
          </a:p>
        </p:txBody>
      </p:sp>
      <p:pic>
        <p:nvPicPr>
          <p:cNvPr id="3076" name="Picture 4" descr="http://allspirit.co.uk/wp-content/uploads/2014/01/yunus-emre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80169" y="2071678"/>
            <a:ext cx="2652549" cy="31432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/>
              <a:t>2.10. Hacı Bayram </a:t>
            </a:r>
            <a:r>
              <a:rPr lang="tr-TR" b="1" dirty="0" err="1" smtClean="0"/>
              <a:t>Velî</a:t>
            </a:r>
            <a:endParaRPr lang="tr-TR" b="1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600200"/>
            <a:ext cx="5043494" cy="4525963"/>
          </a:xfrm>
        </p:spPr>
        <p:txBody>
          <a:bodyPr>
            <a:normAutofit/>
          </a:bodyPr>
          <a:lstStyle/>
          <a:p>
            <a:r>
              <a:rPr lang="tr-TR" sz="2400" b="1" dirty="0" smtClean="0"/>
              <a:t>Orhan Gazi </a:t>
            </a:r>
            <a:r>
              <a:rPr lang="tr-TR" sz="2400" dirty="0" smtClean="0"/>
              <a:t>döneminde </a:t>
            </a:r>
            <a:r>
              <a:rPr lang="tr-TR" sz="2400" b="1" dirty="0" smtClean="0"/>
              <a:t>Ankara</a:t>
            </a:r>
            <a:r>
              <a:rPr lang="tr-TR" sz="2400" dirty="0" smtClean="0"/>
              <a:t>’da doğdu. (1352-1429)</a:t>
            </a:r>
          </a:p>
          <a:p>
            <a:r>
              <a:rPr lang="tr-TR" sz="2400" b="1" dirty="0" err="1" smtClean="0"/>
              <a:t>Akşemseddin</a:t>
            </a:r>
            <a:r>
              <a:rPr lang="tr-TR" sz="2400" dirty="0" err="1" smtClean="0"/>
              <a:t>’in</a:t>
            </a:r>
            <a:r>
              <a:rPr lang="tr-TR" sz="2400" dirty="0" smtClean="0"/>
              <a:t> hocalığını yapmıştır.</a:t>
            </a:r>
          </a:p>
          <a:p>
            <a:r>
              <a:rPr lang="tr-TR" sz="2400" dirty="0" smtClean="0"/>
              <a:t>Göçebe yaşamda yerleşik yaşama geçmede Türklere yardımcı olmuştur.</a:t>
            </a:r>
          </a:p>
          <a:p>
            <a:r>
              <a:rPr lang="tr-TR" sz="2400" dirty="0" smtClean="0"/>
              <a:t>Kabri </a:t>
            </a:r>
            <a:r>
              <a:rPr lang="tr-TR" sz="2400" b="1" dirty="0" smtClean="0"/>
              <a:t>Ankara</a:t>
            </a:r>
            <a:r>
              <a:rPr lang="tr-TR" sz="2400" dirty="0" smtClean="0"/>
              <a:t>’dadır.</a:t>
            </a:r>
            <a:endParaRPr lang="tr-TR" sz="2400" dirty="0"/>
          </a:p>
        </p:txBody>
      </p:sp>
      <p:pic>
        <p:nvPicPr>
          <p:cNvPr id="2050" name="Picture 2" descr="https://encrypted-tbn2.gstatic.com/images?q=tbn:ANd9GcTED2znZqo4iRbqF4J7Jc8YhPXOLkrHgQ4v9aiwsvp85wlqLS2T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91787" y="1714488"/>
            <a:ext cx="3123605" cy="42862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42844" y="-24"/>
            <a:ext cx="8858312" cy="1143000"/>
          </a:xfrm>
        </p:spPr>
        <p:txBody>
          <a:bodyPr>
            <a:normAutofit fontScale="90000"/>
          </a:bodyPr>
          <a:lstStyle/>
          <a:p>
            <a:r>
              <a:rPr lang="tr-TR" b="1" dirty="0" smtClean="0"/>
              <a:t>3. Türklerin İslam Medeniyetine Katkıları</a:t>
            </a:r>
            <a:endParaRPr lang="tr-TR" b="1" dirty="0"/>
          </a:p>
        </p:txBody>
      </p:sp>
      <p:pic>
        <p:nvPicPr>
          <p:cNvPr id="8194" name="Picture 2" descr="http://upload.wikimedia.org/wikipedia/commons/0/06/Al-jazari_water_device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488" y="928670"/>
            <a:ext cx="2629435" cy="28575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206" name="Picture 14" descr="http://www.islamustundur.com/bf29578f946cfb539756315b69cd76d0_k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282" y="857232"/>
            <a:ext cx="2357422" cy="23770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208" name="Picture 16" descr="https://mukaddimenotlari.files.wordpress.com/2013/05/sky_bal_156555_lg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15008" y="1071546"/>
            <a:ext cx="3286148" cy="25728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210" name="Picture 18" descr="http://upload.wikimedia.org/wikipedia/commons/thumb/0/0e/17th_century_Persian_anatomy.jpg/250px-17th_century_Persian_anatomy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1406" y="3133724"/>
            <a:ext cx="2381250" cy="37242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212" name="Picture 20" descr="http://img03.blogcu.com/images/a/y/f/ayferceyiz/bad416237264afc9e955295ef067b9d3_1326057015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786050" y="3857628"/>
            <a:ext cx="6196273" cy="28575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CFF">
            <a:alpha val="2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1406" y="71414"/>
            <a:ext cx="8929718" cy="1143000"/>
          </a:xfrm>
        </p:spPr>
        <p:txBody>
          <a:bodyPr>
            <a:normAutofit fontScale="90000"/>
          </a:bodyPr>
          <a:lstStyle/>
          <a:p>
            <a:r>
              <a:rPr lang="tr-TR" b="1" dirty="0" smtClean="0"/>
              <a:t>3. Türklerin İslam Medeniyetine Katkıları</a:t>
            </a:r>
            <a:endParaRPr lang="tr-TR" dirty="0"/>
          </a:p>
        </p:txBody>
      </p:sp>
      <p:sp>
        <p:nvSpPr>
          <p:cNvPr id="4" name="3 Yuvarlatılmış Dikdörtgen"/>
          <p:cNvSpPr/>
          <p:nvPr/>
        </p:nvSpPr>
        <p:spPr>
          <a:xfrm>
            <a:off x="3214678" y="3000372"/>
            <a:ext cx="3071834" cy="1285884"/>
          </a:xfrm>
          <a:prstGeom prst="roundRect">
            <a:avLst/>
          </a:prstGeom>
          <a:solidFill>
            <a:srgbClr val="FFFF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solidFill>
                  <a:schemeClr val="tx1"/>
                </a:solidFill>
              </a:rPr>
              <a:t>En büyük sanatkâr </a:t>
            </a:r>
            <a:r>
              <a:rPr lang="tr-TR" sz="2400" b="1" dirty="0" err="1" smtClean="0">
                <a:solidFill>
                  <a:schemeClr val="tx1"/>
                </a:solidFill>
              </a:rPr>
              <a:t>ALLAH</a:t>
            </a:r>
            <a:r>
              <a:rPr lang="tr-TR" dirty="0" err="1" smtClean="0">
                <a:solidFill>
                  <a:schemeClr val="tx1"/>
                </a:solidFill>
              </a:rPr>
              <a:t>’tır</a:t>
            </a:r>
            <a:r>
              <a:rPr lang="tr-TR" dirty="0" smtClean="0">
                <a:solidFill>
                  <a:schemeClr val="tx1"/>
                </a:solidFill>
              </a:rPr>
              <a:t>.</a:t>
            </a:r>
            <a:endParaRPr lang="tr-TR" dirty="0">
              <a:solidFill>
                <a:schemeClr val="tx1"/>
              </a:solidFill>
            </a:endParaRPr>
          </a:p>
        </p:txBody>
      </p:sp>
      <p:sp>
        <p:nvSpPr>
          <p:cNvPr id="5" name="4 Yuvarlatılmış Dikdörtgen"/>
          <p:cNvSpPr/>
          <p:nvPr/>
        </p:nvSpPr>
        <p:spPr>
          <a:xfrm>
            <a:off x="214282" y="1428736"/>
            <a:ext cx="1285884" cy="1071570"/>
          </a:xfrm>
          <a:prstGeom prst="roundRect">
            <a:avLst>
              <a:gd name="adj" fmla="val 38634"/>
            </a:avLst>
          </a:prstGeom>
          <a:solidFill>
            <a:srgbClr val="FFFF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İNSAN</a:t>
            </a:r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6" name="5 Yuvarlatılmış Dikdörtgen"/>
          <p:cNvSpPr/>
          <p:nvPr/>
        </p:nvSpPr>
        <p:spPr>
          <a:xfrm>
            <a:off x="2357422" y="1357298"/>
            <a:ext cx="4429156" cy="571504"/>
          </a:xfrm>
          <a:prstGeom prst="roundRect">
            <a:avLst/>
          </a:prstGeom>
          <a:solidFill>
            <a:srgbClr val="FF6699">
              <a:alpha val="75000"/>
            </a:srgb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Kendisine</a:t>
            </a:r>
            <a:r>
              <a:rPr lang="tr-TR" dirty="0" smtClean="0">
                <a:solidFill>
                  <a:schemeClr val="tx1"/>
                </a:solidFill>
              </a:rPr>
              <a:t> (</a:t>
            </a:r>
            <a:r>
              <a:rPr lang="tr-TR" b="1" dirty="0" err="1" smtClean="0">
                <a:solidFill>
                  <a:schemeClr val="tx1"/>
                </a:solidFill>
              </a:rPr>
              <a:t>mikrokozmos</a:t>
            </a:r>
            <a:r>
              <a:rPr lang="tr-TR" b="1" dirty="0" smtClean="0">
                <a:solidFill>
                  <a:schemeClr val="tx1"/>
                </a:solidFill>
              </a:rPr>
              <a:t>/küçük âlem</a:t>
            </a:r>
            <a:r>
              <a:rPr lang="tr-TR" dirty="0" smtClean="0">
                <a:solidFill>
                  <a:schemeClr val="tx1"/>
                </a:solidFill>
              </a:rPr>
              <a:t>) bakar.</a:t>
            </a:r>
            <a:endParaRPr lang="tr-TR" dirty="0">
              <a:solidFill>
                <a:schemeClr val="tx1"/>
              </a:solidFill>
            </a:endParaRPr>
          </a:p>
        </p:txBody>
      </p:sp>
      <p:sp>
        <p:nvSpPr>
          <p:cNvPr id="7" name="6 Yuvarlatılmış Dikdörtgen"/>
          <p:cNvSpPr/>
          <p:nvPr/>
        </p:nvSpPr>
        <p:spPr>
          <a:xfrm>
            <a:off x="2357422" y="2143116"/>
            <a:ext cx="4429156" cy="571504"/>
          </a:xfrm>
          <a:prstGeom prst="roundRect">
            <a:avLst/>
          </a:prstGeom>
          <a:solidFill>
            <a:srgbClr val="FF6699">
              <a:alpha val="75000"/>
            </a:srgb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Kainata</a:t>
            </a:r>
            <a:r>
              <a:rPr lang="tr-TR" dirty="0" smtClean="0">
                <a:solidFill>
                  <a:schemeClr val="tx1"/>
                </a:solidFill>
              </a:rPr>
              <a:t> (</a:t>
            </a:r>
            <a:r>
              <a:rPr lang="tr-TR" b="1" dirty="0" err="1" smtClean="0">
                <a:solidFill>
                  <a:schemeClr val="tx1"/>
                </a:solidFill>
              </a:rPr>
              <a:t>makrokozmos</a:t>
            </a:r>
            <a:r>
              <a:rPr lang="tr-TR" b="1" dirty="0" smtClean="0">
                <a:solidFill>
                  <a:schemeClr val="tx1"/>
                </a:solidFill>
              </a:rPr>
              <a:t>/büyük âlem</a:t>
            </a:r>
            <a:r>
              <a:rPr lang="tr-TR" dirty="0" smtClean="0">
                <a:solidFill>
                  <a:schemeClr val="tx1"/>
                </a:solidFill>
              </a:rPr>
              <a:t>) bakar.</a:t>
            </a:r>
            <a:endParaRPr lang="tr-TR" dirty="0">
              <a:solidFill>
                <a:schemeClr val="tx1"/>
              </a:solidFill>
            </a:endParaRPr>
          </a:p>
        </p:txBody>
      </p:sp>
      <p:sp>
        <p:nvSpPr>
          <p:cNvPr id="9" name="8 Yuvarlatılmış Dikdörtgen"/>
          <p:cNvSpPr/>
          <p:nvPr/>
        </p:nvSpPr>
        <p:spPr>
          <a:xfrm>
            <a:off x="285720" y="2928934"/>
            <a:ext cx="2000264" cy="1500198"/>
          </a:xfrm>
          <a:prstGeom prst="roundRect">
            <a:avLst/>
          </a:prstGeom>
          <a:solidFill>
            <a:srgbClr val="FF9999">
              <a:alpha val="75000"/>
            </a:srgb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solidFill>
                  <a:schemeClr val="tx1"/>
                </a:solidFill>
              </a:rPr>
              <a:t>Bir Türk-İslam düşünürünün ilmi, bilimsel, sanatsal çabası şöyle sonuçlanır:</a:t>
            </a:r>
            <a:endParaRPr lang="tr-TR" dirty="0">
              <a:solidFill>
                <a:schemeClr val="tx1"/>
              </a:solidFill>
            </a:endParaRPr>
          </a:p>
        </p:txBody>
      </p:sp>
      <p:sp>
        <p:nvSpPr>
          <p:cNvPr id="10" name="9 Yuvarlatılmış Dikdörtgen"/>
          <p:cNvSpPr/>
          <p:nvPr/>
        </p:nvSpPr>
        <p:spPr>
          <a:xfrm>
            <a:off x="6929454" y="2285992"/>
            <a:ext cx="1928826" cy="1357322"/>
          </a:xfrm>
          <a:prstGeom prst="roundRect">
            <a:avLst/>
          </a:prstGeom>
          <a:solidFill>
            <a:srgbClr val="FF9999">
              <a:alpha val="75000"/>
            </a:srgb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solidFill>
                  <a:schemeClr val="tx1"/>
                </a:solidFill>
              </a:rPr>
              <a:t>Gördüğü güzellikler karşısından gözleri kamaşır.</a:t>
            </a:r>
            <a:endParaRPr lang="tr-TR" dirty="0">
              <a:solidFill>
                <a:schemeClr val="tx1"/>
              </a:solidFill>
            </a:endParaRPr>
          </a:p>
        </p:txBody>
      </p:sp>
      <p:sp>
        <p:nvSpPr>
          <p:cNvPr id="11" name="10 Yuvarlatılmış Dikdörtgen"/>
          <p:cNvSpPr/>
          <p:nvPr/>
        </p:nvSpPr>
        <p:spPr>
          <a:xfrm>
            <a:off x="7000892" y="4572008"/>
            <a:ext cx="2071702" cy="1785950"/>
          </a:xfrm>
          <a:prstGeom prst="roundRect">
            <a:avLst/>
          </a:prstGeom>
          <a:solidFill>
            <a:srgbClr val="FF6699">
              <a:alpha val="75000"/>
            </a:srgb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solidFill>
                  <a:schemeClr val="tx1"/>
                </a:solidFill>
              </a:rPr>
              <a:t>Tüm bu güzelliklerin arkasındaki “</a:t>
            </a:r>
            <a:r>
              <a:rPr lang="tr-TR" b="1" dirty="0" smtClean="0">
                <a:solidFill>
                  <a:schemeClr val="tx1"/>
                </a:solidFill>
              </a:rPr>
              <a:t>MUTLAK </a:t>
            </a:r>
            <a:r>
              <a:rPr lang="tr-TR" b="1" dirty="0" err="1" smtClean="0">
                <a:solidFill>
                  <a:schemeClr val="tx1"/>
                </a:solidFill>
              </a:rPr>
              <a:t>GÜZEL</a:t>
            </a:r>
            <a:r>
              <a:rPr lang="tr-TR" dirty="0" err="1" smtClean="0">
                <a:solidFill>
                  <a:schemeClr val="tx1"/>
                </a:solidFill>
              </a:rPr>
              <a:t>”i</a:t>
            </a:r>
            <a:r>
              <a:rPr lang="tr-TR" dirty="0" smtClean="0">
                <a:solidFill>
                  <a:schemeClr val="tx1"/>
                </a:solidFill>
              </a:rPr>
              <a:t> arama duygusuna kapılır.</a:t>
            </a:r>
            <a:endParaRPr lang="tr-TR" dirty="0">
              <a:solidFill>
                <a:schemeClr val="tx1"/>
              </a:solidFill>
            </a:endParaRPr>
          </a:p>
        </p:txBody>
      </p:sp>
      <p:sp>
        <p:nvSpPr>
          <p:cNvPr id="12" name="11 Yuvarlatılmış Dikdörtgen"/>
          <p:cNvSpPr/>
          <p:nvPr/>
        </p:nvSpPr>
        <p:spPr>
          <a:xfrm>
            <a:off x="4143372" y="4714884"/>
            <a:ext cx="1928826" cy="1857388"/>
          </a:xfrm>
          <a:prstGeom prst="roundRect">
            <a:avLst/>
          </a:prstGeom>
          <a:solidFill>
            <a:srgbClr val="FF9999">
              <a:alpha val="75000"/>
            </a:srgb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solidFill>
                  <a:schemeClr val="tx1"/>
                </a:solidFill>
              </a:rPr>
              <a:t>Bu duygu, Müslüman Türkleri güzele ve güzelliğe teşvik eder. </a:t>
            </a:r>
            <a:endParaRPr lang="tr-TR" dirty="0">
              <a:solidFill>
                <a:schemeClr val="tx1"/>
              </a:solidFill>
            </a:endParaRPr>
          </a:p>
        </p:txBody>
      </p:sp>
      <p:sp>
        <p:nvSpPr>
          <p:cNvPr id="13" name="12 Yuvarlatılmış Dikdörtgen"/>
          <p:cNvSpPr/>
          <p:nvPr/>
        </p:nvSpPr>
        <p:spPr>
          <a:xfrm>
            <a:off x="1428728" y="4714884"/>
            <a:ext cx="1857388" cy="1928826"/>
          </a:xfrm>
          <a:prstGeom prst="roundRect">
            <a:avLst/>
          </a:prstGeom>
          <a:solidFill>
            <a:srgbClr val="FF6699">
              <a:alpha val="75000"/>
            </a:srgb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solidFill>
                  <a:schemeClr val="tx1"/>
                </a:solidFill>
              </a:rPr>
              <a:t>Bu arayış neticesinde;</a:t>
            </a:r>
          </a:p>
          <a:p>
            <a:pPr>
              <a:buFont typeface="Arial" pitchFamily="34" charset="0"/>
              <a:buChar char="•"/>
            </a:pPr>
            <a:r>
              <a:rPr lang="tr-TR" b="1" dirty="0" smtClean="0">
                <a:solidFill>
                  <a:schemeClr val="tx1"/>
                </a:solidFill>
              </a:rPr>
              <a:t>İslamî İlimler</a:t>
            </a:r>
          </a:p>
          <a:p>
            <a:pPr>
              <a:buFont typeface="Arial" pitchFamily="34" charset="0"/>
              <a:buChar char="•"/>
            </a:pPr>
            <a:r>
              <a:rPr lang="tr-TR" b="1" dirty="0" smtClean="0">
                <a:solidFill>
                  <a:schemeClr val="tx1"/>
                </a:solidFill>
              </a:rPr>
              <a:t>Pozitif Bilimler</a:t>
            </a:r>
          </a:p>
          <a:p>
            <a:pPr>
              <a:buFont typeface="Arial" pitchFamily="34" charset="0"/>
              <a:buChar char="•"/>
            </a:pPr>
            <a:r>
              <a:rPr lang="tr-TR" b="1" dirty="0" smtClean="0">
                <a:solidFill>
                  <a:schemeClr val="tx1"/>
                </a:solidFill>
              </a:rPr>
              <a:t>İslam Sanatları</a:t>
            </a:r>
          </a:p>
          <a:p>
            <a:pPr algn="ctr"/>
            <a:r>
              <a:rPr lang="tr-TR" dirty="0" smtClean="0">
                <a:solidFill>
                  <a:schemeClr val="tx1"/>
                </a:solidFill>
              </a:rPr>
              <a:t>ortaya çıkar.</a:t>
            </a:r>
          </a:p>
          <a:p>
            <a:pPr algn="ctr"/>
            <a:endParaRPr lang="tr-TR" dirty="0">
              <a:solidFill>
                <a:schemeClr val="tx1"/>
              </a:solidFill>
            </a:endParaRPr>
          </a:p>
        </p:txBody>
      </p:sp>
      <p:sp>
        <p:nvSpPr>
          <p:cNvPr id="16" name="15 Sağ Ok"/>
          <p:cNvSpPr/>
          <p:nvPr/>
        </p:nvSpPr>
        <p:spPr>
          <a:xfrm>
            <a:off x="1593328" y="1643050"/>
            <a:ext cx="764094" cy="785818"/>
          </a:xfrm>
          <a:prstGeom prst="rightArrow">
            <a:avLst>
              <a:gd name="adj1" fmla="val 50000"/>
              <a:gd name="adj2" fmla="val 47630"/>
            </a:avLst>
          </a:prstGeom>
          <a:solidFill>
            <a:schemeClr val="tx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16 Sağ Ok"/>
          <p:cNvSpPr/>
          <p:nvPr/>
        </p:nvSpPr>
        <p:spPr>
          <a:xfrm rot="5400000">
            <a:off x="7511820" y="3725614"/>
            <a:ext cx="764094" cy="785818"/>
          </a:xfrm>
          <a:prstGeom prst="rightArrow">
            <a:avLst>
              <a:gd name="adj1" fmla="val 50000"/>
              <a:gd name="adj2" fmla="val 47630"/>
            </a:avLst>
          </a:prstGeom>
          <a:solidFill>
            <a:schemeClr val="tx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" name="17 Aşağı Bükülü Ok"/>
          <p:cNvSpPr/>
          <p:nvPr/>
        </p:nvSpPr>
        <p:spPr>
          <a:xfrm rot="1792937">
            <a:off x="6969238" y="1325874"/>
            <a:ext cx="1216152" cy="731520"/>
          </a:xfrm>
          <a:prstGeom prst="curvedDown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9" name="18 Sağ Ok"/>
          <p:cNvSpPr/>
          <p:nvPr/>
        </p:nvSpPr>
        <p:spPr>
          <a:xfrm rot="10800000">
            <a:off x="6165360" y="5214950"/>
            <a:ext cx="764094" cy="785818"/>
          </a:xfrm>
          <a:prstGeom prst="rightArrow">
            <a:avLst>
              <a:gd name="adj1" fmla="val 50000"/>
              <a:gd name="adj2" fmla="val 47630"/>
            </a:avLst>
          </a:prstGeom>
          <a:solidFill>
            <a:schemeClr val="tx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19 Sağ Ok"/>
          <p:cNvSpPr/>
          <p:nvPr/>
        </p:nvSpPr>
        <p:spPr>
          <a:xfrm rot="10800000">
            <a:off x="3286117" y="5214950"/>
            <a:ext cx="764094" cy="785818"/>
          </a:xfrm>
          <a:prstGeom prst="rightArrow">
            <a:avLst>
              <a:gd name="adj1" fmla="val 50000"/>
              <a:gd name="adj2" fmla="val 47630"/>
            </a:avLst>
          </a:prstGeom>
          <a:solidFill>
            <a:schemeClr val="tx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" name="20 Sağ Ok"/>
          <p:cNvSpPr/>
          <p:nvPr/>
        </p:nvSpPr>
        <p:spPr>
          <a:xfrm>
            <a:off x="2357422" y="3286124"/>
            <a:ext cx="764094" cy="785818"/>
          </a:xfrm>
          <a:prstGeom prst="rightArrow">
            <a:avLst>
              <a:gd name="adj1" fmla="val 50000"/>
              <a:gd name="adj2" fmla="val 47630"/>
            </a:avLst>
          </a:prstGeom>
          <a:solidFill>
            <a:schemeClr val="tx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21 Aşağı Bükülü Ok"/>
          <p:cNvSpPr/>
          <p:nvPr/>
        </p:nvSpPr>
        <p:spPr>
          <a:xfrm rot="14259682">
            <a:off x="114909" y="4854152"/>
            <a:ext cx="1216152" cy="731520"/>
          </a:xfrm>
          <a:prstGeom prst="curvedDown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FFCC">
            <a:alpha val="15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85720" y="274638"/>
            <a:ext cx="8401080" cy="1143000"/>
          </a:xfrm>
        </p:spPr>
        <p:txBody>
          <a:bodyPr>
            <a:normAutofit fontScale="90000"/>
          </a:bodyPr>
          <a:lstStyle/>
          <a:p>
            <a:r>
              <a:rPr lang="tr-TR" sz="4000" b="1" dirty="0" smtClean="0"/>
              <a:t>Türk-İslam Dünyasındaki İlmi Faaliyetler</a:t>
            </a:r>
            <a:endParaRPr lang="tr-TR" sz="4000" b="1" dirty="0"/>
          </a:p>
        </p:txBody>
      </p:sp>
      <p:sp>
        <p:nvSpPr>
          <p:cNvPr id="5" name="4 Yuvarlatılmış Dikdörtgen"/>
          <p:cNvSpPr/>
          <p:nvPr/>
        </p:nvSpPr>
        <p:spPr>
          <a:xfrm>
            <a:off x="285720" y="1357298"/>
            <a:ext cx="2357454" cy="571504"/>
          </a:xfrm>
          <a:prstGeom prst="roundRect">
            <a:avLst/>
          </a:prstGeom>
          <a:solidFill>
            <a:srgbClr val="00B0F0">
              <a:alpha val="75000"/>
            </a:srgb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 smtClean="0">
                <a:solidFill>
                  <a:schemeClr val="tx1"/>
                </a:solidFill>
              </a:rPr>
              <a:t>İslamî İlimler</a:t>
            </a:r>
            <a:endParaRPr lang="tr-TR" sz="2400" dirty="0">
              <a:solidFill>
                <a:schemeClr val="tx1"/>
              </a:solidFill>
            </a:endParaRPr>
          </a:p>
        </p:txBody>
      </p:sp>
      <p:sp>
        <p:nvSpPr>
          <p:cNvPr id="6" name="5 Yuvarlatılmış Dikdörtgen"/>
          <p:cNvSpPr/>
          <p:nvPr/>
        </p:nvSpPr>
        <p:spPr>
          <a:xfrm>
            <a:off x="2857488" y="1357298"/>
            <a:ext cx="3214710" cy="571504"/>
          </a:xfrm>
          <a:prstGeom prst="roundRect">
            <a:avLst/>
          </a:prstGeom>
          <a:solidFill>
            <a:srgbClr val="00B0F0">
              <a:alpha val="75000"/>
            </a:srgb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 smtClean="0">
                <a:solidFill>
                  <a:schemeClr val="tx1"/>
                </a:solidFill>
              </a:rPr>
              <a:t>Müspet (Pozitif) İlimler</a:t>
            </a:r>
            <a:endParaRPr lang="tr-TR" sz="2400" dirty="0">
              <a:solidFill>
                <a:schemeClr val="tx1"/>
              </a:solidFill>
            </a:endParaRPr>
          </a:p>
        </p:txBody>
      </p:sp>
      <p:sp>
        <p:nvSpPr>
          <p:cNvPr id="7" name="6 Yuvarlatılmış Dikdörtgen"/>
          <p:cNvSpPr/>
          <p:nvPr/>
        </p:nvSpPr>
        <p:spPr>
          <a:xfrm>
            <a:off x="6286512" y="1357298"/>
            <a:ext cx="2571768" cy="571504"/>
          </a:xfrm>
          <a:prstGeom prst="roundRect">
            <a:avLst/>
          </a:prstGeom>
          <a:solidFill>
            <a:srgbClr val="00B0F0">
              <a:alpha val="75000"/>
            </a:srgb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 smtClean="0">
                <a:solidFill>
                  <a:schemeClr val="tx1"/>
                </a:solidFill>
              </a:rPr>
              <a:t>İslam Sanatları</a:t>
            </a:r>
            <a:endParaRPr lang="tr-TR" sz="2400" dirty="0">
              <a:solidFill>
                <a:schemeClr val="tx1"/>
              </a:solidFill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285720" y="2214554"/>
            <a:ext cx="2428892" cy="3000396"/>
          </a:xfrm>
          <a:prstGeom prst="rect">
            <a:avLst/>
          </a:prstGeom>
          <a:solidFill>
            <a:srgbClr val="92D050">
              <a:alpha val="80000"/>
            </a:srgb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Font typeface="Arial" pitchFamily="34" charset="0"/>
              <a:buChar char="•"/>
            </a:pPr>
            <a:r>
              <a:rPr lang="tr-TR" sz="2400" b="1" dirty="0" smtClean="0">
                <a:solidFill>
                  <a:schemeClr val="tx1"/>
                </a:solidFill>
              </a:rPr>
              <a:t> Fıkıh</a:t>
            </a:r>
          </a:p>
          <a:p>
            <a:pPr>
              <a:buFont typeface="Arial" pitchFamily="34" charset="0"/>
              <a:buChar char="•"/>
            </a:pPr>
            <a:r>
              <a:rPr lang="tr-TR" sz="2400" b="1" dirty="0" smtClean="0">
                <a:solidFill>
                  <a:schemeClr val="tx1"/>
                </a:solidFill>
              </a:rPr>
              <a:t> Kelam</a:t>
            </a:r>
          </a:p>
          <a:p>
            <a:pPr>
              <a:buFont typeface="Arial" pitchFamily="34" charset="0"/>
              <a:buChar char="•"/>
            </a:pPr>
            <a:r>
              <a:rPr lang="tr-TR" sz="2400" b="1" dirty="0" smtClean="0">
                <a:solidFill>
                  <a:schemeClr val="tx1"/>
                </a:solidFill>
              </a:rPr>
              <a:t> Tefsir</a:t>
            </a:r>
          </a:p>
          <a:p>
            <a:pPr>
              <a:buFont typeface="Arial" pitchFamily="34" charset="0"/>
              <a:buChar char="•"/>
            </a:pPr>
            <a:r>
              <a:rPr lang="tr-TR" sz="2400" b="1" dirty="0" smtClean="0">
                <a:solidFill>
                  <a:schemeClr val="tx1"/>
                </a:solidFill>
              </a:rPr>
              <a:t> Hadis</a:t>
            </a:r>
          </a:p>
          <a:p>
            <a:pPr>
              <a:buFont typeface="Arial" pitchFamily="34" charset="0"/>
              <a:buChar char="•"/>
            </a:pPr>
            <a:r>
              <a:rPr lang="tr-TR" sz="2400" b="1" dirty="0" smtClean="0">
                <a:solidFill>
                  <a:schemeClr val="tx1"/>
                </a:solidFill>
              </a:rPr>
              <a:t> İslam Felsefesi</a:t>
            </a:r>
          </a:p>
          <a:p>
            <a:pPr>
              <a:buFont typeface="Arial" pitchFamily="34" charset="0"/>
              <a:buChar char="•"/>
            </a:pPr>
            <a:r>
              <a:rPr lang="tr-TR" sz="2400" b="1" dirty="0" smtClean="0">
                <a:solidFill>
                  <a:schemeClr val="tx1"/>
                </a:solidFill>
              </a:rPr>
              <a:t> Tasavvuf</a:t>
            </a:r>
          </a:p>
          <a:p>
            <a:pPr>
              <a:buFont typeface="Arial" pitchFamily="34" charset="0"/>
              <a:buChar char="•"/>
            </a:pPr>
            <a:endParaRPr lang="tr-TR" sz="2400" b="1" dirty="0" smtClean="0">
              <a:solidFill>
                <a:schemeClr val="tx1"/>
              </a:solidFill>
            </a:endParaRPr>
          </a:p>
          <a:p>
            <a:pPr>
              <a:buFont typeface="Arial" pitchFamily="34" charset="0"/>
              <a:buChar char="•"/>
            </a:pPr>
            <a:endParaRPr lang="tr-TR" sz="2400" b="1" dirty="0">
              <a:solidFill>
                <a:schemeClr val="tx1"/>
              </a:solidFill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3143240" y="2214554"/>
            <a:ext cx="2714644" cy="3000396"/>
          </a:xfrm>
          <a:prstGeom prst="rect">
            <a:avLst/>
          </a:prstGeom>
          <a:solidFill>
            <a:srgbClr val="92D050">
              <a:alpha val="80000"/>
            </a:srgb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Font typeface="Arial" pitchFamily="34" charset="0"/>
              <a:buChar char="•"/>
            </a:pPr>
            <a:r>
              <a:rPr lang="tr-TR" sz="2400" b="1" dirty="0" smtClean="0">
                <a:solidFill>
                  <a:schemeClr val="tx1"/>
                </a:solidFill>
              </a:rPr>
              <a:t> Matematik</a:t>
            </a:r>
          </a:p>
          <a:p>
            <a:pPr>
              <a:buFont typeface="Arial" pitchFamily="34" charset="0"/>
              <a:buChar char="•"/>
            </a:pPr>
            <a:r>
              <a:rPr lang="tr-TR" sz="2400" b="1" dirty="0" smtClean="0">
                <a:solidFill>
                  <a:schemeClr val="tx1"/>
                </a:solidFill>
              </a:rPr>
              <a:t> Tıp</a:t>
            </a:r>
          </a:p>
          <a:p>
            <a:pPr>
              <a:buFont typeface="Arial" pitchFamily="34" charset="0"/>
              <a:buChar char="•"/>
            </a:pPr>
            <a:r>
              <a:rPr lang="tr-TR" sz="2400" b="1" dirty="0" smtClean="0">
                <a:solidFill>
                  <a:schemeClr val="tx1"/>
                </a:solidFill>
              </a:rPr>
              <a:t> Astronomi</a:t>
            </a:r>
          </a:p>
          <a:p>
            <a:pPr>
              <a:buFont typeface="Arial" pitchFamily="34" charset="0"/>
              <a:buChar char="•"/>
            </a:pPr>
            <a:r>
              <a:rPr lang="tr-TR" sz="2400" b="1" dirty="0" smtClean="0">
                <a:solidFill>
                  <a:schemeClr val="tx1"/>
                </a:solidFill>
              </a:rPr>
              <a:t> Coğrafya</a:t>
            </a:r>
          </a:p>
          <a:p>
            <a:pPr>
              <a:buFont typeface="Arial" pitchFamily="34" charset="0"/>
              <a:buChar char="•"/>
            </a:pPr>
            <a:r>
              <a:rPr lang="tr-TR" sz="2400" b="1" dirty="0" smtClean="0">
                <a:solidFill>
                  <a:schemeClr val="tx1"/>
                </a:solidFill>
              </a:rPr>
              <a:t> Fen Bilimleri</a:t>
            </a:r>
          </a:p>
          <a:p>
            <a:pPr>
              <a:buFont typeface="Arial" pitchFamily="34" charset="0"/>
              <a:buChar char="•"/>
            </a:pPr>
            <a:endParaRPr lang="tr-TR" sz="2400" b="1" dirty="0" smtClean="0">
              <a:solidFill>
                <a:schemeClr val="tx1"/>
              </a:solidFill>
            </a:endParaRPr>
          </a:p>
          <a:p>
            <a:pPr>
              <a:buFont typeface="Arial" pitchFamily="34" charset="0"/>
              <a:buChar char="•"/>
            </a:pPr>
            <a:endParaRPr lang="tr-TR" sz="2400" b="1" dirty="0" smtClean="0">
              <a:solidFill>
                <a:schemeClr val="tx1"/>
              </a:solidFill>
            </a:endParaRPr>
          </a:p>
          <a:p>
            <a:pPr>
              <a:buFont typeface="Arial" pitchFamily="34" charset="0"/>
              <a:buChar char="•"/>
            </a:pPr>
            <a:endParaRPr lang="tr-TR" sz="2400" b="1" dirty="0" smtClean="0">
              <a:solidFill>
                <a:schemeClr val="tx1"/>
              </a:solidFill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6357950" y="2214554"/>
            <a:ext cx="2428892" cy="3000396"/>
          </a:xfrm>
          <a:prstGeom prst="rect">
            <a:avLst/>
          </a:prstGeom>
          <a:solidFill>
            <a:srgbClr val="92D050">
              <a:alpha val="80000"/>
            </a:srgb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Font typeface="Arial" pitchFamily="34" charset="0"/>
              <a:buChar char="•"/>
            </a:pPr>
            <a:r>
              <a:rPr lang="tr-TR" sz="2400" b="1" dirty="0" smtClean="0">
                <a:solidFill>
                  <a:schemeClr val="tx1"/>
                </a:solidFill>
              </a:rPr>
              <a:t> Tezhip</a:t>
            </a:r>
          </a:p>
          <a:p>
            <a:pPr>
              <a:buFont typeface="Arial" pitchFamily="34" charset="0"/>
              <a:buChar char="•"/>
            </a:pPr>
            <a:r>
              <a:rPr lang="tr-TR" sz="2400" b="1" dirty="0" smtClean="0">
                <a:solidFill>
                  <a:schemeClr val="tx1"/>
                </a:solidFill>
              </a:rPr>
              <a:t> Hat</a:t>
            </a:r>
          </a:p>
          <a:p>
            <a:pPr>
              <a:buFont typeface="Arial" pitchFamily="34" charset="0"/>
              <a:buChar char="•"/>
            </a:pPr>
            <a:r>
              <a:rPr lang="tr-TR" sz="2400" b="1" dirty="0" smtClean="0">
                <a:solidFill>
                  <a:schemeClr val="tx1"/>
                </a:solidFill>
              </a:rPr>
              <a:t> Minyatür</a:t>
            </a:r>
          </a:p>
          <a:p>
            <a:pPr>
              <a:buFont typeface="Arial" pitchFamily="34" charset="0"/>
              <a:buChar char="•"/>
            </a:pPr>
            <a:r>
              <a:rPr lang="tr-TR" sz="2400" b="1" dirty="0" smtClean="0">
                <a:solidFill>
                  <a:schemeClr val="tx1"/>
                </a:solidFill>
              </a:rPr>
              <a:t> Ebru</a:t>
            </a:r>
          </a:p>
          <a:p>
            <a:pPr>
              <a:buFont typeface="Arial" pitchFamily="34" charset="0"/>
              <a:buChar char="•"/>
            </a:pPr>
            <a:r>
              <a:rPr lang="tr-TR" sz="2400" b="1" dirty="0" smtClean="0">
                <a:solidFill>
                  <a:schemeClr val="tx1"/>
                </a:solidFill>
              </a:rPr>
              <a:t> Mimarî</a:t>
            </a:r>
          </a:p>
          <a:p>
            <a:pPr>
              <a:buFont typeface="Arial" pitchFamily="34" charset="0"/>
              <a:buChar char="•"/>
            </a:pPr>
            <a:r>
              <a:rPr lang="tr-TR" sz="2400" b="1" dirty="0" smtClean="0">
                <a:solidFill>
                  <a:schemeClr val="tx1"/>
                </a:solidFill>
              </a:rPr>
              <a:t> </a:t>
            </a:r>
            <a:r>
              <a:rPr lang="tr-TR" sz="2400" b="1" dirty="0" err="1" smtClean="0">
                <a:solidFill>
                  <a:schemeClr val="tx1"/>
                </a:solidFill>
              </a:rPr>
              <a:t>Musukî</a:t>
            </a:r>
            <a:endParaRPr lang="tr-TR" sz="2400" b="1" dirty="0" smtClean="0">
              <a:solidFill>
                <a:schemeClr val="tx1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tr-TR" sz="2400" b="1" dirty="0" smtClean="0">
                <a:solidFill>
                  <a:schemeClr val="tx1"/>
                </a:solidFill>
              </a:rPr>
              <a:t> Edebiyat</a:t>
            </a:r>
          </a:p>
          <a:p>
            <a:pPr>
              <a:buFont typeface="Arial" pitchFamily="34" charset="0"/>
              <a:buChar char="•"/>
            </a:pPr>
            <a:endParaRPr lang="tr-TR" sz="2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0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20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20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2000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2000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4" name="Picture 4" descr="http://www.aksitarih.com/wp-content/uploads/2011/12/osmanhamdibey.jpg"/>
          <p:cNvPicPr>
            <a:picLocks noChangeAspect="1" noChangeArrowheads="1"/>
          </p:cNvPicPr>
          <p:nvPr/>
        </p:nvPicPr>
        <p:blipFill>
          <a:blip r:embed="rId2"/>
          <a:srcRect r="11499"/>
          <a:stretch>
            <a:fillRect/>
          </a:stretch>
        </p:blipFill>
        <p:spPr bwMode="auto">
          <a:xfrm>
            <a:off x="0" y="829343"/>
            <a:ext cx="9144032" cy="6028681"/>
          </a:xfrm>
          <a:prstGeom prst="rect">
            <a:avLst/>
          </a:prstGeom>
          <a:noFill/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57232"/>
          </a:xfrm>
          <a:solidFill>
            <a:srgbClr val="FFCC66"/>
          </a:solidFill>
        </p:spPr>
        <p:txBody>
          <a:bodyPr>
            <a:normAutofit/>
          </a:bodyPr>
          <a:lstStyle/>
          <a:p>
            <a:r>
              <a:rPr lang="tr-TR" sz="4000" b="1" dirty="0" smtClean="0"/>
              <a:t>İslamî İlimler</a:t>
            </a:r>
            <a:endParaRPr lang="tr-TR" sz="4000" b="1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4786322"/>
            <a:ext cx="4786314" cy="2071678"/>
          </a:xfrm>
          <a:solidFill>
            <a:srgbClr val="FFCC66"/>
          </a:solidFill>
        </p:spPr>
        <p:txBody>
          <a:bodyPr>
            <a:normAutofit/>
          </a:bodyPr>
          <a:lstStyle/>
          <a:p>
            <a:pPr>
              <a:spcBef>
                <a:spcPts val="0"/>
              </a:spcBef>
            </a:pPr>
            <a:r>
              <a:rPr lang="tr-TR" sz="2400" b="1" dirty="0" smtClean="0"/>
              <a:t>Fıkıh – Ebu Hanife, Şafiî</a:t>
            </a:r>
          </a:p>
          <a:p>
            <a:pPr>
              <a:spcBef>
                <a:spcPts val="0"/>
              </a:spcBef>
            </a:pPr>
            <a:r>
              <a:rPr lang="tr-TR" sz="2400" b="1" dirty="0" smtClean="0"/>
              <a:t>Kelam – </a:t>
            </a:r>
            <a:r>
              <a:rPr lang="tr-TR" sz="2400" b="1" dirty="0" err="1" smtClean="0"/>
              <a:t>Maturidi</a:t>
            </a:r>
            <a:endParaRPr lang="tr-TR" sz="2400" b="1" dirty="0" smtClean="0"/>
          </a:p>
          <a:p>
            <a:pPr>
              <a:spcBef>
                <a:spcPts val="0"/>
              </a:spcBef>
            </a:pPr>
            <a:r>
              <a:rPr lang="tr-TR" sz="2400" b="1" dirty="0" smtClean="0"/>
              <a:t>İslam Felsefesi – </a:t>
            </a:r>
            <a:r>
              <a:rPr lang="tr-TR" sz="2400" b="1" dirty="0" err="1" smtClean="0"/>
              <a:t>Farabî</a:t>
            </a:r>
            <a:endParaRPr lang="tr-TR" sz="2400" b="1" dirty="0" smtClean="0"/>
          </a:p>
          <a:p>
            <a:pPr>
              <a:spcBef>
                <a:spcPts val="0"/>
              </a:spcBef>
            </a:pPr>
            <a:r>
              <a:rPr lang="tr-TR" sz="2400" b="1" dirty="0" smtClean="0"/>
              <a:t>Tefsir – </a:t>
            </a:r>
            <a:r>
              <a:rPr lang="tr-TR" sz="2400" b="1" dirty="0" err="1" smtClean="0"/>
              <a:t>Zemahşerî</a:t>
            </a:r>
            <a:endParaRPr lang="tr-TR" sz="2400" b="1" dirty="0" smtClean="0"/>
          </a:p>
          <a:p>
            <a:pPr>
              <a:spcBef>
                <a:spcPts val="0"/>
              </a:spcBef>
            </a:pPr>
            <a:r>
              <a:rPr lang="tr-TR" sz="2400" b="1" dirty="0" smtClean="0"/>
              <a:t>Tasavvuf – Mevlana, Yunus Emre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4000" b="1" dirty="0" smtClean="0"/>
              <a:t>Müspet (Pozitif) İlimler</a:t>
            </a:r>
            <a:endParaRPr lang="tr-TR" sz="4000" b="1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928802"/>
            <a:ext cx="4900618" cy="4197361"/>
          </a:xfrm>
        </p:spPr>
        <p:txBody>
          <a:bodyPr/>
          <a:lstStyle/>
          <a:p>
            <a:r>
              <a:rPr lang="tr-TR" b="1" dirty="0" smtClean="0"/>
              <a:t>Tıp – </a:t>
            </a:r>
            <a:r>
              <a:rPr lang="tr-TR" b="1" dirty="0" err="1" smtClean="0"/>
              <a:t>İbn</a:t>
            </a:r>
            <a:r>
              <a:rPr lang="tr-TR" b="1" dirty="0" smtClean="0"/>
              <a:t>-i Sina</a:t>
            </a:r>
          </a:p>
          <a:p>
            <a:r>
              <a:rPr lang="tr-TR" b="1" dirty="0" smtClean="0"/>
              <a:t>Fizik – </a:t>
            </a:r>
            <a:r>
              <a:rPr lang="tr-TR" b="1" dirty="0" err="1" smtClean="0"/>
              <a:t>Birunî</a:t>
            </a:r>
            <a:endParaRPr lang="tr-TR" b="1" dirty="0" smtClean="0"/>
          </a:p>
          <a:p>
            <a:r>
              <a:rPr lang="tr-TR" b="1" dirty="0" smtClean="0"/>
              <a:t>Matematik – Harezmi</a:t>
            </a:r>
          </a:p>
          <a:p>
            <a:r>
              <a:rPr lang="tr-TR" b="1" dirty="0" smtClean="0"/>
              <a:t>Astronomi – </a:t>
            </a:r>
            <a:r>
              <a:rPr lang="tr-TR" b="1" dirty="0" err="1" smtClean="0"/>
              <a:t>Uluğbey</a:t>
            </a:r>
            <a:endParaRPr lang="tr-TR" b="1" dirty="0" smtClean="0"/>
          </a:p>
          <a:p>
            <a:r>
              <a:rPr lang="tr-TR" b="1" dirty="0" smtClean="0"/>
              <a:t>Coğrafya – Pir-i Reis</a:t>
            </a:r>
          </a:p>
          <a:p>
            <a:r>
              <a:rPr lang="tr-TR" b="1" dirty="0" smtClean="0"/>
              <a:t>…</a:t>
            </a:r>
            <a:endParaRPr lang="tr-TR" b="1" dirty="0"/>
          </a:p>
        </p:txBody>
      </p:sp>
      <p:pic>
        <p:nvPicPr>
          <p:cNvPr id="4" name="Picture 10" descr="http://img2.blogcu.com/images/m/u/s/musabibniumeyr/p_he.jpg"/>
          <p:cNvPicPr>
            <a:picLocks noChangeAspect="1" noChangeArrowheads="1"/>
          </p:cNvPicPr>
          <p:nvPr/>
        </p:nvPicPr>
        <p:blipFill>
          <a:blip r:embed="rId3"/>
          <a:srcRect l="2112" t="2542" r="1145" b="5931"/>
          <a:stretch>
            <a:fillRect/>
          </a:stretch>
        </p:blipFill>
        <p:spPr bwMode="auto">
          <a:xfrm>
            <a:off x="5625711" y="3857628"/>
            <a:ext cx="3393305" cy="27146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6" descr="http://dailynur.com/wp-content/uploads/2014/12/musluman-icatlar.jpg"/>
          <p:cNvPicPr>
            <a:picLocks noChangeAspect="1" noChangeArrowheads="1"/>
          </p:cNvPicPr>
          <p:nvPr/>
        </p:nvPicPr>
        <p:blipFill>
          <a:blip r:embed="rId4"/>
          <a:srcRect l="24284"/>
          <a:stretch>
            <a:fillRect/>
          </a:stretch>
        </p:blipFill>
        <p:spPr bwMode="auto">
          <a:xfrm>
            <a:off x="5715008" y="1714488"/>
            <a:ext cx="3118359" cy="19288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20" name="Picture 8" descr="http://dikgazete.com/wp-content/uploads/2014/11/cicekli0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428860" y="5929330"/>
            <a:ext cx="4000528" cy="928694"/>
          </a:xfrm>
          <a:solidFill>
            <a:srgbClr val="99FFCC">
              <a:alpha val="96000"/>
            </a:srgbClr>
          </a:solidFill>
        </p:spPr>
        <p:txBody>
          <a:bodyPr>
            <a:normAutofit/>
          </a:bodyPr>
          <a:lstStyle/>
          <a:p>
            <a:r>
              <a:rPr lang="tr-TR" b="1" dirty="0" smtClean="0"/>
              <a:t>İslam Sanatları</a:t>
            </a:r>
            <a:endParaRPr lang="tr-TR" b="1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0"/>
            <a:ext cx="9144000" cy="1571612"/>
          </a:xfrm>
          <a:solidFill>
            <a:srgbClr val="99FFCC">
              <a:alpha val="60000"/>
            </a:srgbClr>
          </a:solidFill>
        </p:spPr>
        <p:txBody>
          <a:bodyPr numCol="3">
            <a:normAutofit/>
          </a:bodyPr>
          <a:lstStyle/>
          <a:p>
            <a:pPr algn="just"/>
            <a:r>
              <a:rPr lang="tr-TR" sz="2800" b="1" dirty="0" smtClean="0"/>
              <a:t>Mimari</a:t>
            </a:r>
          </a:p>
          <a:p>
            <a:pPr algn="just"/>
            <a:r>
              <a:rPr lang="tr-TR" sz="2800" b="1" dirty="0" smtClean="0"/>
              <a:t>Tezhip</a:t>
            </a:r>
          </a:p>
          <a:p>
            <a:pPr algn="just"/>
            <a:r>
              <a:rPr lang="tr-TR" sz="2800" b="1" dirty="0" smtClean="0"/>
              <a:t>Minyatür</a:t>
            </a:r>
          </a:p>
          <a:p>
            <a:pPr algn="just"/>
            <a:r>
              <a:rPr lang="tr-TR" sz="2800" b="1" dirty="0" smtClean="0"/>
              <a:t>Ebru</a:t>
            </a:r>
          </a:p>
          <a:p>
            <a:pPr algn="just"/>
            <a:r>
              <a:rPr lang="tr-TR" sz="2800" b="1" dirty="0" smtClean="0"/>
              <a:t>Hat</a:t>
            </a:r>
          </a:p>
          <a:p>
            <a:pPr algn="just"/>
            <a:r>
              <a:rPr lang="tr-TR" sz="2800" b="1" dirty="0" err="1" smtClean="0"/>
              <a:t>Musikî</a:t>
            </a:r>
            <a:endParaRPr lang="tr-TR" sz="2800" b="1" dirty="0" smtClean="0"/>
          </a:p>
          <a:p>
            <a:pPr algn="just"/>
            <a:r>
              <a:rPr lang="tr-TR" sz="2800" b="1" dirty="0" smtClean="0"/>
              <a:t>Edebiyat </a:t>
            </a:r>
          </a:p>
          <a:p>
            <a:pPr algn="just"/>
            <a:endParaRPr lang="tr-TR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4 Resim" descr="islam0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8912" y="0"/>
            <a:ext cx="7926176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785786" y="-24"/>
            <a:ext cx="7772400" cy="898521"/>
          </a:xfrm>
          <a:solidFill>
            <a:schemeClr val="bg1">
              <a:alpha val="75000"/>
            </a:schemeClr>
          </a:solidFill>
        </p:spPr>
        <p:txBody>
          <a:bodyPr/>
          <a:lstStyle/>
          <a:p>
            <a:r>
              <a:rPr lang="tr-TR" b="1" dirty="0" smtClean="0"/>
              <a:t>İSLAMİYET VE TÜRKLER</a:t>
            </a:r>
            <a:endParaRPr lang="tr-TR" b="1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785786" y="5786454"/>
            <a:ext cx="8201060" cy="1071570"/>
          </a:xfrm>
          <a:solidFill>
            <a:schemeClr val="bg1">
              <a:alpha val="75000"/>
            </a:schemeClr>
          </a:solidFill>
        </p:spPr>
        <p:txBody>
          <a:bodyPr>
            <a:normAutofit lnSpcReduction="10000"/>
          </a:bodyPr>
          <a:lstStyle/>
          <a:p>
            <a:pPr algn="r"/>
            <a:r>
              <a:rPr lang="tr-TR" dirty="0" smtClean="0">
                <a:solidFill>
                  <a:schemeClr val="tx1"/>
                </a:solidFill>
              </a:rPr>
              <a:t>9. SINIF 7. ÜNİTE</a:t>
            </a:r>
          </a:p>
          <a:p>
            <a:pPr algn="r"/>
            <a:r>
              <a:rPr lang="tr-TR" dirty="0" smtClean="0">
                <a:solidFill>
                  <a:schemeClr val="tx1"/>
                </a:solidFill>
              </a:rPr>
              <a:t>ÖĞRENME ALANI: DİN, KÜLTÜR VE MEDENİYET</a:t>
            </a:r>
            <a:endParaRPr lang="tr-TR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C66">
            <a:alpha val="65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-24"/>
            <a:ext cx="8229600" cy="1143000"/>
          </a:xfrm>
        </p:spPr>
        <p:txBody>
          <a:bodyPr>
            <a:normAutofit/>
          </a:bodyPr>
          <a:lstStyle/>
          <a:p>
            <a:r>
              <a:rPr lang="tr-TR" sz="4000" b="1" dirty="0" smtClean="0"/>
              <a:t>Minyatür</a:t>
            </a:r>
            <a:endParaRPr lang="tr-TR" sz="4000" b="1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214422"/>
            <a:ext cx="4329114" cy="5357850"/>
          </a:xfrm>
        </p:spPr>
        <p:txBody>
          <a:bodyPr>
            <a:normAutofit/>
          </a:bodyPr>
          <a:lstStyle/>
          <a:p>
            <a:r>
              <a:rPr lang="tr-TR" sz="2400" b="1" dirty="0" smtClean="0"/>
              <a:t>Sulu boya </a:t>
            </a:r>
            <a:r>
              <a:rPr lang="tr-TR" sz="2400" dirty="0" smtClean="0"/>
              <a:t>veya </a:t>
            </a:r>
            <a:r>
              <a:rPr lang="tr-TR" sz="2400" b="1" dirty="0" smtClean="0"/>
              <a:t>altın yaldız </a:t>
            </a:r>
            <a:r>
              <a:rPr lang="tr-TR" sz="2400" dirty="0" smtClean="0"/>
              <a:t>kullanılarak, kağıt veya deri üzerine ince fırçalarla </a:t>
            </a:r>
            <a:r>
              <a:rPr lang="tr-TR" sz="2400" b="1" dirty="0" smtClean="0"/>
              <a:t>resim yapma</a:t>
            </a:r>
            <a:r>
              <a:rPr lang="tr-TR" sz="2400" dirty="0" smtClean="0"/>
              <a:t> sanatıdır.</a:t>
            </a:r>
          </a:p>
          <a:p>
            <a:r>
              <a:rPr lang="tr-TR" sz="2400" b="1" dirty="0" smtClean="0"/>
              <a:t>Perspektif</a:t>
            </a:r>
            <a:r>
              <a:rPr lang="tr-TR" sz="2400" dirty="0" smtClean="0"/>
              <a:t>e uyulmaz, </a:t>
            </a:r>
            <a:r>
              <a:rPr lang="tr-TR" sz="2400" b="1" dirty="0" smtClean="0"/>
              <a:t>boyut</a:t>
            </a:r>
            <a:r>
              <a:rPr lang="tr-TR" sz="2400" dirty="0" smtClean="0"/>
              <a:t>lar semboliktir. </a:t>
            </a:r>
            <a:r>
              <a:rPr lang="tr-TR" sz="2400" b="1" dirty="0" smtClean="0"/>
              <a:t>Işık</a:t>
            </a:r>
            <a:r>
              <a:rPr lang="tr-TR" sz="2400" dirty="0" smtClean="0"/>
              <a:t>, </a:t>
            </a:r>
            <a:r>
              <a:rPr lang="tr-TR" sz="2400" b="1" dirty="0" smtClean="0"/>
              <a:t>derinlik</a:t>
            </a:r>
            <a:r>
              <a:rPr lang="tr-TR" sz="2400" dirty="0" smtClean="0"/>
              <a:t> ve </a:t>
            </a:r>
            <a:r>
              <a:rPr lang="tr-TR" sz="2400" b="1" dirty="0" smtClean="0"/>
              <a:t>gölge</a:t>
            </a:r>
            <a:r>
              <a:rPr lang="tr-TR" sz="2400" dirty="0" smtClean="0"/>
              <a:t>ye yer verilmez.</a:t>
            </a:r>
          </a:p>
          <a:p>
            <a:r>
              <a:rPr lang="tr-TR" sz="2400" dirty="0" smtClean="0"/>
              <a:t>İslam’da resim ve heykel sanatı karşı gösterilen hassasiyetin bir neticesi olarak ortaya çıkmıştır.</a:t>
            </a:r>
          </a:p>
          <a:p>
            <a:r>
              <a:rPr lang="tr-TR" sz="2400" b="1" dirty="0" err="1" smtClean="0"/>
              <a:t>Nigari</a:t>
            </a:r>
            <a:r>
              <a:rPr lang="tr-TR" sz="2400" b="1" dirty="0" smtClean="0"/>
              <a:t> </a:t>
            </a:r>
            <a:r>
              <a:rPr lang="tr-TR" sz="2400" dirty="0" smtClean="0"/>
              <a:t>ve </a:t>
            </a:r>
            <a:r>
              <a:rPr lang="tr-TR" sz="2400" b="1" dirty="0" err="1" smtClean="0"/>
              <a:t>Levnî</a:t>
            </a:r>
            <a:r>
              <a:rPr lang="tr-TR" sz="2400" b="1" dirty="0" smtClean="0"/>
              <a:t> </a:t>
            </a:r>
            <a:r>
              <a:rPr lang="tr-TR" sz="2400" dirty="0" smtClean="0"/>
              <a:t>en meşhur </a:t>
            </a:r>
            <a:r>
              <a:rPr lang="tr-TR" sz="2400" b="1" dirty="0" smtClean="0"/>
              <a:t>Nakkaş</a:t>
            </a:r>
            <a:r>
              <a:rPr lang="tr-TR" sz="2400" dirty="0" smtClean="0"/>
              <a:t>lardır.</a:t>
            </a:r>
            <a:endParaRPr lang="tr-TR" sz="2400" dirty="0"/>
          </a:p>
        </p:txBody>
      </p:sp>
      <p:pic>
        <p:nvPicPr>
          <p:cNvPr id="27650" name="Picture 2" descr="http://www.erimsever.com/Mevlana/Minyatur/Morgan/28_AConfrontationOfAkhiMustaf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628" y="1071546"/>
            <a:ext cx="3571900" cy="535343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C66">
            <a:alpha val="46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1414"/>
            <a:ext cx="7758138" cy="1143000"/>
          </a:xfrm>
        </p:spPr>
        <p:txBody>
          <a:bodyPr>
            <a:normAutofit/>
          </a:bodyPr>
          <a:lstStyle/>
          <a:p>
            <a:r>
              <a:rPr lang="tr-TR" sz="4000" b="1" dirty="0" smtClean="0"/>
              <a:t>Hat (Hüsnü Hat)</a:t>
            </a:r>
            <a:endParaRPr lang="tr-TR" sz="4000" b="1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-32" y="1285860"/>
            <a:ext cx="5429288" cy="2643206"/>
          </a:xfrm>
        </p:spPr>
        <p:txBody>
          <a:bodyPr>
            <a:normAutofit/>
          </a:bodyPr>
          <a:lstStyle/>
          <a:p>
            <a:r>
              <a:rPr lang="tr-TR" sz="2400" dirty="0" smtClean="0"/>
              <a:t>Arap harfleriyle güzel yazı yazma sanatıdır.</a:t>
            </a:r>
          </a:p>
          <a:p>
            <a:r>
              <a:rPr lang="tr-TR" sz="2400" dirty="0" err="1" smtClean="0"/>
              <a:t>Kur’an’ı</a:t>
            </a:r>
            <a:r>
              <a:rPr lang="tr-TR" sz="2400" dirty="0" smtClean="0"/>
              <a:t> güzel yazmaktan doğmuştur.</a:t>
            </a:r>
          </a:p>
          <a:p>
            <a:r>
              <a:rPr lang="tr-TR" sz="2400" dirty="0" smtClean="0"/>
              <a:t>En ünlü </a:t>
            </a:r>
            <a:r>
              <a:rPr lang="tr-TR" sz="2400" b="1" dirty="0" smtClean="0"/>
              <a:t>Hattat</a:t>
            </a:r>
            <a:r>
              <a:rPr lang="tr-TR" sz="2400" dirty="0" smtClean="0"/>
              <a:t>lar </a:t>
            </a:r>
            <a:r>
              <a:rPr lang="tr-TR" sz="2400" b="1" dirty="0" smtClean="0"/>
              <a:t>Hafız Osman </a:t>
            </a:r>
            <a:r>
              <a:rPr lang="tr-TR" sz="2400" dirty="0" smtClean="0"/>
              <a:t>ve </a:t>
            </a:r>
            <a:r>
              <a:rPr lang="tr-TR" sz="2400" b="1" dirty="0" smtClean="0"/>
              <a:t>Şeyh Hamdullah</a:t>
            </a:r>
            <a:r>
              <a:rPr lang="tr-TR" sz="2400" dirty="0" smtClean="0"/>
              <a:t>’tır.</a:t>
            </a:r>
            <a:endParaRPr lang="tr-TR" sz="2400" dirty="0"/>
          </a:p>
        </p:txBody>
      </p:sp>
      <p:pic>
        <p:nvPicPr>
          <p:cNvPr id="28674" name="Picture 2" descr="http://www.denizlerkitabevi.com/vitrin/kbimg/src/prd/1/0/72942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29706" y="1356630"/>
            <a:ext cx="3771450" cy="52870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146" name="Picture 2" descr="http://www.ktu.edu.tr/dosyalar/79_00_00_3237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48" y="3643314"/>
            <a:ext cx="4000496" cy="29925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9900">
            <a:alpha val="35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-24"/>
            <a:ext cx="8229600" cy="1143000"/>
          </a:xfrm>
        </p:spPr>
        <p:txBody>
          <a:bodyPr>
            <a:normAutofit/>
          </a:bodyPr>
          <a:lstStyle/>
          <a:p>
            <a:r>
              <a:rPr lang="tr-TR" sz="4000" b="1" dirty="0" smtClean="0"/>
              <a:t>Tezhip</a:t>
            </a:r>
            <a:endParaRPr lang="tr-TR" sz="4000" b="1" dirty="0"/>
          </a:p>
        </p:txBody>
      </p:sp>
      <p:pic>
        <p:nvPicPr>
          <p:cNvPr id="9" name="Picture 4" descr="http://www.turkiyeportekiz.com/wp-content/uploads/2013/02/hpim0155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785786" y="3500438"/>
            <a:ext cx="4038600" cy="30431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9 İçerik Yer Tutucusu"/>
          <p:cNvSpPr>
            <a:spLocks noGrp="1"/>
          </p:cNvSpPr>
          <p:nvPr>
            <p:ph sz="half" idx="2"/>
          </p:nvPr>
        </p:nvSpPr>
        <p:spPr>
          <a:xfrm>
            <a:off x="428596" y="1285860"/>
            <a:ext cx="8215370" cy="1714512"/>
          </a:xfrm>
        </p:spPr>
        <p:txBody>
          <a:bodyPr>
            <a:normAutofit/>
          </a:bodyPr>
          <a:lstStyle/>
          <a:p>
            <a:r>
              <a:rPr lang="tr-TR" sz="2400" dirty="0" smtClean="0"/>
              <a:t>Altın yaldız veya boya ile yapılan bir çeşit süslemedir.</a:t>
            </a:r>
          </a:p>
          <a:p>
            <a:r>
              <a:rPr lang="tr-TR" sz="2400" dirty="0" smtClean="0"/>
              <a:t>Genelde el yazması eserlerde ve levhalarda kullanılır.</a:t>
            </a:r>
          </a:p>
          <a:p>
            <a:endParaRPr lang="tr-TR" sz="2400" dirty="0"/>
          </a:p>
        </p:txBody>
      </p:sp>
      <p:pic>
        <p:nvPicPr>
          <p:cNvPr id="29702" name="Picture 6" descr="http://ilimtalebesi.com/wp-content/uploads/2014/08/hat_sanat_tezhip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57830" y="2451576"/>
            <a:ext cx="3386136" cy="41206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-24"/>
            <a:ext cx="8229600" cy="1143000"/>
          </a:xfrm>
        </p:spPr>
        <p:txBody>
          <a:bodyPr>
            <a:normAutofit/>
          </a:bodyPr>
          <a:lstStyle/>
          <a:p>
            <a:r>
              <a:rPr lang="tr-TR" sz="4000" b="1" dirty="0" smtClean="0"/>
              <a:t>Mimari</a:t>
            </a:r>
            <a:endParaRPr lang="tr-TR" sz="4000" b="1" dirty="0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142844" y="1000108"/>
            <a:ext cx="8715436" cy="2857520"/>
          </a:xfrm>
        </p:spPr>
        <p:txBody>
          <a:bodyPr>
            <a:noAutofit/>
          </a:bodyPr>
          <a:lstStyle/>
          <a:p>
            <a:r>
              <a:rPr lang="tr-TR" sz="2400" dirty="0" smtClean="0"/>
              <a:t>İbadethane, Külliye, Çeşme, Aşevi, Köprü, Kuş köşkü ve Kervansaraylar Türk kültüründe görülen en yaygın mimari yapılardır.</a:t>
            </a:r>
          </a:p>
          <a:p>
            <a:r>
              <a:rPr lang="tr-TR" sz="2400" b="1" dirty="0" smtClean="0"/>
              <a:t>Mimar Sinan</a:t>
            </a:r>
            <a:r>
              <a:rPr lang="tr-TR" sz="2400" dirty="0" smtClean="0"/>
              <a:t>, </a:t>
            </a:r>
            <a:r>
              <a:rPr lang="tr-TR" sz="2400" b="1" dirty="0" smtClean="0"/>
              <a:t>Sedefkar Mehmet Ağa </a:t>
            </a:r>
            <a:r>
              <a:rPr lang="tr-TR" sz="2400" dirty="0" smtClean="0"/>
              <a:t>en ünlü mimarlarımızdandır.</a:t>
            </a:r>
          </a:p>
          <a:p>
            <a:r>
              <a:rPr lang="tr-TR" sz="2400" dirty="0" err="1" smtClean="0"/>
              <a:t>Şehzadebaşı</a:t>
            </a:r>
            <a:r>
              <a:rPr lang="tr-TR" sz="2400" dirty="0" smtClean="0"/>
              <a:t>, Süleymaniye, Selimiye, Sultanahmet Camii ile Fatih ve Süleymaniye Medresesi belli başlı mimari eserlerdendir.</a:t>
            </a:r>
          </a:p>
          <a:p>
            <a:endParaRPr lang="tr-TR" sz="2400" dirty="0"/>
          </a:p>
        </p:txBody>
      </p:sp>
      <p:pic>
        <p:nvPicPr>
          <p:cNvPr id="31746" name="Picture 2" descr="http://www.bilinmeyenler.org/wp-content/uploads/2013/06/mimar-sinan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59662" y="3786214"/>
            <a:ext cx="5484338" cy="30718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098" name="Picture 2" descr="http://cache2.artprintimages.com/LRG/40/4012/DJJWF00Z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4000524"/>
            <a:ext cx="3810000" cy="28575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Ebru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tr-TR" sz="2400" b="1" dirty="0" smtClean="0"/>
              <a:t>Kitre</a:t>
            </a:r>
            <a:r>
              <a:rPr lang="tr-TR" sz="2400" dirty="0" smtClean="0"/>
              <a:t>yle yoğunlaştırılmış su üstünde, özel hazırlanmış boyalarla oluşturulan desenlerin kâğıt üzerine geçirilmesi yoluyla yapılan bir süsleme sanatıdır.</a:t>
            </a:r>
          </a:p>
          <a:p>
            <a:r>
              <a:rPr lang="tr-TR" sz="2400" dirty="0" smtClean="0"/>
              <a:t>Doğası itibariyle her eser </a:t>
            </a:r>
            <a:r>
              <a:rPr lang="tr-TR" sz="2400" b="1" dirty="0" smtClean="0"/>
              <a:t>tek</a:t>
            </a:r>
            <a:r>
              <a:rPr lang="tr-TR" sz="2400" dirty="0" smtClean="0"/>
              <a:t>tir, aynısı yapılamaz.</a:t>
            </a:r>
            <a:endParaRPr lang="tr-TR" sz="2400" dirty="0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>
              <a:buNone/>
            </a:pPr>
            <a:endParaRPr lang="tr-TR" dirty="0"/>
          </a:p>
        </p:txBody>
      </p:sp>
      <p:pic>
        <p:nvPicPr>
          <p:cNvPr id="30722" name="Picture 2" descr="http://www.bilgiustam.com/resimler/2012/04/1076-ebru_sanati_1_123782337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43468" y="1285860"/>
            <a:ext cx="4286250" cy="28575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24" name="Picture 4" descr="http://www.m3.com.tr/wp-content/uploads/2014/06/ebru-sanatcisi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07890" y="4214818"/>
            <a:ext cx="4321828" cy="24288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6" name="Picture 8" descr="http://i.ytimg.com/vi/jYYolHEKCk4/hqdefaul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2"/>
          </a:xfrm>
          <a:prstGeom prst="rect">
            <a:avLst/>
          </a:prstGeom>
          <a:noFill/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2214578" cy="857256"/>
          </a:xfrm>
          <a:solidFill>
            <a:schemeClr val="bg2">
              <a:lumMod val="90000"/>
            </a:schemeClr>
          </a:solidFill>
        </p:spPr>
        <p:txBody>
          <a:bodyPr>
            <a:normAutofit/>
          </a:bodyPr>
          <a:lstStyle/>
          <a:p>
            <a:r>
              <a:rPr lang="tr-TR" sz="4000" b="1" dirty="0" smtClean="0"/>
              <a:t>Musiki</a:t>
            </a:r>
            <a:endParaRPr lang="tr-TR" sz="4000" b="1" dirty="0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0" y="5000636"/>
            <a:ext cx="9144000" cy="1857388"/>
          </a:xfrm>
          <a:solidFill>
            <a:schemeClr val="bg2">
              <a:lumMod val="90000"/>
            </a:schemeClr>
          </a:solidFill>
        </p:spPr>
        <p:txBody>
          <a:bodyPr>
            <a:normAutofit/>
          </a:bodyPr>
          <a:lstStyle/>
          <a:p>
            <a:r>
              <a:rPr lang="tr-TR" sz="2400" b="1" dirty="0" smtClean="0"/>
              <a:t>İslam’da </a:t>
            </a:r>
            <a:r>
              <a:rPr lang="tr-TR" sz="2400" b="1" dirty="0" err="1" smtClean="0"/>
              <a:t>musikî</a:t>
            </a:r>
            <a:r>
              <a:rPr lang="tr-TR" sz="2400" b="1" dirty="0" smtClean="0"/>
              <a:t>; ayet ve hadislerde güzel sesin övülmesiyle başlar.</a:t>
            </a:r>
          </a:p>
          <a:p>
            <a:r>
              <a:rPr lang="tr-TR" sz="2400" b="1" dirty="0" smtClean="0"/>
              <a:t>Bu nedenle ezan ve </a:t>
            </a:r>
            <a:r>
              <a:rPr lang="tr-TR" sz="2400" b="1" dirty="0" err="1" smtClean="0"/>
              <a:t>Kur’an</a:t>
            </a:r>
            <a:r>
              <a:rPr lang="tr-TR" sz="2400" b="1" dirty="0" smtClean="0"/>
              <a:t> da çeşitli makamlarda okunmaktadır.</a:t>
            </a:r>
          </a:p>
          <a:p>
            <a:r>
              <a:rPr lang="tr-TR" sz="2400" b="1" dirty="0" smtClean="0"/>
              <a:t>Tasavvufta ney, saz gibi aletlerin sesi hikmetli sözlere eşlik etmiştir.</a:t>
            </a:r>
          </a:p>
          <a:p>
            <a:r>
              <a:rPr lang="tr-TR" sz="2400" b="1" dirty="0" smtClean="0"/>
              <a:t>Itrî ve Dede Efendi en meşhur sanatçılardandır.</a:t>
            </a:r>
            <a:endParaRPr lang="tr-TR" sz="2400" b="1" dirty="0"/>
          </a:p>
        </p:txBody>
      </p:sp>
      <p:sp>
        <p:nvSpPr>
          <p:cNvPr id="32772" name="AutoShape 4" descr="ıtri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2774" name="AutoShape 6" descr="ıtri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2776" name="AutoShape 8" descr="ıtri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32778" name="Picture 10" descr="http://82.222.152.134/imgsdisk/2013/10/03/031020130149071227318.jpg"/>
          <p:cNvPicPr>
            <a:picLocks noChangeAspect="1" noChangeArrowheads="1"/>
          </p:cNvPicPr>
          <p:nvPr/>
        </p:nvPicPr>
        <p:blipFill>
          <a:blip r:embed="rId3"/>
          <a:srcRect l="43704"/>
          <a:stretch>
            <a:fillRect/>
          </a:stretch>
        </p:blipFill>
        <p:spPr bwMode="auto">
          <a:xfrm>
            <a:off x="7032668" y="2571744"/>
            <a:ext cx="2111364" cy="25003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2780" name="Picture 12" descr="http://www.alasayvan.com/attachments/genel-biyografiler-80645d1420798876/hammamizadesmaildedeefe.jpg"/>
          <p:cNvPicPr>
            <a:picLocks noChangeAspect="1" noChangeArrowheads="1"/>
          </p:cNvPicPr>
          <p:nvPr/>
        </p:nvPicPr>
        <p:blipFill>
          <a:blip r:embed="rId4"/>
          <a:srcRect t="5357" b="10713"/>
          <a:stretch>
            <a:fillRect/>
          </a:stretch>
        </p:blipFill>
        <p:spPr bwMode="auto">
          <a:xfrm>
            <a:off x="7000892" y="-24"/>
            <a:ext cx="2099537" cy="26432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-24"/>
            <a:ext cx="8229600" cy="1143000"/>
          </a:xfrm>
        </p:spPr>
        <p:txBody>
          <a:bodyPr>
            <a:normAutofit/>
          </a:bodyPr>
          <a:lstStyle/>
          <a:p>
            <a:r>
              <a:rPr lang="tr-TR" sz="4000" b="1" dirty="0" smtClean="0"/>
              <a:t>Edebiyat</a:t>
            </a:r>
            <a:endParaRPr lang="tr-TR" sz="4000" b="1" dirty="0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357158" y="1071546"/>
            <a:ext cx="4038600" cy="4071966"/>
          </a:xfrm>
        </p:spPr>
        <p:txBody>
          <a:bodyPr>
            <a:normAutofit fontScale="92500"/>
          </a:bodyPr>
          <a:lstStyle/>
          <a:p>
            <a:r>
              <a:rPr lang="tr-TR" sz="2400" b="1" dirty="0" smtClean="0"/>
              <a:t>Ahmet </a:t>
            </a:r>
            <a:r>
              <a:rPr lang="tr-TR" sz="2400" b="1" dirty="0" err="1" smtClean="0"/>
              <a:t>Yesevi</a:t>
            </a:r>
            <a:r>
              <a:rPr lang="tr-TR" sz="2400" b="1" dirty="0" smtClean="0"/>
              <a:t>, Yunus Emre, Fuzuli, Yusuf Has </a:t>
            </a:r>
            <a:r>
              <a:rPr lang="tr-TR" sz="2400" b="1" dirty="0" err="1" smtClean="0"/>
              <a:t>Hacib</a:t>
            </a:r>
            <a:r>
              <a:rPr lang="tr-TR" sz="2400" b="1" dirty="0" smtClean="0"/>
              <a:t>, </a:t>
            </a:r>
            <a:r>
              <a:rPr lang="tr-TR" sz="2400" b="1" dirty="0" err="1" smtClean="0"/>
              <a:t>Kaşgarlı</a:t>
            </a:r>
            <a:r>
              <a:rPr lang="tr-TR" sz="2400" b="1" dirty="0" smtClean="0"/>
              <a:t> Mahmut, Hacı Bektaşî </a:t>
            </a:r>
            <a:r>
              <a:rPr lang="tr-TR" sz="2400" b="1" dirty="0" err="1" smtClean="0"/>
              <a:t>Velî</a:t>
            </a:r>
            <a:r>
              <a:rPr lang="tr-TR" sz="2400" b="1" dirty="0" smtClean="0"/>
              <a:t>, </a:t>
            </a:r>
            <a:r>
              <a:rPr lang="tr-TR" sz="2400" b="1" dirty="0" err="1" smtClean="0"/>
              <a:t>Mevlanâ</a:t>
            </a:r>
            <a:r>
              <a:rPr lang="tr-TR" sz="2400" b="1" dirty="0" smtClean="0"/>
              <a:t> gibi şahsiyetler edebiyatın farklı alanlarında, farklı edebi türlerde eser kaleme almıştır.</a:t>
            </a:r>
          </a:p>
          <a:p>
            <a:r>
              <a:rPr lang="tr-TR" sz="2400" b="1" dirty="0" smtClean="0"/>
              <a:t>Türk Edebiyatı’nda Türklerin İslam’ı kabul etmesiyle beraber yeni bir devir başlamıştır.</a:t>
            </a:r>
            <a:endParaRPr lang="tr-TR" sz="2400" b="1" dirty="0"/>
          </a:p>
        </p:txBody>
      </p:sp>
      <p:pic>
        <p:nvPicPr>
          <p:cNvPr id="40962" name="Picture 2" descr="http://3.bp.blogspot.com/-YQBtXEZIUk0/UZ9KEHfEUiI/AAAAAAAAA4E/JRcBDKi291M/s1600/islam01.JPG"/>
          <p:cNvPicPr>
            <a:picLocks noChangeAspect="1" noChangeArrowheads="1"/>
          </p:cNvPicPr>
          <p:nvPr/>
        </p:nvPicPr>
        <p:blipFill>
          <a:blip r:embed="rId2" cstate="print"/>
          <a:srcRect l="3382" r="1442"/>
          <a:stretch>
            <a:fillRect/>
          </a:stretch>
        </p:blipFill>
        <p:spPr bwMode="auto">
          <a:xfrm>
            <a:off x="4429124" y="1643050"/>
            <a:ext cx="4714908" cy="42862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5 Dikdörtgen"/>
          <p:cNvSpPr/>
          <p:nvPr/>
        </p:nvSpPr>
        <p:spPr>
          <a:xfrm>
            <a:off x="71406" y="5155370"/>
            <a:ext cx="4786346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000" dirty="0" smtClean="0"/>
              <a:t>Günümüz Türkçesi: </a:t>
            </a:r>
          </a:p>
          <a:p>
            <a:r>
              <a:rPr lang="tr-TR" sz="2000" dirty="0" smtClean="0"/>
              <a:t>Bilim ile yüksek makamlara erişmek Gerçekleşmeyecek hayal imiş</a:t>
            </a:r>
            <a:br>
              <a:rPr lang="tr-TR" sz="2000" dirty="0" smtClean="0"/>
            </a:br>
            <a:r>
              <a:rPr lang="tr-TR" sz="2000" dirty="0" smtClean="0"/>
              <a:t>Dünyada her şey yalnızca </a:t>
            </a:r>
            <a:r>
              <a:rPr lang="tr-TR" sz="2000" dirty="0" err="1" smtClean="0"/>
              <a:t>AŞK'tan</a:t>
            </a:r>
            <a:r>
              <a:rPr lang="tr-TR" sz="2000" dirty="0" smtClean="0"/>
              <a:t> ibaret imiş</a:t>
            </a:r>
            <a:br>
              <a:rPr lang="tr-TR" sz="2000" dirty="0" smtClean="0"/>
            </a:br>
            <a:r>
              <a:rPr lang="tr-TR" sz="2000" dirty="0" smtClean="0"/>
              <a:t>Bilim ise kuru dedikodudan ibaret imiş.</a:t>
            </a:r>
            <a:endParaRPr lang="tr-TR" sz="2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6633">
            <a:alpha val="25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8" name="Picture 4" descr="http://gencdergisi.com/resimler/makale/buyuk/362_311220130119_37456003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428891"/>
            <a:ext cx="3677556" cy="45005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-24"/>
            <a:ext cx="8229600" cy="1143000"/>
          </a:xfrm>
        </p:spPr>
        <p:txBody>
          <a:bodyPr>
            <a:normAutofit/>
          </a:bodyPr>
          <a:lstStyle/>
          <a:p>
            <a:r>
              <a:rPr lang="tr-TR" sz="4000" b="1" dirty="0" smtClean="0"/>
              <a:t>İslamiyet Etkisindeki Türk Edebiyatı</a:t>
            </a:r>
            <a:endParaRPr lang="tr-TR" sz="4000" b="1" dirty="0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2671778" y="1071546"/>
            <a:ext cx="6115064" cy="2071702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tr-TR" sz="2400" b="1" u="sng" dirty="0" smtClean="0"/>
              <a:t>İlk Eserler:</a:t>
            </a:r>
          </a:p>
          <a:p>
            <a:r>
              <a:rPr lang="tr-TR" sz="2400" b="1" dirty="0" err="1" smtClean="0"/>
              <a:t>Kaşgarlı</a:t>
            </a:r>
            <a:r>
              <a:rPr lang="tr-TR" sz="2400" b="1" dirty="0" smtClean="0"/>
              <a:t> Mahmut	   – Divan-ı </a:t>
            </a:r>
            <a:r>
              <a:rPr lang="tr-TR" sz="2400" b="1" dirty="0" err="1" smtClean="0"/>
              <a:t>Lugati’t</a:t>
            </a:r>
            <a:r>
              <a:rPr lang="tr-TR" sz="2400" b="1" dirty="0" smtClean="0"/>
              <a:t>-Türk</a:t>
            </a:r>
          </a:p>
          <a:p>
            <a:r>
              <a:rPr lang="tr-TR" sz="2400" b="1" dirty="0" smtClean="0"/>
              <a:t>Yusuf Has </a:t>
            </a:r>
            <a:r>
              <a:rPr lang="tr-TR" sz="2400" b="1" dirty="0" err="1" smtClean="0"/>
              <a:t>Hacib</a:t>
            </a:r>
            <a:r>
              <a:rPr lang="tr-TR" sz="2400" b="1" dirty="0" smtClean="0"/>
              <a:t>	   – </a:t>
            </a:r>
            <a:r>
              <a:rPr lang="tr-TR" sz="2400" b="1" dirty="0" err="1" smtClean="0"/>
              <a:t>Kutadgu</a:t>
            </a:r>
            <a:r>
              <a:rPr lang="tr-TR" sz="2400" b="1" dirty="0" smtClean="0"/>
              <a:t> </a:t>
            </a:r>
            <a:r>
              <a:rPr lang="tr-TR" sz="2400" b="1" dirty="0" err="1" smtClean="0"/>
              <a:t>Bilig</a:t>
            </a:r>
            <a:endParaRPr lang="tr-TR" sz="2400" b="1" dirty="0" smtClean="0"/>
          </a:p>
          <a:p>
            <a:r>
              <a:rPr lang="tr-TR" sz="2400" b="1" dirty="0" smtClean="0"/>
              <a:t>Edip Ahmet </a:t>
            </a:r>
            <a:r>
              <a:rPr lang="tr-TR" sz="2400" b="1" dirty="0" err="1" smtClean="0"/>
              <a:t>Yükneki</a:t>
            </a:r>
            <a:r>
              <a:rPr lang="tr-TR" sz="2400" b="1" dirty="0" smtClean="0"/>
              <a:t>  – </a:t>
            </a:r>
            <a:r>
              <a:rPr lang="tr-TR" sz="2400" b="1" dirty="0" err="1" smtClean="0"/>
              <a:t>Atabetü’l</a:t>
            </a:r>
            <a:r>
              <a:rPr lang="tr-TR" sz="2400" b="1" dirty="0" smtClean="0"/>
              <a:t>-</a:t>
            </a:r>
            <a:r>
              <a:rPr lang="tr-TR" sz="2400" b="1" dirty="0" err="1" smtClean="0"/>
              <a:t>Hakayık</a:t>
            </a:r>
            <a:endParaRPr lang="tr-TR" sz="2400" b="1" dirty="0" smtClean="0"/>
          </a:p>
          <a:p>
            <a:r>
              <a:rPr lang="tr-TR" sz="2400" b="1" dirty="0" smtClean="0"/>
              <a:t>Ahmet </a:t>
            </a:r>
            <a:r>
              <a:rPr lang="tr-TR" sz="2400" b="1" dirty="0" err="1" smtClean="0"/>
              <a:t>Yesevî</a:t>
            </a:r>
            <a:r>
              <a:rPr lang="tr-TR" sz="2400" b="1" dirty="0" smtClean="0"/>
              <a:t>	   – Divan-ı Hikmet</a:t>
            </a:r>
            <a:endParaRPr lang="tr-TR" sz="2400" b="1" dirty="0"/>
          </a:p>
        </p:txBody>
      </p:sp>
      <p:sp>
        <p:nvSpPr>
          <p:cNvPr id="5" name="4 İçerik Yer Tutucusu"/>
          <p:cNvSpPr>
            <a:spLocks noGrp="1"/>
          </p:cNvSpPr>
          <p:nvPr>
            <p:ph sz="half" idx="2"/>
          </p:nvPr>
        </p:nvSpPr>
        <p:spPr>
          <a:xfrm>
            <a:off x="3143240" y="3643314"/>
            <a:ext cx="5929354" cy="3000396"/>
          </a:xfrm>
        </p:spPr>
        <p:txBody>
          <a:bodyPr numCol="2">
            <a:noAutofit/>
          </a:bodyPr>
          <a:lstStyle/>
          <a:p>
            <a:r>
              <a:rPr lang="tr-TR" sz="2400" b="1" dirty="0" smtClean="0"/>
              <a:t>Divan Edebiyatı</a:t>
            </a:r>
          </a:p>
          <a:p>
            <a:pPr>
              <a:buNone/>
            </a:pPr>
            <a:r>
              <a:rPr lang="tr-TR" sz="2400" dirty="0" smtClean="0"/>
              <a:t>Fuzuli</a:t>
            </a:r>
          </a:p>
          <a:p>
            <a:pPr>
              <a:buNone/>
            </a:pPr>
            <a:r>
              <a:rPr lang="tr-TR" sz="2400" dirty="0" smtClean="0"/>
              <a:t>Nedim</a:t>
            </a:r>
          </a:p>
          <a:p>
            <a:pPr>
              <a:buNone/>
            </a:pPr>
            <a:r>
              <a:rPr lang="tr-TR" sz="2400" dirty="0" err="1" smtClean="0"/>
              <a:t>Nef’i</a:t>
            </a:r>
            <a:endParaRPr lang="tr-TR" sz="2400" dirty="0" smtClean="0"/>
          </a:p>
          <a:p>
            <a:pPr>
              <a:buNone/>
            </a:pPr>
            <a:r>
              <a:rPr lang="tr-TR" sz="2400" dirty="0" smtClean="0"/>
              <a:t>Mevlana</a:t>
            </a:r>
          </a:p>
          <a:p>
            <a:pPr>
              <a:buNone/>
            </a:pPr>
            <a:r>
              <a:rPr lang="tr-TR" sz="2400" dirty="0" smtClean="0"/>
              <a:t>Baki</a:t>
            </a:r>
          </a:p>
          <a:p>
            <a:pPr>
              <a:buNone/>
            </a:pPr>
            <a:r>
              <a:rPr lang="tr-TR" sz="2400" dirty="0" smtClean="0"/>
              <a:t>Şeyh </a:t>
            </a:r>
            <a:r>
              <a:rPr lang="tr-TR" sz="2400" dirty="0" err="1" smtClean="0"/>
              <a:t>Galib</a:t>
            </a:r>
            <a:r>
              <a:rPr lang="tr-TR" sz="2400" dirty="0" smtClean="0"/>
              <a:t>…</a:t>
            </a:r>
          </a:p>
          <a:p>
            <a:pPr>
              <a:buNone/>
            </a:pPr>
            <a:endParaRPr lang="tr-TR" sz="2400" dirty="0" smtClean="0"/>
          </a:p>
          <a:p>
            <a:r>
              <a:rPr lang="tr-TR" sz="2400" b="1" dirty="0" smtClean="0"/>
              <a:t>Halk Edebiyatı</a:t>
            </a:r>
          </a:p>
          <a:p>
            <a:pPr>
              <a:buNone/>
            </a:pPr>
            <a:r>
              <a:rPr lang="tr-TR" sz="2400" dirty="0" smtClean="0"/>
              <a:t>Yunus Emre</a:t>
            </a:r>
          </a:p>
          <a:p>
            <a:pPr>
              <a:buNone/>
            </a:pPr>
            <a:r>
              <a:rPr lang="tr-TR" sz="2400" dirty="0" smtClean="0"/>
              <a:t>Köroğlu</a:t>
            </a:r>
          </a:p>
          <a:p>
            <a:pPr>
              <a:buNone/>
            </a:pPr>
            <a:r>
              <a:rPr lang="tr-TR" sz="2400" dirty="0" smtClean="0"/>
              <a:t>Aşık Veysel</a:t>
            </a:r>
          </a:p>
          <a:p>
            <a:pPr>
              <a:buNone/>
            </a:pPr>
            <a:r>
              <a:rPr lang="tr-TR" sz="2400" dirty="0" err="1" smtClean="0"/>
              <a:t>Kaygusuz</a:t>
            </a:r>
            <a:r>
              <a:rPr lang="tr-TR" sz="2400" dirty="0" smtClean="0"/>
              <a:t> Abdal</a:t>
            </a:r>
          </a:p>
          <a:p>
            <a:pPr>
              <a:buNone/>
            </a:pPr>
            <a:r>
              <a:rPr lang="tr-TR" sz="2400" dirty="0" smtClean="0"/>
              <a:t>Pir Sultan </a:t>
            </a:r>
          </a:p>
          <a:p>
            <a:pPr>
              <a:buNone/>
            </a:pPr>
            <a:r>
              <a:rPr lang="tr-TR" sz="2400" dirty="0" smtClean="0"/>
              <a:t>Abdal…</a:t>
            </a:r>
            <a:endParaRPr lang="tr-TR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000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000"/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000"/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000"/>
                                        <p:tgtEl>
                                          <p:spTgt spid="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5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C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FARKINDA MIYDIK?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8329642" cy="2900370"/>
          </a:xfrm>
        </p:spPr>
        <p:txBody>
          <a:bodyPr/>
          <a:lstStyle/>
          <a:p>
            <a:pPr>
              <a:buNone/>
            </a:pPr>
            <a:r>
              <a:rPr lang="tr-TR" b="1" dirty="0" smtClean="0"/>
              <a:t>UNESCO tarafından,</a:t>
            </a:r>
          </a:p>
          <a:p>
            <a:r>
              <a:rPr lang="tr-TR" b="1" dirty="0" smtClean="0"/>
              <a:t>1991 yılını Yunus Emre Yılı ilan edildi.</a:t>
            </a:r>
          </a:p>
          <a:p>
            <a:r>
              <a:rPr lang="tr-TR" b="1" dirty="0" smtClean="0"/>
              <a:t>2007 yılını Mevlana Yılı ilan edildi.</a:t>
            </a:r>
          </a:p>
          <a:p>
            <a:r>
              <a:rPr lang="tr-TR" b="1" dirty="0" smtClean="0"/>
              <a:t>2012 yılını Itrî Yılı ilan edildi.</a:t>
            </a:r>
            <a:endParaRPr lang="tr-TR" b="1" dirty="0"/>
          </a:p>
        </p:txBody>
      </p:sp>
      <p:pic>
        <p:nvPicPr>
          <p:cNvPr id="5" name="Picture 2" descr="http://www.netyazari.com/wp-content/uploads/2010/03/100tl-mustafa-itri-efend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14876" y="4463660"/>
            <a:ext cx="4071966" cy="1968118"/>
          </a:xfrm>
          <a:prstGeom prst="rect">
            <a:avLst/>
          </a:prstGeom>
          <a:noFill/>
        </p:spPr>
      </p:pic>
      <p:pic>
        <p:nvPicPr>
          <p:cNvPr id="33794" name="Picture 2" descr="http://arsiv.ntv.com.tr/news/29273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4500570"/>
            <a:ext cx="4381500" cy="19431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0000"/>
            <a:alpha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b="1" dirty="0"/>
              <a:t>1. </a:t>
            </a:r>
            <a:r>
              <a:rPr lang="tr-TR" b="1" dirty="0" smtClean="0"/>
              <a:t>Türklerin Müslüman Oluşu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600200"/>
            <a:ext cx="4686304" cy="4829196"/>
          </a:xfrm>
        </p:spPr>
        <p:txBody>
          <a:bodyPr>
            <a:normAutofit/>
          </a:bodyPr>
          <a:lstStyle/>
          <a:p>
            <a:r>
              <a:rPr lang="tr-TR" sz="2400" dirty="0" smtClean="0"/>
              <a:t>Türklerin Araplarla ilk karşılaşması </a:t>
            </a:r>
            <a:r>
              <a:rPr lang="tr-TR" sz="2400" dirty="0" err="1" smtClean="0"/>
              <a:t>Emevîler</a:t>
            </a:r>
            <a:r>
              <a:rPr lang="tr-TR" sz="2400" dirty="0" smtClean="0"/>
              <a:t> döneminde </a:t>
            </a:r>
            <a:r>
              <a:rPr lang="tr-TR" sz="2400" b="1" dirty="0" err="1" smtClean="0"/>
              <a:t>Kadisiye</a:t>
            </a:r>
            <a:r>
              <a:rPr lang="tr-TR" sz="2400" b="1" dirty="0" smtClean="0"/>
              <a:t>(M. 636) ve Nihavent (M. 642) Savaşları</a:t>
            </a:r>
            <a:r>
              <a:rPr lang="tr-TR" sz="2400" dirty="0" smtClean="0"/>
              <a:t>yla ile olmuştur.</a:t>
            </a:r>
          </a:p>
          <a:p>
            <a:r>
              <a:rPr lang="tr-TR" sz="2400" b="1" dirty="0" smtClean="0"/>
              <a:t>Talas Savaşı(M. 751)</a:t>
            </a:r>
            <a:r>
              <a:rPr lang="tr-TR" sz="2400" dirty="0" smtClean="0"/>
              <a:t>’</a:t>
            </a:r>
            <a:r>
              <a:rPr lang="tr-TR" sz="2400" dirty="0" err="1" smtClean="0"/>
              <a:t>ında</a:t>
            </a:r>
            <a:r>
              <a:rPr lang="tr-TR" sz="2400" dirty="0" smtClean="0"/>
              <a:t> </a:t>
            </a:r>
            <a:r>
              <a:rPr lang="tr-TR" sz="2400" dirty="0" err="1" smtClean="0"/>
              <a:t>Çinliler’in</a:t>
            </a:r>
            <a:r>
              <a:rPr lang="tr-TR" sz="2400" dirty="0" smtClean="0"/>
              <a:t> karşısındaki Araplarla (Abbasîlerle) beraber olmuştur.</a:t>
            </a:r>
          </a:p>
          <a:p>
            <a:r>
              <a:rPr lang="tr-TR" sz="2400" dirty="0" smtClean="0"/>
              <a:t>İslam’ı kabul eden ilk Türk boyları: </a:t>
            </a:r>
            <a:r>
              <a:rPr lang="tr-TR" sz="2400" b="1" dirty="0" smtClean="0"/>
              <a:t>Karluk, Yağma, Çiğil</a:t>
            </a:r>
          </a:p>
          <a:p>
            <a:r>
              <a:rPr lang="tr-TR" sz="2400" dirty="0" smtClean="0"/>
              <a:t>İlk Türk-İslam devleti: </a:t>
            </a:r>
            <a:r>
              <a:rPr lang="tr-TR" sz="2400" b="1" dirty="0" err="1" smtClean="0"/>
              <a:t>Karahanlılar</a:t>
            </a:r>
            <a:endParaRPr lang="tr-TR" sz="2400" b="1" dirty="0"/>
          </a:p>
        </p:txBody>
      </p:sp>
      <p:pic>
        <p:nvPicPr>
          <p:cNvPr id="26626" name="Picture 2" descr="http://resim.cokbilgi.com/yazi/avrupadaki-turkistanlilar-300x20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50659" y="4143379"/>
            <a:ext cx="3536183" cy="23574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9 Resim" descr="images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86380" y="1398119"/>
            <a:ext cx="3500462" cy="250033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b="1" dirty="0" smtClean="0"/>
              <a:t>Türklerin Müslüman Oluşunu Kolaylaştıran Dini Etmenler:</a:t>
            </a:r>
            <a:endParaRPr lang="tr-TR" b="1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285720" y="1714488"/>
            <a:ext cx="5757874" cy="4411675"/>
          </a:xfrm>
        </p:spPr>
        <p:txBody>
          <a:bodyPr>
            <a:normAutofit/>
          </a:bodyPr>
          <a:lstStyle/>
          <a:p>
            <a:pPr lvl="0"/>
            <a:r>
              <a:rPr lang="tr-TR" sz="2400" b="1" dirty="0" smtClean="0"/>
              <a:t>Gök Tanrı inancının </a:t>
            </a:r>
            <a:r>
              <a:rPr lang="tr-TR" sz="2400" b="1" dirty="0" err="1" smtClean="0"/>
              <a:t>Tehvid</a:t>
            </a:r>
            <a:r>
              <a:rPr lang="tr-TR" sz="2400" b="1" dirty="0" smtClean="0"/>
              <a:t> ilkesiyle benzerlikler taşıması</a:t>
            </a:r>
          </a:p>
          <a:p>
            <a:pPr lvl="0"/>
            <a:r>
              <a:rPr lang="tr-TR" sz="2400" b="1" dirty="0" err="1" smtClean="0"/>
              <a:t>Cihad</a:t>
            </a:r>
            <a:r>
              <a:rPr lang="tr-TR" sz="2400" b="1" dirty="0" smtClean="0"/>
              <a:t> anlayışına benzer bir anlayışa sahip olmaları</a:t>
            </a:r>
          </a:p>
          <a:p>
            <a:pPr lvl="0"/>
            <a:r>
              <a:rPr lang="tr-TR" sz="2400" b="1" dirty="0" smtClean="0"/>
              <a:t>Öldükten sonra bir yaşama inanmaları</a:t>
            </a:r>
          </a:p>
          <a:p>
            <a:pPr lvl="0"/>
            <a:r>
              <a:rPr lang="tr-TR" sz="2400" b="1" dirty="0" smtClean="0"/>
              <a:t>İslam ahlakıyla Türk Türe’sinin benzerliği</a:t>
            </a:r>
          </a:p>
          <a:p>
            <a:pPr lvl="0"/>
            <a:r>
              <a:rPr lang="tr-TR" sz="2400" b="1" dirty="0" smtClean="0"/>
              <a:t>Abbasi yönetiminin mevali(Arap olmayan Müslüman)ye karşı ılımlı olması</a:t>
            </a:r>
          </a:p>
          <a:p>
            <a:endParaRPr lang="tr-TR" dirty="0"/>
          </a:p>
        </p:txBody>
      </p:sp>
      <p:pic>
        <p:nvPicPr>
          <p:cNvPr id="25602" name="Picture 2" descr="http://resim.cokbilgi.com/yazi/kok-tengr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57884" y="1532831"/>
            <a:ext cx="3000396" cy="45434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>
            <a:alpha val="4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b="1" dirty="0"/>
              <a:t>2. </a:t>
            </a:r>
            <a:r>
              <a:rPr lang="tr-TR" b="1" dirty="0" smtClean="0"/>
              <a:t>Türklerde İslam Anlayışının Oluşmasında Etkili Olan Şahsiyetler</a:t>
            </a:r>
            <a:endParaRPr lang="tr-TR" dirty="0"/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1071538" y="1600201"/>
            <a:ext cx="3071834" cy="3757626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tr-TR" b="1" u="sng" dirty="0" smtClean="0"/>
              <a:t>Mezhep İmamları</a:t>
            </a:r>
          </a:p>
          <a:p>
            <a:pPr>
              <a:buNone/>
            </a:pPr>
            <a:r>
              <a:rPr lang="tr-TR" u="sng" dirty="0" err="1" smtClean="0"/>
              <a:t>İtikadi</a:t>
            </a:r>
            <a:r>
              <a:rPr lang="tr-TR" u="sng" dirty="0" smtClean="0"/>
              <a:t> açıdan;</a:t>
            </a:r>
          </a:p>
          <a:p>
            <a:r>
              <a:rPr lang="tr-TR" dirty="0" err="1" smtClean="0"/>
              <a:t>Maturidi</a:t>
            </a:r>
            <a:endParaRPr lang="tr-TR" dirty="0" smtClean="0"/>
          </a:p>
          <a:p>
            <a:r>
              <a:rPr lang="tr-TR" dirty="0" err="1" smtClean="0"/>
              <a:t>Eşari</a:t>
            </a:r>
            <a:endParaRPr lang="tr-TR" dirty="0" smtClean="0"/>
          </a:p>
          <a:p>
            <a:pPr>
              <a:buNone/>
            </a:pPr>
            <a:r>
              <a:rPr lang="tr-TR" u="sng" dirty="0" smtClean="0"/>
              <a:t>Ameli açıdan;</a:t>
            </a:r>
          </a:p>
          <a:p>
            <a:r>
              <a:rPr lang="tr-TR" dirty="0" smtClean="0"/>
              <a:t>Şafiî</a:t>
            </a:r>
          </a:p>
          <a:p>
            <a:r>
              <a:rPr lang="tr-TR" dirty="0" err="1" smtClean="0"/>
              <a:t>Ebû</a:t>
            </a:r>
            <a:r>
              <a:rPr lang="tr-TR" dirty="0" smtClean="0"/>
              <a:t> Hanife</a:t>
            </a:r>
          </a:p>
          <a:p>
            <a:endParaRPr lang="tr-TR" dirty="0"/>
          </a:p>
        </p:txBody>
      </p:sp>
      <p:sp>
        <p:nvSpPr>
          <p:cNvPr id="5" name="4 İçerik Yer Tutucusu"/>
          <p:cNvSpPr>
            <a:spLocks noGrp="1"/>
          </p:cNvSpPr>
          <p:nvPr>
            <p:ph sz="half" idx="2"/>
          </p:nvPr>
        </p:nvSpPr>
        <p:spPr>
          <a:xfrm>
            <a:off x="4786314" y="1600201"/>
            <a:ext cx="3138510" cy="3900502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tr-TR" b="1" u="sng" dirty="0" smtClean="0"/>
              <a:t>Mutasavvıflar</a:t>
            </a:r>
          </a:p>
          <a:p>
            <a:r>
              <a:rPr lang="tr-TR" dirty="0" smtClean="0"/>
              <a:t>Ahmet </a:t>
            </a:r>
            <a:r>
              <a:rPr lang="tr-TR" dirty="0" err="1" smtClean="0"/>
              <a:t>Yesevî</a:t>
            </a:r>
            <a:endParaRPr lang="tr-TR" dirty="0" smtClean="0"/>
          </a:p>
          <a:p>
            <a:r>
              <a:rPr lang="tr-TR" dirty="0" smtClean="0"/>
              <a:t>Ahi </a:t>
            </a:r>
            <a:r>
              <a:rPr lang="tr-TR" dirty="0" err="1" smtClean="0"/>
              <a:t>Evran</a:t>
            </a:r>
            <a:endParaRPr lang="tr-TR" dirty="0" smtClean="0"/>
          </a:p>
          <a:p>
            <a:r>
              <a:rPr lang="tr-TR" dirty="0" smtClean="0"/>
              <a:t>Hacı Bektaşî </a:t>
            </a:r>
            <a:r>
              <a:rPr lang="tr-TR" dirty="0" err="1" smtClean="0"/>
              <a:t>Velî</a:t>
            </a:r>
            <a:endParaRPr lang="tr-TR" dirty="0" smtClean="0"/>
          </a:p>
          <a:p>
            <a:r>
              <a:rPr lang="tr-TR" dirty="0" smtClean="0"/>
              <a:t>Mevlana</a:t>
            </a:r>
          </a:p>
          <a:p>
            <a:r>
              <a:rPr lang="tr-TR" dirty="0" smtClean="0"/>
              <a:t>Yunus Emre</a:t>
            </a:r>
          </a:p>
          <a:p>
            <a:r>
              <a:rPr lang="tr-TR" dirty="0" smtClean="0"/>
              <a:t>Hacı Bayram </a:t>
            </a:r>
            <a:r>
              <a:rPr lang="tr-TR" dirty="0" err="1" smtClean="0"/>
              <a:t>Velî</a:t>
            </a:r>
            <a:endParaRPr lang="tr-TR" dirty="0" smtClean="0"/>
          </a:p>
          <a:p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>
            <a:alpha val="6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etin Yer Tutucusu"/>
          <p:cNvSpPr>
            <a:spLocks noGrp="1"/>
          </p:cNvSpPr>
          <p:nvPr>
            <p:ph type="body" idx="1"/>
          </p:nvPr>
        </p:nvSpPr>
        <p:spPr>
          <a:xfrm>
            <a:off x="457200" y="357166"/>
            <a:ext cx="4040188" cy="639762"/>
          </a:xfrm>
        </p:spPr>
        <p:txBody>
          <a:bodyPr>
            <a:normAutofit lnSpcReduction="10000"/>
          </a:bodyPr>
          <a:lstStyle/>
          <a:p>
            <a:pPr algn="ctr"/>
            <a:r>
              <a:rPr lang="tr-TR" sz="3600" dirty="0" smtClean="0"/>
              <a:t>2.1. </a:t>
            </a:r>
            <a:r>
              <a:rPr lang="tr-TR" sz="3600" dirty="0" err="1" smtClean="0"/>
              <a:t>Ebû</a:t>
            </a:r>
            <a:r>
              <a:rPr lang="tr-TR" sz="3600" dirty="0" smtClean="0"/>
              <a:t> Hanife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sz="half" idx="2"/>
          </p:nvPr>
        </p:nvSpPr>
        <p:spPr>
          <a:xfrm>
            <a:off x="457200" y="996928"/>
            <a:ext cx="4040188" cy="5218154"/>
          </a:xfrm>
        </p:spPr>
        <p:txBody>
          <a:bodyPr>
            <a:normAutofit/>
          </a:bodyPr>
          <a:lstStyle/>
          <a:p>
            <a:r>
              <a:rPr lang="tr-TR" sz="2400" dirty="0" smtClean="0"/>
              <a:t>Asıl adı, </a:t>
            </a:r>
            <a:r>
              <a:rPr lang="tr-TR" sz="2400" b="1" dirty="0" smtClean="0"/>
              <a:t>Numan b. Sabit(699-767)</a:t>
            </a:r>
            <a:r>
              <a:rPr lang="tr-TR" sz="2400" dirty="0" smtClean="0"/>
              <a:t>tir.</a:t>
            </a:r>
          </a:p>
          <a:p>
            <a:r>
              <a:rPr lang="tr-TR" sz="2400" b="1" dirty="0" smtClean="0"/>
              <a:t>Hanefilik</a:t>
            </a:r>
            <a:r>
              <a:rPr lang="tr-TR" sz="2400" dirty="0" smtClean="0"/>
              <a:t> mezhebinin İmamıdır.</a:t>
            </a:r>
          </a:p>
          <a:p>
            <a:r>
              <a:rPr lang="tr-TR" sz="2400" b="1" dirty="0" err="1" smtClean="0"/>
              <a:t>Fıkhu’l</a:t>
            </a:r>
            <a:r>
              <a:rPr lang="tr-TR" sz="2400" b="1" dirty="0" smtClean="0"/>
              <a:t>-</a:t>
            </a:r>
            <a:r>
              <a:rPr lang="tr-TR" sz="2400" b="1" dirty="0" err="1" smtClean="0"/>
              <a:t>Ekber</a:t>
            </a:r>
            <a:r>
              <a:rPr lang="tr-TR" sz="2400" dirty="0" smtClean="0"/>
              <a:t> Kitabı Hanefiliğin esaslarını içerir.</a:t>
            </a:r>
          </a:p>
          <a:p>
            <a:r>
              <a:rPr lang="tr-TR" sz="2400" dirty="0" smtClean="0"/>
              <a:t>Görüşleri </a:t>
            </a:r>
            <a:r>
              <a:rPr lang="tr-TR" sz="2400" b="1" dirty="0" smtClean="0"/>
              <a:t>Irak, Anadolu, Asya ve Balkanlarda </a:t>
            </a:r>
            <a:r>
              <a:rPr lang="tr-TR" sz="2400" dirty="0" smtClean="0"/>
              <a:t>yayılmıştır.</a:t>
            </a:r>
          </a:p>
          <a:p>
            <a:r>
              <a:rPr lang="tr-TR" sz="2400" dirty="0" smtClean="0"/>
              <a:t>Türklerin çoğu </a:t>
            </a:r>
            <a:r>
              <a:rPr lang="tr-TR" sz="2400" b="1" dirty="0" smtClean="0"/>
              <a:t>ameli </a:t>
            </a:r>
            <a:r>
              <a:rPr lang="tr-TR" sz="2400" dirty="0" smtClean="0"/>
              <a:t>bakımdan bu mezhebi benimsemiştir.</a:t>
            </a:r>
          </a:p>
          <a:p>
            <a:endParaRPr lang="tr-TR" dirty="0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357166"/>
            <a:ext cx="4041775" cy="639762"/>
          </a:xfrm>
        </p:spPr>
        <p:txBody>
          <a:bodyPr>
            <a:noAutofit/>
          </a:bodyPr>
          <a:lstStyle/>
          <a:p>
            <a:pPr algn="ctr"/>
            <a:r>
              <a:rPr lang="tr-TR" sz="3600" dirty="0" smtClean="0"/>
              <a:t>2.2. </a:t>
            </a:r>
            <a:r>
              <a:rPr lang="tr-TR" sz="3600" dirty="0" err="1" smtClean="0"/>
              <a:t>Maturidi</a:t>
            </a:r>
            <a:endParaRPr lang="tr-TR" sz="3600" dirty="0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996928"/>
            <a:ext cx="4041775" cy="4932402"/>
          </a:xfrm>
        </p:spPr>
        <p:txBody>
          <a:bodyPr>
            <a:normAutofit/>
          </a:bodyPr>
          <a:lstStyle/>
          <a:p>
            <a:r>
              <a:rPr lang="tr-TR" dirty="0" smtClean="0"/>
              <a:t>Asıl adı, </a:t>
            </a:r>
            <a:r>
              <a:rPr lang="tr-TR" b="1" dirty="0" smtClean="0"/>
              <a:t>Ebu Mansur Muhammed </a:t>
            </a:r>
            <a:r>
              <a:rPr lang="tr-TR" dirty="0" err="1" smtClean="0"/>
              <a:t>Maturidi</a:t>
            </a:r>
            <a:r>
              <a:rPr lang="tr-TR" dirty="0" smtClean="0"/>
              <a:t>(862-944)</a:t>
            </a:r>
            <a:r>
              <a:rPr lang="tr-TR" dirty="0" err="1" smtClean="0"/>
              <a:t>dir</a:t>
            </a:r>
            <a:r>
              <a:rPr lang="tr-TR" dirty="0" smtClean="0"/>
              <a:t>.</a:t>
            </a:r>
          </a:p>
          <a:p>
            <a:r>
              <a:rPr lang="tr-TR" dirty="0" smtClean="0"/>
              <a:t>Dini </a:t>
            </a:r>
            <a:r>
              <a:rPr lang="tr-TR" b="1" dirty="0" smtClean="0"/>
              <a:t>akılcılık ve hoşgörü </a:t>
            </a:r>
            <a:r>
              <a:rPr lang="tr-TR" dirty="0" smtClean="0"/>
              <a:t>temelleri üzerine dayandırmıştır.</a:t>
            </a:r>
          </a:p>
          <a:p>
            <a:r>
              <a:rPr lang="tr-TR" b="1" dirty="0" smtClean="0"/>
              <a:t>Hanefiliğin </a:t>
            </a:r>
            <a:r>
              <a:rPr lang="tr-TR" dirty="0" smtClean="0"/>
              <a:t>yayıldığı coğrafyada yayılmıştır.</a:t>
            </a:r>
          </a:p>
          <a:p>
            <a:r>
              <a:rPr lang="tr-TR" dirty="0" smtClean="0"/>
              <a:t>Türkler </a:t>
            </a:r>
            <a:r>
              <a:rPr lang="tr-TR" b="1" dirty="0" err="1" smtClean="0"/>
              <a:t>itikadi</a:t>
            </a:r>
            <a:r>
              <a:rPr lang="tr-TR" b="1" dirty="0" smtClean="0"/>
              <a:t> </a:t>
            </a:r>
            <a:r>
              <a:rPr lang="tr-TR" dirty="0" smtClean="0"/>
              <a:t>bakımdan bu mezhebi benimsemiştir.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99">
            <a:alpha val="7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etin Yer Tutucusu"/>
          <p:cNvSpPr>
            <a:spLocks noGrp="1"/>
          </p:cNvSpPr>
          <p:nvPr>
            <p:ph type="body" idx="1"/>
          </p:nvPr>
        </p:nvSpPr>
        <p:spPr>
          <a:xfrm>
            <a:off x="457200" y="214290"/>
            <a:ext cx="4040188" cy="639762"/>
          </a:xfrm>
        </p:spPr>
        <p:txBody>
          <a:bodyPr>
            <a:noAutofit/>
          </a:bodyPr>
          <a:lstStyle/>
          <a:p>
            <a:pPr algn="ctr"/>
            <a:r>
              <a:rPr lang="tr-TR" sz="3600" dirty="0" smtClean="0"/>
              <a:t>2.3. Şafiî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half" idx="2"/>
          </p:nvPr>
        </p:nvSpPr>
        <p:spPr>
          <a:xfrm>
            <a:off x="457200" y="854052"/>
            <a:ext cx="4040188" cy="4789526"/>
          </a:xfrm>
        </p:spPr>
        <p:txBody>
          <a:bodyPr>
            <a:normAutofit/>
          </a:bodyPr>
          <a:lstStyle/>
          <a:p>
            <a:r>
              <a:rPr lang="tr-TR" dirty="0" smtClean="0"/>
              <a:t>Asıl adı </a:t>
            </a:r>
            <a:r>
              <a:rPr lang="tr-TR" b="1" dirty="0" smtClean="0"/>
              <a:t>Muhammed b. İdris eş-Şafii(767-819)</a:t>
            </a:r>
            <a:r>
              <a:rPr lang="tr-TR" dirty="0" err="1" smtClean="0"/>
              <a:t>dir</a:t>
            </a:r>
            <a:r>
              <a:rPr lang="tr-TR" dirty="0" smtClean="0"/>
              <a:t>.</a:t>
            </a:r>
          </a:p>
          <a:p>
            <a:r>
              <a:rPr lang="tr-TR" b="1" dirty="0" smtClean="0"/>
              <a:t>Şafiilik</a:t>
            </a:r>
            <a:r>
              <a:rPr lang="tr-TR" dirty="0" smtClean="0"/>
              <a:t> mezhebinin imamıdır.</a:t>
            </a:r>
          </a:p>
          <a:p>
            <a:r>
              <a:rPr lang="tr-TR" b="1" dirty="0" smtClean="0"/>
              <a:t>Er-Risale</a:t>
            </a:r>
            <a:r>
              <a:rPr lang="tr-TR" dirty="0" smtClean="0"/>
              <a:t> kitabında mezhebin esasları yer almaktadır.</a:t>
            </a:r>
          </a:p>
          <a:p>
            <a:r>
              <a:rPr lang="tr-TR" dirty="0" smtClean="0"/>
              <a:t>Ülkemizin </a:t>
            </a:r>
            <a:r>
              <a:rPr lang="tr-TR" b="1" dirty="0" smtClean="0"/>
              <a:t>doğu bölge</a:t>
            </a:r>
            <a:r>
              <a:rPr lang="tr-TR" dirty="0" smtClean="0"/>
              <a:t>lerinde yaygın görülen mezheptir.</a:t>
            </a:r>
          </a:p>
          <a:p>
            <a:endParaRPr lang="tr-TR" dirty="0"/>
          </a:p>
        </p:txBody>
      </p:sp>
      <p:sp>
        <p:nvSpPr>
          <p:cNvPr id="6" name="5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214290"/>
            <a:ext cx="4041775" cy="639762"/>
          </a:xfrm>
        </p:spPr>
        <p:txBody>
          <a:bodyPr>
            <a:noAutofit/>
          </a:bodyPr>
          <a:lstStyle/>
          <a:p>
            <a:pPr algn="ctr"/>
            <a:r>
              <a:rPr lang="tr-TR" sz="3600" dirty="0" smtClean="0"/>
              <a:t>2.4. </a:t>
            </a:r>
            <a:r>
              <a:rPr lang="tr-TR" sz="3600" dirty="0" err="1" smtClean="0"/>
              <a:t>Eşari</a:t>
            </a:r>
            <a:endParaRPr lang="tr-TR" sz="3600" dirty="0"/>
          </a:p>
        </p:txBody>
      </p:sp>
      <p:sp>
        <p:nvSpPr>
          <p:cNvPr id="7" name="6 İçerik Yer Tutucusu"/>
          <p:cNvSpPr>
            <a:spLocks noGrp="1"/>
          </p:cNvSpPr>
          <p:nvPr>
            <p:ph sz="quarter" idx="4"/>
          </p:nvPr>
        </p:nvSpPr>
        <p:spPr>
          <a:xfrm>
            <a:off x="4645025" y="854052"/>
            <a:ext cx="4041775" cy="4789526"/>
          </a:xfrm>
        </p:spPr>
        <p:txBody>
          <a:bodyPr/>
          <a:lstStyle/>
          <a:p>
            <a:r>
              <a:rPr lang="tr-TR" dirty="0" smtClean="0"/>
              <a:t>Asıl adı, </a:t>
            </a:r>
            <a:r>
              <a:rPr lang="tr-TR" b="1" dirty="0" smtClean="0"/>
              <a:t>Ebu Hasan el-</a:t>
            </a:r>
            <a:r>
              <a:rPr lang="tr-TR" b="1" dirty="0" err="1" smtClean="0"/>
              <a:t>Eş’ari</a:t>
            </a:r>
            <a:r>
              <a:rPr lang="tr-TR" b="1" dirty="0" smtClean="0"/>
              <a:t>(873-936)</a:t>
            </a:r>
            <a:r>
              <a:rPr lang="tr-TR" dirty="0" err="1" smtClean="0"/>
              <a:t>dir</a:t>
            </a:r>
            <a:r>
              <a:rPr lang="tr-TR" dirty="0" smtClean="0"/>
              <a:t>.</a:t>
            </a:r>
          </a:p>
          <a:p>
            <a:r>
              <a:rPr lang="tr-TR" dirty="0" smtClean="0"/>
              <a:t>Bilhassa </a:t>
            </a:r>
            <a:r>
              <a:rPr lang="tr-TR" b="1" dirty="0" smtClean="0"/>
              <a:t>kelam</a:t>
            </a:r>
            <a:r>
              <a:rPr lang="tr-TR" dirty="0" smtClean="0"/>
              <a:t> alanında görüş öne sürmüştür.</a:t>
            </a:r>
          </a:p>
          <a:p>
            <a:r>
              <a:rPr lang="tr-TR" dirty="0" smtClean="0"/>
              <a:t>Türklerin </a:t>
            </a:r>
            <a:r>
              <a:rPr lang="tr-TR" b="1" dirty="0" err="1" smtClean="0"/>
              <a:t>itikadi</a:t>
            </a:r>
            <a:r>
              <a:rPr lang="tr-TR" dirty="0" smtClean="0"/>
              <a:t> bakımdan kabul ettiği mezheplerdendir.</a:t>
            </a:r>
          </a:p>
          <a:p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9900">
            <a:alpha val="4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b="1" dirty="0" smtClean="0"/>
              <a:t>2.5. Ahmet </a:t>
            </a:r>
            <a:r>
              <a:rPr lang="tr-TR" b="1" dirty="0" err="1" smtClean="0"/>
              <a:t>Yesevî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285720" y="1357298"/>
            <a:ext cx="4857784" cy="5286412"/>
          </a:xfrm>
        </p:spPr>
        <p:txBody>
          <a:bodyPr>
            <a:normAutofit lnSpcReduction="10000"/>
          </a:bodyPr>
          <a:lstStyle/>
          <a:p>
            <a:r>
              <a:rPr lang="tr-TR" sz="2400" b="1" dirty="0" smtClean="0"/>
              <a:t>Kazakistan</a:t>
            </a:r>
            <a:r>
              <a:rPr lang="tr-TR" sz="2400" dirty="0" smtClean="0"/>
              <a:t>’ın </a:t>
            </a:r>
            <a:r>
              <a:rPr lang="tr-TR" sz="2400" dirty="0" err="1" smtClean="0"/>
              <a:t>Yesi</a:t>
            </a:r>
            <a:r>
              <a:rPr lang="tr-TR" sz="2400" dirty="0" smtClean="0"/>
              <a:t> şehrindendir.</a:t>
            </a:r>
          </a:p>
          <a:p>
            <a:r>
              <a:rPr lang="tr-TR" sz="2400" b="1" dirty="0" err="1" smtClean="0"/>
              <a:t>Pîr</a:t>
            </a:r>
            <a:r>
              <a:rPr lang="tr-TR" sz="2400" b="1" dirty="0" smtClean="0"/>
              <a:t>-i Türkistan </a:t>
            </a:r>
            <a:r>
              <a:rPr lang="tr-TR" sz="2400" dirty="0" smtClean="0"/>
              <a:t>lakabıyla anılır.</a:t>
            </a:r>
          </a:p>
          <a:p>
            <a:r>
              <a:rPr lang="tr-TR" sz="2400" dirty="0" smtClean="0"/>
              <a:t>Ünlü eseri </a:t>
            </a:r>
            <a:r>
              <a:rPr lang="tr-TR" sz="2400" b="1" dirty="0" smtClean="0"/>
              <a:t>Divan-ı Hikmet</a:t>
            </a:r>
            <a:r>
              <a:rPr lang="tr-TR" sz="2400" dirty="0" smtClean="0"/>
              <a:t>’tir.</a:t>
            </a:r>
          </a:p>
          <a:p>
            <a:r>
              <a:rPr lang="tr-TR" sz="2400" dirty="0" smtClean="0"/>
              <a:t>Eseri İslam Etkisindeki Türk Edebiyatı’nın ilk örneklerindendir.</a:t>
            </a:r>
          </a:p>
          <a:p>
            <a:r>
              <a:rPr lang="tr-TR" sz="2400" b="1" dirty="0" smtClean="0"/>
              <a:t>Hikmet</a:t>
            </a:r>
            <a:r>
              <a:rPr lang="tr-TR" sz="2400" dirty="0" smtClean="0"/>
              <a:t> adlı şiirleriyle İslam ahlakını </a:t>
            </a:r>
            <a:r>
              <a:rPr lang="tr-TR" sz="2400" b="1" dirty="0" smtClean="0"/>
              <a:t>Kazak Türkleri</a:t>
            </a:r>
            <a:r>
              <a:rPr lang="tr-TR" sz="2400" dirty="0" smtClean="0"/>
              <a:t>ne anlatmıştır.</a:t>
            </a:r>
          </a:p>
          <a:p>
            <a:r>
              <a:rPr lang="tr-TR" sz="2400" b="1" dirty="0" smtClean="0"/>
              <a:t>“</a:t>
            </a:r>
            <a:r>
              <a:rPr lang="tr-TR" sz="2400" b="1" i="1" dirty="0" smtClean="0"/>
              <a:t>O sebepten 63 </a:t>
            </a:r>
            <a:r>
              <a:rPr lang="tr-TR" sz="2400" b="1" i="1" dirty="0" err="1" smtClean="0"/>
              <a:t>te</a:t>
            </a:r>
            <a:r>
              <a:rPr lang="tr-TR" sz="2400" b="1" i="1" dirty="0" smtClean="0"/>
              <a:t> girdim yere</a:t>
            </a:r>
            <a:r>
              <a:rPr lang="tr-TR" sz="2400" b="1" dirty="0" smtClean="0"/>
              <a:t>" </a:t>
            </a:r>
            <a:r>
              <a:rPr lang="tr-TR" sz="2400" dirty="0" smtClean="0"/>
              <a:t>diyerek 63 yaşında vefat eden </a:t>
            </a:r>
            <a:r>
              <a:rPr lang="tr-TR" sz="2400" dirty="0" err="1" smtClean="0"/>
              <a:t>Hz.Peygamber'den</a:t>
            </a:r>
            <a:r>
              <a:rPr lang="tr-TR" sz="2400" dirty="0" smtClean="0"/>
              <a:t> sonra yeryüzünde yaşamayı kendine layık görmemiş ve yer altında bir sığınakta inzivaya çekilmiştir.</a:t>
            </a:r>
            <a:endParaRPr lang="tr-TR" sz="2400" dirty="0"/>
          </a:p>
        </p:txBody>
      </p:sp>
      <p:pic>
        <p:nvPicPr>
          <p:cNvPr id="7172" name="Picture 4" descr="http://img2.blogcu.com/images/y/a/z/yazyagmuru54/20080514133714_ahmed_yesevi_1_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14942" y="1321578"/>
            <a:ext cx="3595686" cy="53935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170" name="Picture 2" descr="http://hocaahmetyesevicami.com/wp-content/uploads/hoca-ahmed-yesevi.jpg"/>
          <p:cNvPicPr>
            <a:picLocks noChangeAspect="1" noChangeArrowheads="1"/>
          </p:cNvPicPr>
          <p:nvPr/>
        </p:nvPicPr>
        <p:blipFill>
          <a:blip r:embed="rId3"/>
          <a:srcRect l="17500" r="12499"/>
          <a:stretch>
            <a:fillRect/>
          </a:stretch>
        </p:blipFill>
        <p:spPr bwMode="auto">
          <a:xfrm>
            <a:off x="6858016" y="4357694"/>
            <a:ext cx="2000264" cy="227647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>
            <a:alpha val="5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-24"/>
            <a:ext cx="8229600" cy="1000132"/>
          </a:xfrm>
        </p:spPr>
        <p:txBody>
          <a:bodyPr>
            <a:normAutofit/>
          </a:bodyPr>
          <a:lstStyle/>
          <a:p>
            <a:r>
              <a:rPr lang="tr-TR" sz="4000" b="1" dirty="0" smtClean="0"/>
              <a:t>2.6. Ahi </a:t>
            </a:r>
            <a:r>
              <a:rPr lang="tr-TR" sz="4000" b="1" dirty="0" err="1" smtClean="0"/>
              <a:t>Evran</a:t>
            </a:r>
            <a:endParaRPr lang="tr-TR" sz="4000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285720" y="928670"/>
            <a:ext cx="8572560" cy="2857520"/>
          </a:xfrm>
        </p:spPr>
        <p:txBody>
          <a:bodyPr>
            <a:normAutofit lnSpcReduction="10000"/>
          </a:bodyPr>
          <a:lstStyle/>
          <a:p>
            <a:r>
              <a:rPr lang="tr-TR" sz="2400" dirty="0" smtClean="0"/>
              <a:t>Asıl adı, </a:t>
            </a:r>
            <a:r>
              <a:rPr lang="tr-TR" sz="2400" b="1" dirty="0" smtClean="0"/>
              <a:t>Şeyh </a:t>
            </a:r>
            <a:r>
              <a:rPr lang="tr-TR" sz="2400" b="1" dirty="0" err="1" smtClean="0"/>
              <a:t>Nasiruddin</a:t>
            </a:r>
            <a:r>
              <a:rPr lang="tr-TR" sz="2400" b="1" dirty="0" smtClean="0"/>
              <a:t> </a:t>
            </a:r>
            <a:r>
              <a:rPr lang="tr-TR" sz="2400" b="1" dirty="0" err="1" smtClean="0"/>
              <a:t>Mahmud</a:t>
            </a:r>
            <a:r>
              <a:rPr lang="tr-TR" sz="2400" b="1" dirty="0" smtClean="0"/>
              <a:t> Ahi </a:t>
            </a:r>
            <a:r>
              <a:rPr lang="tr-TR" sz="2400" b="1" dirty="0" err="1" smtClean="0"/>
              <a:t>Evran</a:t>
            </a:r>
            <a:r>
              <a:rPr lang="tr-TR" sz="2400" b="1" dirty="0" smtClean="0"/>
              <a:t> b. Abbas(1262-1317)</a:t>
            </a:r>
            <a:r>
              <a:rPr lang="tr-TR" sz="2400" dirty="0" smtClean="0"/>
              <a:t>tır.</a:t>
            </a:r>
          </a:p>
          <a:p>
            <a:r>
              <a:rPr lang="tr-TR" sz="2400" b="1" dirty="0" smtClean="0"/>
              <a:t>Hacı Bektaşî Veli </a:t>
            </a:r>
            <a:r>
              <a:rPr lang="tr-TR" sz="2400" dirty="0" smtClean="0"/>
              <a:t>ve </a:t>
            </a:r>
            <a:r>
              <a:rPr lang="tr-TR" sz="2400" b="1" dirty="0" smtClean="0"/>
              <a:t>Mevlana </a:t>
            </a:r>
            <a:r>
              <a:rPr lang="tr-TR" sz="2400" dirty="0" smtClean="0"/>
              <a:t>ile aynı dönemde yaşamıştır.</a:t>
            </a:r>
          </a:p>
          <a:p>
            <a:r>
              <a:rPr lang="tr-TR" sz="2400" b="1" dirty="0" smtClean="0"/>
              <a:t>Ahilik</a:t>
            </a:r>
            <a:r>
              <a:rPr lang="tr-TR" sz="2400" dirty="0" smtClean="0"/>
              <a:t> düşüncesinin kurucusudur.</a:t>
            </a:r>
          </a:p>
          <a:p>
            <a:r>
              <a:rPr lang="tr-TR" sz="2400" dirty="0" smtClean="0"/>
              <a:t>Osmanlı’da </a:t>
            </a:r>
            <a:r>
              <a:rPr lang="tr-TR" sz="2400" b="1" dirty="0" smtClean="0"/>
              <a:t>esnaf topluluğu </a:t>
            </a:r>
            <a:r>
              <a:rPr lang="tr-TR" sz="2400" dirty="0" smtClean="0"/>
              <a:t>arasında “</a:t>
            </a:r>
            <a:r>
              <a:rPr lang="tr-TR" sz="2400" b="1" dirty="0" smtClean="0"/>
              <a:t>Pir</a:t>
            </a:r>
            <a:r>
              <a:rPr lang="tr-TR" sz="2400" dirty="0" smtClean="0"/>
              <a:t>” lakabıyla anılmıştır.</a:t>
            </a:r>
          </a:p>
          <a:p>
            <a:r>
              <a:rPr lang="tr-TR" sz="2400" b="1" dirty="0" smtClean="0"/>
              <a:t>Anadolu, Rumeli</a:t>
            </a:r>
            <a:r>
              <a:rPr lang="tr-TR" sz="2400" dirty="0" smtClean="0"/>
              <a:t> ve </a:t>
            </a:r>
            <a:r>
              <a:rPr lang="tr-TR" sz="2400" b="1" dirty="0" smtClean="0"/>
              <a:t>Kırım</a:t>
            </a:r>
            <a:r>
              <a:rPr lang="tr-TR" sz="2400" dirty="0" smtClean="0"/>
              <a:t>’da etkili olmuştur.</a:t>
            </a:r>
          </a:p>
          <a:p>
            <a:r>
              <a:rPr lang="tr-TR" sz="2400" dirty="0" smtClean="0"/>
              <a:t>Türbesi </a:t>
            </a:r>
            <a:r>
              <a:rPr lang="tr-TR" sz="2400" b="1" dirty="0" smtClean="0"/>
              <a:t>Kırşehir</a:t>
            </a:r>
            <a:r>
              <a:rPr lang="tr-TR" sz="2400" dirty="0" smtClean="0"/>
              <a:t>’dedir.</a:t>
            </a:r>
            <a:endParaRPr lang="tr-TR" sz="2400" dirty="0"/>
          </a:p>
        </p:txBody>
      </p:sp>
      <p:pic>
        <p:nvPicPr>
          <p:cNvPr id="6146" name="Picture 2" descr="http://istesob.org/ahilik/ekonom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1395" y="3786206"/>
            <a:ext cx="8236337" cy="30003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576</TotalTime>
  <Words>1069</Words>
  <Application>Microsoft Office PowerPoint</Application>
  <PresentationFormat>Ekran Gösterisi (4:3)</PresentationFormat>
  <Paragraphs>203</Paragraphs>
  <Slides>28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28</vt:i4>
      </vt:variant>
    </vt:vector>
  </HeadingPairs>
  <TitlesOfParts>
    <vt:vector size="29" baseType="lpstr">
      <vt:lpstr>Ofis Teması</vt:lpstr>
      <vt:lpstr>Slayt 1</vt:lpstr>
      <vt:lpstr>İSLAMİYET VE TÜRKLER</vt:lpstr>
      <vt:lpstr>1. Türklerin Müslüman Oluşu</vt:lpstr>
      <vt:lpstr>Türklerin Müslüman Oluşunu Kolaylaştıran Dini Etmenler:</vt:lpstr>
      <vt:lpstr>2. Türklerde İslam Anlayışının Oluşmasında Etkili Olan Şahsiyetler</vt:lpstr>
      <vt:lpstr>Slayt 6</vt:lpstr>
      <vt:lpstr>Slayt 7</vt:lpstr>
      <vt:lpstr>2.5. Ahmet Yesevî</vt:lpstr>
      <vt:lpstr>2.6. Ahi Evran</vt:lpstr>
      <vt:lpstr>2.7. Hacı Bektaşî Velî</vt:lpstr>
      <vt:lpstr>2.8. Mevlânâ</vt:lpstr>
      <vt:lpstr>2.9. Yunus Emre</vt:lpstr>
      <vt:lpstr>2.10. Hacı Bayram Velî</vt:lpstr>
      <vt:lpstr>3. Türklerin İslam Medeniyetine Katkıları</vt:lpstr>
      <vt:lpstr>3. Türklerin İslam Medeniyetine Katkıları</vt:lpstr>
      <vt:lpstr>Türk-İslam Dünyasındaki İlmi Faaliyetler</vt:lpstr>
      <vt:lpstr>İslamî İlimler</vt:lpstr>
      <vt:lpstr>Müspet (Pozitif) İlimler</vt:lpstr>
      <vt:lpstr>İslam Sanatları</vt:lpstr>
      <vt:lpstr>Minyatür</vt:lpstr>
      <vt:lpstr>Hat (Hüsnü Hat)</vt:lpstr>
      <vt:lpstr>Tezhip</vt:lpstr>
      <vt:lpstr>Mimari</vt:lpstr>
      <vt:lpstr>Ebru</vt:lpstr>
      <vt:lpstr>Musiki</vt:lpstr>
      <vt:lpstr>Edebiyat</vt:lpstr>
      <vt:lpstr>İslamiyet Etkisindeki Türk Edebiyatı</vt:lpstr>
      <vt:lpstr>FARKINDA MIYDIK?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DEĞERLER</dc:title>
  <dc:creator>asuspc</dc:creator>
  <cp:lastModifiedBy>DEM</cp:lastModifiedBy>
  <cp:revision>77</cp:revision>
  <dcterms:created xsi:type="dcterms:W3CDTF">2014-12-27T10:27:13Z</dcterms:created>
  <dcterms:modified xsi:type="dcterms:W3CDTF">2016-05-05T11:06:13Z</dcterms:modified>
  <cp:contentStatus>Tamamlandı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arkAsFinal">
    <vt:bool>true</vt:bool>
  </property>
</Properties>
</file>