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6" r:id="rId3"/>
    <p:sldId id="257" r:id="rId4"/>
    <p:sldId id="258" r:id="rId5"/>
    <p:sldId id="262" r:id="rId6"/>
    <p:sldId id="263" r:id="rId7"/>
    <p:sldId id="264" r:id="rId8"/>
    <p:sldId id="269" r:id="rId9"/>
    <p:sldId id="268" r:id="rId10"/>
    <p:sldId id="267" r:id="rId11"/>
    <p:sldId id="265" r:id="rId12"/>
    <p:sldId id="266" r:id="rId13"/>
    <p:sldId id="259" r:id="rId14"/>
    <p:sldId id="270" r:id="rId15"/>
    <p:sldId id="260"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CCFFCC"/>
    <a:srgbClr val="FF9999"/>
    <a:srgbClr val="66CCFF"/>
    <a:srgbClr val="339933"/>
    <a:srgbClr val="00CC99"/>
    <a:srgbClr val="996600"/>
    <a:srgbClr val="CC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1EFF67B4-F87B-4274-B3EC-9D0C1D9609CD}" type="datetimeFigureOut">
              <a:rPr lang="tr-TR" smtClean="0"/>
              <a:pPr/>
              <a:t>5.5.2016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E520C6D-BB61-41BA-B066-2038796077C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FF67B4-F87B-4274-B3EC-9D0C1D9609CD}" type="datetimeFigureOut">
              <a:rPr lang="tr-TR" smtClean="0"/>
              <a:pPr/>
              <a:t>5.5.2016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520C6D-BB61-41BA-B066-2038796077C5}"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1026" name="Picture 2" descr="C:\Users\DEM\Desktop\materyalgrubudkab\Slayt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00">
            <a:alpha val="40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3. Laik Devlet</a:t>
            </a:r>
            <a:endParaRPr lang="tr-TR" dirty="0"/>
          </a:p>
        </p:txBody>
      </p:sp>
      <p:sp>
        <p:nvSpPr>
          <p:cNvPr id="3" name="2 İçerik Yer Tutucusu"/>
          <p:cNvSpPr>
            <a:spLocks noGrp="1"/>
          </p:cNvSpPr>
          <p:nvPr>
            <p:ph idx="1"/>
          </p:nvPr>
        </p:nvSpPr>
        <p:spPr/>
        <p:txBody>
          <a:bodyPr>
            <a:normAutofit/>
          </a:bodyPr>
          <a:lstStyle/>
          <a:p>
            <a:r>
              <a:rPr lang="tr-TR" sz="2800" b="1" dirty="0" smtClean="0"/>
              <a:t>Laik devlet, din ve devlet işlerini ayrı yürüten devlet demektir. </a:t>
            </a:r>
          </a:p>
          <a:p>
            <a:r>
              <a:rPr lang="tr-TR" sz="2800" b="1" dirty="0" smtClean="0"/>
              <a:t>Öyleyse laik devletlerde ne din devlet/ yönetim işlerine karışır, ne de devlet din işlerinin yürümesine müdahale eder. </a:t>
            </a:r>
          </a:p>
          <a:p>
            <a:r>
              <a:rPr lang="tr-TR" sz="2800" b="1" dirty="0" smtClean="0"/>
              <a:t>İkisi de kendi sorumluluk alanında hizmet etmelidir.</a:t>
            </a:r>
            <a:endParaRPr lang="tr-T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CFFCC"/>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1414"/>
            <a:ext cx="8229600" cy="1143000"/>
          </a:xfrm>
        </p:spPr>
        <p:txBody>
          <a:bodyPr/>
          <a:lstStyle/>
          <a:p>
            <a:r>
              <a:rPr lang="tr-TR" b="1" dirty="0" smtClean="0"/>
              <a:t>3. Laik Devlet</a:t>
            </a:r>
            <a:endParaRPr lang="tr-TR" b="1" dirty="0"/>
          </a:p>
        </p:txBody>
      </p:sp>
      <p:sp>
        <p:nvSpPr>
          <p:cNvPr id="3" name="2 İçerik Yer Tutucusu"/>
          <p:cNvSpPr>
            <a:spLocks noGrp="1"/>
          </p:cNvSpPr>
          <p:nvPr>
            <p:ph idx="1"/>
          </p:nvPr>
        </p:nvSpPr>
        <p:spPr>
          <a:xfrm>
            <a:off x="214282" y="1214422"/>
            <a:ext cx="8715436" cy="5357850"/>
          </a:xfrm>
        </p:spPr>
        <p:txBody>
          <a:bodyPr>
            <a:normAutofit/>
          </a:bodyPr>
          <a:lstStyle/>
          <a:p>
            <a:pPr>
              <a:buNone/>
            </a:pPr>
            <a:r>
              <a:rPr lang="tr-TR" sz="2800" b="1" dirty="0" smtClean="0"/>
              <a:t>Laik bir devlet;</a:t>
            </a:r>
          </a:p>
          <a:p>
            <a:pPr lvl="0"/>
            <a:r>
              <a:rPr lang="tr-TR" sz="2800" b="1" dirty="0" smtClean="0"/>
              <a:t>İnançlara karşı olmamalıdır,</a:t>
            </a:r>
          </a:p>
          <a:p>
            <a:pPr lvl="0"/>
            <a:r>
              <a:rPr lang="tr-TR" sz="2800" b="1" dirty="0" smtClean="0"/>
              <a:t>İnançlar karşısında tarafsız, eşit mesafede olmalıdır,</a:t>
            </a:r>
          </a:p>
          <a:p>
            <a:pPr lvl="0"/>
            <a:r>
              <a:rPr lang="tr-TR" sz="2800" b="1" dirty="0" smtClean="0"/>
              <a:t>Bireye inanma ve ibadet etme özgürlüğü sunmalıdır,</a:t>
            </a:r>
          </a:p>
          <a:p>
            <a:pPr lvl="0"/>
            <a:r>
              <a:rPr lang="tr-TR" sz="2800" b="1" dirty="0" smtClean="0"/>
              <a:t>Din hürriyetine önem vermelidir,</a:t>
            </a:r>
          </a:p>
          <a:p>
            <a:pPr lvl="0"/>
            <a:r>
              <a:rPr lang="tr-TR" sz="2800" b="1" dirty="0" smtClean="0"/>
              <a:t>Halkın iradesini kabul etmelidir,</a:t>
            </a:r>
          </a:p>
          <a:p>
            <a:pPr lvl="0"/>
            <a:r>
              <a:rPr lang="tr-TR" sz="2800" b="1" dirty="0" smtClean="0"/>
              <a:t>Akla ve bilime önem vermelidir,</a:t>
            </a:r>
          </a:p>
          <a:p>
            <a:pPr lvl="0"/>
            <a:r>
              <a:rPr lang="tr-TR" sz="2800" b="1" dirty="0" smtClean="0"/>
              <a:t>Düşünce ve ifade özgürlüğü sunmalıdır.</a:t>
            </a:r>
          </a:p>
          <a:p>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20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20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20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20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19458" name="Picture 2" descr="http://upload.wikimedia.org/wikipedia/commons/thumb/0/0d/Secular_States_Map.svg/940px-Secular_States_Map.svg.png"/>
          <p:cNvPicPr>
            <a:picLocks noChangeAspect="1" noChangeArrowheads="1"/>
          </p:cNvPicPr>
          <p:nvPr/>
        </p:nvPicPr>
        <p:blipFill>
          <a:blip r:embed="rId2"/>
          <a:srcRect/>
          <a:stretch>
            <a:fillRect/>
          </a:stretch>
        </p:blipFill>
        <p:spPr bwMode="auto">
          <a:xfrm>
            <a:off x="500034" y="642918"/>
            <a:ext cx="8501122" cy="4313868"/>
          </a:xfrm>
          <a:prstGeom prst="rect">
            <a:avLst/>
          </a:prstGeom>
          <a:noFill/>
        </p:spPr>
      </p:pic>
      <p:sp>
        <p:nvSpPr>
          <p:cNvPr id="2" name="1 Başlık"/>
          <p:cNvSpPr>
            <a:spLocks noGrp="1"/>
          </p:cNvSpPr>
          <p:nvPr>
            <p:ph type="title"/>
          </p:nvPr>
        </p:nvSpPr>
        <p:spPr>
          <a:xfrm>
            <a:off x="457200" y="-24"/>
            <a:ext cx="8229600" cy="857256"/>
          </a:xfrm>
        </p:spPr>
        <p:txBody>
          <a:bodyPr>
            <a:normAutofit/>
          </a:bodyPr>
          <a:lstStyle/>
          <a:p>
            <a:r>
              <a:rPr lang="tr-TR" sz="4000" b="1" dirty="0" smtClean="0"/>
              <a:t>Laikliğe Göre Devlet Örnekleri</a:t>
            </a:r>
            <a:endParaRPr lang="tr-TR" sz="4000" b="1" dirty="0"/>
          </a:p>
        </p:txBody>
      </p:sp>
      <p:graphicFrame>
        <p:nvGraphicFramePr>
          <p:cNvPr id="4" name="3 Tablo"/>
          <p:cNvGraphicFramePr>
            <a:graphicFrameLocks noGrp="1"/>
          </p:cNvGraphicFramePr>
          <p:nvPr/>
        </p:nvGraphicFramePr>
        <p:xfrm>
          <a:off x="785786" y="4857784"/>
          <a:ext cx="7715304" cy="1929837"/>
        </p:xfrm>
        <a:graphic>
          <a:graphicData uri="http://schemas.openxmlformats.org/drawingml/2006/table">
            <a:tbl>
              <a:tblPr/>
              <a:tblGrid>
                <a:gridCol w="3662292"/>
                <a:gridCol w="4053012"/>
              </a:tblGrid>
              <a:tr h="314433">
                <a:tc>
                  <a:txBody>
                    <a:bodyPr/>
                    <a:lstStyle/>
                    <a:p>
                      <a:pPr indent="540385" algn="ctr">
                        <a:lnSpc>
                          <a:spcPct val="115000"/>
                        </a:lnSpc>
                        <a:spcAft>
                          <a:spcPts val="0"/>
                        </a:spcAft>
                      </a:pPr>
                      <a:r>
                        <a:rPr lang="tr-TR" sz="1800" b="1" dirty="0">
                          <a:latin typeface="Calibri"/>
                          <a:ea typeface="Calibri"/>
                          <a:cs typeface="Times New Roman"/>
                        </a:rPr>
                        <a:t>LAİK DEVLET</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540385" algn="ctr">
                        <a:lnSpc>
                          <a:spcPct val="115000"/>
                        </a:lnSpc>
                        <a:spcAft>
                          <a:spcPts val="0"/>
                        </a:spcAft>
                      </a:pPr>
                      <a:r>
                        <a:rPr lang="tr-TR" sz="1800" b="1" dirty="0">
                          <a:latin typeface="Calibri"/>
                          <a:ea typeface="Calibri"/>
                          <a:cs typeface="Times New Roman"/>
                        </a:rPr>
                        <a:t>LAİK OLMAYAN DEVLET</a:t>
                      </a:r>
                      <a:endParaRPr lang="tr-TR"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4369">
                <a:tc>
                  <a:txBody>
                    <a:bodyPr/>
                    <a:lstStyle/>
                    <a:p>
                      <a:pPr marL="342900" lvl="0" indent="-342900" algn="just">
                        <a:lnSpc>
                          <a:spcPct val="115000"/>
                        </a:lnSpc>
                        <a:spcAft>
                          <a:spcPts val="0"/>
                        </a:spcAft>
                        <a:buFont typeface="Symbol"/>
                        <a:buChar char=""/>
                      </a:pPr>
                      <a:r>
                        <a:rPr lang="tr-TR" sz="1800" b="1" dirty="0">
                          <a:latin typeface="Calibri"/>
                          <a:ea typeface="Calibri"/>
                          <a:cs typeface="Times New Roman"/>
                        </a:rPr>
                        <a:t>Türkiye</a:t>
                      </a:r>
                    </a:p>
                    <a:p>
                      <a:pPr marL="342900" lvl="0" indent="-342900">
                        <a:lnSpc>
                          <a:spcPct val="115000"/>
                        </a:lnSpc>
                        <a:spcAft>
                          <a:spcPts val="0"/>
                        </a:spcAft>
                        <a:buFont typeface="Symbol"/>
                        <a:buChar char=""/>
                      </a:pPr>
                      <a:r>
                        <a:rPr lang="tr-TR" sz="1800" b="1" dirty="0">
                          <a:latin typeface="Calibri"/>
                          <a:ea typeface="Calibri"/>
                          <a:cs typeface="Times New Roman"/>
                        </a:rPr>
                        <a:t>Japonya</a:t>
                      </a:r>
                    </a:p>
                    <a:p>
                      <a:pPr marL="342900" lvl="0" indent="-342900" algn="just">
                        <a:lnSpc>
                          <a:spcPct val="115000"/>
                        </a:lnSpc>
                        <a:spcAft>
                          <a:spcPts val="0"/>
                        </a:spcAft>
                        <a:buFont typeface="Symbol"/>
                        <a:buChar char=""/>
                      </a:pPr>
                      <a:r>
                        <a:rPr lang="tr-TR" sz="1800" b="1" dirty="0">
                          <a:latin typeface="Calibri"/>
                          <a:ea typeface="Calibri"/>
                          <a:cs typeface="Times New Roman"/>
                        </a:rPr>
                        <a:t>Portekiz</a:t>
                      </a:r>
                    </a:p>
                    <a:p>
                      <a:pPr marL="342900" lvl="0" indent="-342900" algn="just">
                        <a:lnSpc>
                          <a:spcPct val="115000"/>
                        </a:lnSpc>
                        <a:spcAft>
                          <a:spcPts val="0"/>
                        </a:spcAft>
                        <a:buFont typeface="Symbol"/>
                        <a:buChar char=""/>
                      </a:pPr>
                      <a:r>
                        <a:rPr lang="tr-TR" sz="1800" b="1" dirty="0">
                          <a:latin typeface="Calibri"/>
                          <a:ea typeface="Calibri"/>
                          <a:cs typeface="Times New Roman"/>
                        </a:rPr>
                        <a:t>Fransa</a:t>
                      </a:r>
                    </a:p>
                    <a:p>
                      <a:pPr marL="342900" lvl="0" indent="-342900" algn="just">
                        <a:lnSpc>
                          <a:spcPct val="115000"/>
                        </a:lnSpc>
                        <a:spcAft>
                          <a:spcPts val="0"/>
                        </a:spcAft>
                        <a:buFont typeface="Symbol"/>
                        <a:buChar char=""/>
                      </a:pPr>
                      <a:r>
                        <a:rPr lang="tr-TR" sz="1800" b="1" dirty="0" smtClean="0">
                          <a:latin typeface="Calibri"/>
                          <a:ea typeface="Calibri"/>
                          <a:cs typeface="Times New Roman"/>
                        </a:rPr>
                        <a:t>ABD </a:t>
                      </a:r>
                      <a:r>
                        <a:rPr lang="tr-TR" sz="1800" b="1" dirty="0">
                          <a:latin typeface="Calibri"/>
                          <a:ea typeface="Calibri"/>
                          <a:cs typeface="Times New Roman"/>
                        </a:rPr>
                        <a:t>v.b.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Font typeface="Symbol"/>
                        <a:buChar char=""/>
                      </a:pPr>
                      <a:r>
                        <a:rPr lang="tr-TR" sz="1800" b="1" dirty="0" smtClean="0">
                          <a:latin typeface="Calibri"/>
                          <a:ea typeface="Calibri"/>
                          <a:cs typeface="Times New Roman"/>
                        </a:rPr>
                        <a:t>İsrail</a:t>
                      </a:r>
                    </a:p>
                    <a:p>
                      <a:pPr marL="342900" lvl="0" indent="-342900" algn="just">
                        <a:lnSpc>
                          <a:spcPct val="115000"/>
                        </a:lnSpc>
                        <a:spcAft>
                          <a:spcPts val="0"/>
                        </a:spcAft>
                        <a:buFont typeface="Symbol"/>
                        <a:buChar char=""/>
                      </a:pPr>
                      <a:r>
                        <a:rPr lang="tr-TR" sz="1800" b="1" dirty="0" smtClean="0">
                          <a:latin typeface="Calibri"/>
                          <a:ea typeface="Calibri"/>
                          <a:cs typeface="Times New Roman"/>
                        </a:rPr>
                        <a:t>İngiltere</a:t>
                      </a:r>
                    </a:p>
                    <a:p>
                      <a:pPr marL="342900" lvl="0" indent="-342900" algn="just">
                        <a:lnSpc>
                          <a:spcPct val="115000"/>
                        </a:lnSpc>
                        <a:spcAft>
                          <a:spcPts val="0"/>
                        </a:spcAft>
                        <a:buFont typeface="Symbol"/>
                        <a:buChar char=""/>
                      </a:pPr>
                      <a:r>
                        <a:rPr lang="tr-TR" sz="1800" b="1" dirty="0" smtClean="0">
                          <a:latin typeface="Calibri"/>
                          <a:ea typeface="Calibri"/>
                          <a:cs typeface="Times New Roman"/>
                        </a:rPr>
                        <a:t>İran</a:t>
                      </a:r>
                      <a:endParaRPr lang="tr-TR" sz="1800" b="1" dirty="0">
                        <a:latin typeface="Calibri"/>
                        <a:ea typeface="Calibri"/>
                        <a:cs typeface="Times New Roman"/>
                      </a:endParaRPr>
                    </a:p>
                    <a:p>
                      <a:pPr marL="342900" lvl="0" indent="-342900" algn="just">
                        <a:lnSpc>
                          <a:spcPct val="115000"/>
                        </a:lnSpc>
                        <a:spcAft>
                          <a:spcPts val="0"/>
                        </a:spcAft>
                        <a:buFont typeface="Symbol"/>
                        <a:buChar char=""/>
                      </a:pPr>
                      <a:r>
                        <a:rPr lang="tr-TR" sz="1800" b="1" dirty="0">
                          <a:latin typeface="Calibri"/>
                          <a:ea typeface="Calibri"/>
                          <a:cs typeface="Times New Roman"/>
                        </a:rPr>
                        <a:t>Suudi Arabistan</a:t>
                      </a:r>
                    </a:p>
                    <a:p>
                      <a:pPr marL="342900" lvl="0" indent="-342900" algn="just">
                        <a:lnSpc>
                          <a:spcPct val="115000"/>
                        </a:lnSpc>
                        <a:spcAft>
                          <a:spcPts val="0"/>
                        </a:spcAft>
                        <a:buFont typeface="Symbol"/>
                        <a:buChar char=""/>
                      </a:pPr>
                      <a:r>
                        <a:rPr lang="tr-TR" sz="1800" b="1" dirty="0" smtClean="0">
                          <a:latin typeface="Calibri"/>
                          <a:ea typeface="Calibri"/>
                          <a:cs typeface="Times New Roman"/>
                        </a:rPr>
                        <a:t>Irak </a:t>
                      </a:r>
                      <a:r>
                        <a:rPr lang="tr-TR" sz="1800" b="1" dirty="0">
                          <a:latin typeface="Calibri"/>
                          <a:ea typeface="Calibri"/>
                          <a:cs typeface="Times New Roman"/>
                        </a:rPr>
                        <a:t>v.b.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4. Laiklik Din ve Vicdan Özgürlüğünün Güvencesidir</a:t>
            </a:r>
            <a:endParaRPr lang="tr-TR" dirty="0"/>
          </a:p>
        </p:txBody>
      </p:sp>
      <p:sp>
        <p:nvSpPr>
          <p:cNvPr id="4" name="3 Yuvarlatılmış Dikdörtgen"/>
          <p:cNvSpPr/>
          <p:nvPr/>
        </p:nvSpPr>
        <p:spPr>
          <a:xfrm>
            <a:off x="642910" y="1643050"/>
            <a:ext cx="7858180" cy="1714512"/>
          </a:xfrm>
          <a:prstGeom prst="roundRect">
            <a:avLst/>
          </a:prstGeom>
          <a:solidFill>
            <a:srgbClr val="66CCFF">
              <a:alpha val="5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“Herkes vidan, dini inanç ve kanaat hürriyetine sahiptir. Kimse ibadete, dini ayin ve törenlere katılmaya zorlanamaz; dini inanç ve kanaatlerinden dolayı kınanamaz ve suçlanamaz.” (Anayasa/Madde 24) </a:t>
            </a:r>
            <a:endParaRPr lang="tr-TR" sz="2400" b="1" dirty="0">
              <a:solidFill>
                <a:schemeClr val="tx1"/>
              </a:solidFill>
            </a:endParaRPr>
          </a:p>
        </p:txBody>
      </p:sp>
      <p:sp>
        <p:nvSpPr>
          <p:cNvPr id="5" name="4 Yuvarlatılmış Dikdörtgen"/>
          <p:cNvSpPr/>
          <p:nvPr/>
        </p:nvSpPr>
        <p:spPr>
          <a:xfrm>
            <a:off x="642910" y="3786190"/>
            <a:ext cx="7858180" cy="2143140"/>
          </a:xfrm>
          <a:prstGeom prst="roundRect">
            <a:avLst/>
          </a:prstGeom>
          <a:solidFill>
            <a:srgbClr val="66CCFF">
              <a:alpha val="5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“Din bir vicdan meselesidir. Herkes vicdanının emrine uymakta serbesttir. Biz dine saygı gösteririz, düşünüşe ve düşünceye muhalif değiliz. Biz sadece din işlerini, millet ve devlet işleriyle karıştırmamaya çalışıyoruz.”                        (M. Kemal Atatürk) </a:t>
            </a:r>
            <a:endParaRPr lang="tr-TR" sz="2400" b="1" dirty="0">
              <a:solidFill>
                <a:schemeClr val="tx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cxnSp>
        <p:nvCxnSpPr>
          <p:cNvPr id="10" name="9 Düz Ok Bağlayıcısı"/>
          <p:cNvCxnSpPr/>
          <p:nvPr/>
        </p:nvCxnSpPr>
        <p:spPr>
          <a:xfrm rot="5400000">
            <a:off x="893737" y="2892421"/>
            <a:ext cx="1357322"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13 Düz Ok Bağlayıcısı"/>
          <p:cNvCxnSpPr/>
          <p:nvPr/>
        </p:nvCxnSpPr>
        <p:spPr>
          <a:xfrm rot="5400000">
            <a:off x="3178164" y="2892421"/>
            <a:ext cx="1357322"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14 Düz Ok Bağlayıcısı"/>
          <p:cNvCxnSpPr/>
          <p:nvPr/>
        </p:nvCxnSpPr>
        <p:spPr>
          <a:xfrm rot="5400000">
            <a:off x="6251587" y="2892421"/>
            <a:ext cx="1357322"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1 Başlık"/>
          <p:cNvSpPr>
            <a:spLocks noGrp="1"/>
          </p:cNvSpPr>
          <p:nvPr>
            <p:ph type="title"/>
          </p:nvPr>
        </p:nvSpPr>
        <p:spPr/>
        <p:txBody>
          <a:bodyPr/>
          <a:lstStyle/>
          <a:p>
            <a:r>
              <a:rPr lang="tr-TR" b="1" dirty="0" smtClean="0"/>
              <a:t>Ülkemizde laikliğin gerekleri…</a:t>
            </a:r>
            <a:endParaRPr lang="tr-TR" b="1" dirty="0"/>
          </a:p>
        </p:txBody>
      </p:sp>
      <p:sp>
        <p:nvSpPr>
          <p:cNvPr id="4" name="3 Yuvarlatılmış Dikdörtgen"/>
          <p:cNvSpPr/>
          <p:nvPr/>
        </p:nvSpPr>
        <p:spPr>
          <a:xfrm>
            <a:off x="428596" y="2428868"/>
            <a:ext cx="2428892" cy="857256"/>
          </a:xfrm>
          <a:prstGeom prst="roundRect">
            <a:avLst/>
          </a:prstGeom>
          <a:solidFill>
            <a:schemeClr val="accent5">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Düşünce ve İfade Özgürlüğü</a:t>
            </a:r>
            <a:endParaRPr lang="tr-TR" sz="2400" b="1" dirty="0">
              <a:solidFill>
                <a:schemeClr val="tx1"/>
              </a:solidFill>
            </a:endParaRPr>
          </a:p>
        </p:txBody>
      </p:sp>
      <p:sp>
        <p:nvSpPr>
          <p:cNvPr id="5" name="4 Yuvarlatılmış Dikdörtgen"/>
          <p:cNvSpPr/>
          <p:nvPr/>
        </p:nvSpPr>
        <p:spPr>
          <a:xfrm>
            <a:off x="5143504" y="2428868"/>
            <a:ext cx="3571900" cy="857256"/>
          </a:xfrm>
          <a:prstGeom prst="roundRect">
            <a:avLst/>
          </a:prstGeom>
          <a:solidFill>
            <a:schemeClr val="accent5">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İbadet Hakkı</a:t>
            </a:r>
            <a:endParaRPr lang="tr-TR" sz="2400" b="1" dirty="0">
              <a:solidFill>
                <a:schemeClr val="tx1"/>
              </a:solidFill>
            </a:endParaRPr>
          </a:p>
        </p:txBody>
      </p:sp>
      <p:sp>
        <p:nvSpPr>
          <p:cNvPr id="6" name="5 Yuvarlatılmış Dikdörtgen"/>
          <p:cNvSpPr/>
          <p:nvPr/>
        </p:nvSpPr>
        <p:spPr>
          <a:xfrm>
            <a:off x="3000364" y="2428868"/>
            <a:ext cx="1714512" cy="857256"/>
          </a:xfrm>
          <a:prstGeom prst="roundRect">
            <a:avLst/>
          </a:prstGeom>
          <a:solidFill>
            <a:schemeClr val="accent5">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İnanç Özgürlüğü</a:t>
            </a:r>
            <a:endParaRPr lang="tr-TR" sz="2400" b="1" dirty="0">
              <a:solidFill>
                <a:schemeClr val="tx1"/>
              </a:solidFill>
            </a:endParaRPr>
          </a:p>
        </p:txBody>
      </p:sp>
      <p:sp>
        <p:nvSpPr>
          <p:cNvPr id="7" name="6 Yuvarlatılmış Dikdörtgen"/>
          <p:cNvSpPr/>
          <p:nvPr/>
        </p:nvSpPr>
        <p:spPr>
          <a:xfrm>
            <a:off x="428596" y="1357298"/>
            <a:ext cx="8358246" cy="857256"/>
          </a:xfrm>
          <a:prstGeom prst="roundRect">
            <a:avLst/>
          </a:prstGeom>
          <a:solidFill>
            <a:schemeClr val="accent5">
              <a:lumMod val="5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lumMod val="95000"/>
                  </a:schemeClr>
                </a:solidFill>
              </a:rPr>
              <a:t>TEMEL HAK VE ÖZGÜRLÜKLER…</a:t>
            </a:r>
            <a:endParaRPr lang="tr-TR" sz="2800" b="1" dirty="0">
              <a:solidFill>
                <a:schemeClr val="bg1">
                  <a:lumMod val="95000"/>
                </a:schemeClr>
              </a:solidFill>
            </a:endParaRPr>
          </a:p>
        </p:txBody>
      </p:sp>
      <p:sp>
        <p:nvSpPr>
          <p:cNvPr id="8" name="7 Dikdörtgen"/>
          <p:cNvSpPr/>
          <p:nvPr/>
        </p:nvSpPr>
        <p:spPr>
          <a:xfrm>
            <a:off x="500034" y="3643314"/>
            <a:ext cx="4286280" cy="2071702"/>
          </a:xfrm>
          <a:prstGeom prst="rect">
            <a:avLst/>
          </a:prstGeom>
          <a:solidFill>
            <a:schemeClr val="accent5">
              <a:lumMod val="40000"/>
              <a:lumOff val="60000"/>
              <a:alpha val="5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tr-TR" sz="2000" b="1" dirty="0" smtClean="0">
                <a:solidFill>
                  <a:schemeClr val="tx1"/>
                </a:solidFill>
              </a:rPr>
              <a:t> Dilediğine inanma veya inanmama</a:t>
            </a:r>
          </a:p>
          <a:p>
            <a:pPr>
              <a:buFont typeface="Arial" pitchFamily="34" charset="0"/>
              <a:buChar char="•"/>
            </a:pPr>
            <a:r>
              <a:rPr lang="tr-TR" sz="2000" b="1" dirty="0" smtClean="0">
                <a:solidFill>
                  <a:schemeClr val="tx1"/>
                </a:solidFill>
              </a:rPr>
              <a:t> İnancını açıklama veya açıklamama</a:t>
            </a:r>
          </a:p>
          <a:p>
            <a:pPr>
              <a:buFont typeface="Arial" pitchFamily="34" charset="0"/>
              <a:buChar char="•"/>
            </a:pPr>
            <a:endParaRPr lang="tr-TR" sz="2000" b="1" dirty="0" smtClean="0">
              <a:solidFill>
                <a:schemeClr val="tx1"/>
              </a:solidFill>
            </a:endParaRPr>
          </a:p>
          <a:p>
            <a:pPr>
              <a:buFont typeface="Arial" pitchFamily="34" charset="0"/>
              <a:buChar char="•"/>
            </a:pPr>
            <a:endParaRPr lang="tr-TR" sz="2000" b="1" dirty="0">
              <a:solidFill>
                <a:schemeClr val="tx1"/>
              </a:solidFill>
            </a:endParaRPr>
          </a:p>
        </p:txBody>
      </p:sp>
      <p:sp>
        <p:nvSpPr>
          <p:cNvPr id="9" name="8 Dikdörtgen"/>
          <p:cNvSpPr/>
          <p:nvPr/>
        </p:nvSpPr>
        <p:spPr>
          <a:xfrm>
            <a:off x="5143504" y="3643314"/>
            <a:ext cx="3643338" cy="2071702"/>
          </a:xfrm>
          <a:prstGeom prst="rect">
            <a:avLst/>
          </a:prstGeom>
          <a:solidFill>
            <a:schemeClr val="accent5">
              <a:lumMod val="40000"/>
              <a:lumOff val="60000"/>
              <a:alpha val="5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tr-TR" sz="2000" b="1" dirty="0" smtClean="0">
                <a:solidFill>
                  <a:schemeClr val="tx1"/>
                </a:solidFill>
              </a:rPr>
              <a:t> İnancının gereklerini yapma</a:t>
            </a:r>
          </a:p>
          <a:p>
            <a:pPr>
              <a:buFont typeface="Arial" pitchFamily="34" charset="0"/>
              <a:buChar char="•"/>
            </a:pPr>
            <a:r>
              <a:rPr lang="tr-TR" sz="2000" b="1" dirty="0" smtClean="0">
                <a:solidFill>
                  <a:schemeClr val="tx1"/>
                </a:solidFill>
              </a:rPr>
              <a:t> İnandığın şekilde yaşama</a:t>
            </a:r>
          </a:p>
          <a:p>
            <a:pPr>
              <a:buFont typeface="Arial" pitchFamily="34" charset="0"/>
              <a:buChar char="•"/>
            </a:pPr>
            <a:r>
              <a:rPr lang="tr-TR" sz="2000" b="1" dirty="0" smtClean="0">
                <a:solidFill>
                  <a:schemeClr val="tx1"/>
                </a:solidFill>
              </a:rPr>
              <a:t> Din hizmeti alma</a:t>
            </a:r>
          </a:p>
          <a:p>
            <a:pPr>
              <a:buFont typeface="Arial" pitchFamily="34" charset="0"/>
              <a:buChar char="•"/>
            </a:pPr>
            <a:r>
              <a:rPr lang="tr-TR" sz="2000" b="1" dirty="0" smtClean="0">
                <a:solidFill>
                  <a:schemeClr val="tx1"/>
                </a:solidFill>
              </a:rPr>
              <a:t> Bireysel veya toplu ayinlere katılma</a:t>
            </a:r>
          </a:p>
          <a:p>
            <a:pPr>
              <a:buFont typeface="Arial" pitchFamily="34" charset="0"/>
              <a:buChar char="•"/>
            </a:pPr>
            <a:endParaRPr lang="tr-TR" sz="2000" b="1" dirty="0">
              <a:solidFill>
                <a:schemeClr val="tx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5. Atatürk’ün Laiklik Anlayışı</a:t>
            </a:r>
            <a:endParaRPr lang="tr-TR" dirty="0"/>
          </a:p>
        </p:txBody>
      </p:sp>
      <p:pic>
        <p:nvPicPr>
          <p:cNvPr id="2050" name="Picture 2" descr="http://www.politikadergisi.com/userfiles/image/ataturk_tbmm1920.JPG"/>
          <p:cNvPicPr>
            <a:picLocks noChangeAspect="1" noChangeArrowheads="1"/>
          </p:cNvPicPr>
          <p:nvPr/>
        </p:nvPicPr>
        <p:blipFill>
          <a:blip r:embed="rId2"/>
          <a:srcRect/>
          <a:stretch>
            <a:fillRect/>
          </a:stretch>
        </p:blipFill>
        <p:spPr bwMode="auto">
          <a:xfrm>
            <a:off x="4714905" y="1357298"/>
            <a:ext cx="4143375" cy="2733676"/>
          </a:xfrm>
          <a:prstGeom prst="rect">
            <a:avLst/>
          </a:prstGeom>
          <a:ln>
            <a:noFill/>
          </a:ln>
          <a:effectLst>
            <a:softEdge rad="112500"/>
          </a:effectLst>
        </p:spPr>
      </p:pic>
      <p:sp>
        <p:nvSpPr>
          <p:cNvPr id="5" name="4 Metin kutusu"/>
          <p:cNvSpPr txBox="1"/>
          <p:nvPr/>
        </p:nvSpPr>
        <p:spPr>
          <a:xfrm>
            <a:off x="214282" y="1571612"/>
            <a:ext cx="4572032" cy="2585323"/>
          </a:xfrm>
          <a:prstGeom prst="rect">
            <a:avLst/>
          </a:prstGeom>
          <a:noFill/>
        </p:spPr>
        <p:txBody>
          <a:bodyPr wrap="square" rtlCol="0">
            <a:spAutoFit/>
          </a:bodyPr>
          <a:lstStyle/>
          <a:p>
            <a:r>
              <a:rPr lang="tr-TR" sz="2400" b="1" dirty="0" smtClean="0"/>
              <a:t>Atatürk’ün laiklik anlayışının iki yönü vardır:</a:t>
            </a:r>
          </a:p>
          <a:p>
            <a:pPr>
              <a:buFont typeface="Arial" pitchFamily="34" charset="0"/>
              <a:buChar char="•"/>
            </a:pPr>
            <a:r>
              <a:rPr lang="tr-TR" sz="2400" b="1" dirty="0" smtClean="0"/>
              <a:t> Din ve dünya işlerinin birbirinden ayrılması</a:t>
            </a:r>
          </a:p>
          <a:p>
            <a:pPr>
              <a:buFont typeface="Arial" pitchFamily="34" charset="0"/>
              <a:buChar char="•"/>
            </a:pPr>
            <a:r>
              <a:rPr lang="tr-TR" sz="2400" b="1" dirty="0" smtClean="0"/>
              <a:t>Laikliğin getirdiği hak ve özgürlüklerin korunması</a:t>
            </a:r>
          </a:p>
          <a:p>
            <a:endParaRPr lang="tr-TR" dirty="0"/>
          </a:p>
        </p:txBody>
      </p:sp>
      <p:sp>
        <p:nvSpPr>
          <p:cNvPr id="7" name="6 Yuvarlatılmış Dikdörtgen"/>
          <p:cNvSpPr/>
          <p:nvPr/>
        </p:nvSpPr>
        <p:spPr>
          <a:xfrm>
            <a:off x="357158" y="4643446"/>
            <a:ext cx="8501122" cy="1285884"/>
          </a:xfrm>
          <a:prstGeom prst="roundRect">
            <a:avLst/>
          </a:prstGeom>
          <a:solidFill>
            <a:srgbClr val="339933">
              <a:alpha val="3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“Din lüzumlu bir müessesedir. Dinsiz milletlerin devamına imkan yoktur.” (M. Kemal Atatürk) </a:t>
            </a:r>
            <a:endParaRPr lang="tr-TR"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2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alpha val="83000"/>
          </a:schemeClr>
        </a:solidFill>
        <a:effectLst/>
      </p:bgPr>
    </p:bg>
    <p:spTree>
      <p:nvGrpSpPr>
        <p:cNvPr id="1" name=""/>
        <p:cNvGrpSpPr/>
        <p:nvPr/>
      </p:nvGrpSpPr>
      <p:grpSpPr>
        <a:xfrm>
          <a:off x="0" y="0"/>
          <a:ext cx="0" cy="0"/>
          <a:chOff x="0" y="0"/>
          <a:chExt cx="0" cy="0"/>
        </a:xfrm>
      </p:grpSpPr>
      <p:pic>
        <p:nvPicPr>
          <p:cNvPr id="6146" name="Picture 2" descr="http://www.sentezhaber.com/images/haberler/laiklik_nedir_ne_degildir.jpg"/>
          <p:cNvPicPr>
            <a:picLocks noChangeAspect="1" noChangeArrowheads="1"/>
          </p:cNvPicPr>
          <p:nvPr/>
        </p:nvPicPr>
        <p:blipFill>
          <a:blip r:embed="rId2"/>
          <a:srcRect/>
          <a:stretch>
            <a:fillRect/>
          </a:stretch>
        </p:blipFill>
        <p:spPr bwMode="auto">
          <a:xfrm>
            <a:off x="-32" y="-24"/>
            <a:ext cx="9157237" cy="5500726"/>
          </a:xfrm>
          <a:prstGeom prst="rect">
            <a:avLst/>
          </a:prstGeom>
          <a:noFill/>
        </p:spPr>
      </p:pic>
      <p:sp>
        <p:nvSpPr>
          <p:cNvPr id="2" name="1 Başlık"/>
          <p:cNvSpPr>
            <a:spLocks noGrp="1"/>
          </p:cNvSpPr>
          <p:nvPr>
            <p:ph type="ctrTitle"/>
          </p:nvPr>
        </p:nvSpPr>
        <p:spPr>
          <a:xfrm>
            <a:off x="0" y="0"/>
            <a:ext cx="5286380" cy="1470025"/>
          </a:xfrm>
        </p:spPr>
        <p:txBody>
          <a:bodyPr/>
          <a:lstStyle/>
          <a:p>
            <a:r>
              <a:rPr lang="tr-TR" b="1" dirty="0" smtClean="0"/>
              <a:t>LAİKLİK VE DİN</a:t>
            </a:r>
            <a:endParaRPr lang="tr-TR" b="1" dirty="0"/>
          </a:p>
        </p:txBody>
      </p:sp>
      <p:sp>
        <p:nvSpPr>
          <p:cNvPr id="3" name="2 Alt Başlık"/>
          <p:cNvSpPr>
            <a:spLocks noGrp="1"/>
          </p:cNvSpPr>
          <p:nvPr>
            <p:ph type="subTitle" idx="1"/>
          </p:nvPr>
        </p:nvSpPr>
        <p:spPr>
          <a:xfrm>
            <a:off x="1643042" y="5429264"/>
            <a:ext cx="7486680" cy="1428736"/>
          </a:xfrm>
        </p:spPr>
        <p:txBody>
          <a:bodyPr/>
          <a:lstStyle/>
          <a:p>
            <a:pPr algn="r"/>
            <a:r>
              <a:rPr lang="tr-TR" b="1" dirty="0" smtClean="0">
                <a:solidFill>
                  <a:schemeClr val="tx1"/>
                </a:solidFill>
              </a:rPr>
              <a:t>ÜNİTE: 6</a:t>
            </a:r>
          </a:p>
          <a:p>
            <a:pPr algn="r"/>
            <a:r>
              <a:rPr lang="tr-TR" b="1" dirty="0" smtClean="0">
                <a:solidFill>
                  <a:schemeClr val="tx1"/>
                </a:solidFill>
              </a:rPr>
              <a:t>ÖĞRENME ALANI: DİN VE LAİKLİK</a:t>
            </a:r>
            <a:endParaRPr lang="tr-TR" b="1" dirty="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63300">
            <a:alpha val="10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a:t>1. </a:t>
            </a:r>
            <a:r>
              <a:rPr lang="tr-TR" b="1" dirty="0" smtClean="0"/>
              <a:t>Din Bireyi Esas Alır</a:t>
            </a:r>
            <a:endParaRPr lang="tr-TR" dirty="0"/>
          </a:p>
        </p:txBody>
      </p:sp>
      <p:sp>
        <p:nvSpPr>
          <p:cNvPr id="5" name="4 Yuvarlatılmış Dikdörtgen"/>
          <p:cNvSpPr/>
          <p:nvPr/>
        </p:nvSpPr>
        <p:spPr>
          <a:xfrm>
            <a:off x="214282" y="1857364"/>
            <a:ext cx="5143536" cy="1128714"/>
          </a:xfrm>
          <a:prstGeom prst="roundRect">
            <a:avLst/>
          </a:prstGeom>
          <a:solidFill>
            <a:srgbClr val="663300">
              <a:alpha val="3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Din, </a:t>
            </a:r>
            <a:r>
              <a:rPr lang="tr-TR" sz="2400" b="1" u="sng" dirty="0" smtClean="0">
                <a:solidFill>
                  <a:schemeClr val="tx1"/>
                </a:solidFill>
              </a:rPr>
              <a:t>birey</a:t>
            </a:r>
            <a:r>
              <a:rPr lang="tr-TR" sz="2400" b="1" dirty="0" smtClean="0">
                <a:solidFill>
                  <a:schemeClr val="tx1"/>
                </a:solidFill>
              </a:rPr>
              <a:t>i dünyada ve </a:t>
            </a:r>
            <a:r>
              <a:rPr lang="tr-TR" sz="2400" b="1" dirty="0" err="1" smtClean="0">
                <a:solidFill>
                  <a:schemeClr val="tx1"/>
                </a:solidFill>
              </a:rPr>
              <a:t>ahirette</a:t>
            </a:r>
            <a:r>
              <a:rPr lang="tr-TR" sz="2400" b="1" dirty="0" smtClean="0">
                <a:solidFill>
                  <a:schemeClr val="tx1"/>
                </a:solidFill>
              </a:rPr>
              <a:t> mutluluğa, huzura ulaştırmayı amaç edinir. </a:t>
            </a:r>
            <a:endParaRPr lang="tr-TR" sz="2400" b="1" dirty="0">
              <a:solidFill>
                <a:schemeClr val="tx1"/>
              </a:solidFill>
            </a:endParaRPr>
          </a:p>
        </p:txBody>
      </p:sp>
      <p:sp>
        <p:nvSpPr>
          <p:cNvPr id="6" name="5 Yuvarlatılmış Dikdörtgen"/>
          <p:cNvSpPr/>
          <p:nvPr/>
        </p:nvSpPr>
        <p:spPr>
          <a:xfrm>
            <a:off x="214282" y="4586302"/>
            <a:ext cx="5143536" cy="1128714"/>
          </a:xfrm>
          <a:prstGeom prst="roundRect">
            <a:avLst/>
          </a:prstGeom>
          <a:solidFill>
            <a:srgbClr val="663300">
              <a:alpha val="3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Bu nedenle din, </a:t>
            </a:r>
            <a:r>
              <a:rPr lang="tr-TR" sz="2400" b="1" u="sng" dirty="0" smtClean="0">
                <a:solidFill>
                  <a:schemeClr val="tx1"/>
                </a:solidFill>
              </a:rPr>
              <a:t>birey</a:t>
            </a:r>
            <a:r>
              <a:rPr lang="tr-TR" sz="2400" b="1" dirty="0" smtClean="0">
                <a:solidFill>
                  <a:schemeClr val="tx1"/>
                </a:solidFill>
              </a:rPr>
              <a:t>i esas alır. </a:t>
            </a:r>
            <a:endParaRPr lang="tr-TR" sz="2400" b="1" dirty="0">
              <a:solidFill>
                <a:schemeClr val="tx1"/>
              </a:solidFill>
            </a:endParaRPr>
          </a:p>
        </p:txBody>
      </p:sp>
      <p:sp>
        <p:nvSpPr>
          <p:cNvPr id="7" name="6 Yuvarlatılmış Dikdörtgen"/>
          <p:cNvSpPr/>
          <p:nvPr/>
        </p:nvSpPr>
        <p:spPr>
          <a:xfrm>
            <a:off x="214282" y="3214686"/>
            <a:ext cx="5143536" cy="1128714"/>
          </a:xfrm>
          <a:prstGeom prst="roundRect">
            <a:avLst/>
          </a:prstGeom>
          <a:solidFill>
            <a:srgbClr val="663300">
              <a:alpha val="3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Dinin emir ve yasaklamaları </a:t>
            </a:r>
            <a:r>
              <a:rPr lang="tr-TR" sz="2400" b="1" u="sng" dirty="0" smtClean="0">
                <a:solidFill>
                  <a:schemeClr val="tx1"/>
                </a:solidFill>
              </a:rPr>
              <a:t>birey</a:t>
            </a:r>
            <a:r>
              <a:rPr lang="tr-TR" sz="2400" b="1" dirty="0" smtClean="0">
                <a:solidFill>
                  <a:schemeClr val="tx1"/>
                </a:solidFill>
              </a:rPr>
              <a:t>e yöneliktir.</a:t>
            </a:r>
            <a:endParaRPr lang="tr-TR" sz="2400" b="1" dirty="0">
              <a:solidFill>
                <a:schemeClr val="tx1"/>
              </a:solidFill>
            </a:endParaRPr>
          </a:p>
        </p:txBody>
      </p:sp>
      <p:pic>
        <p:nvPicPr>
          <p:cNvPr id="5122" name="Picture 2" descr="http://www.felsefedersligi.com/FileUpload/op30412/File/religion.jpg"/>
          <p:cNvPicPr>
            <a:picLocks noChangeAspect="1" noChangeArrowheads="1"/>
          </p:cNvPicPr>
          <p:nvPr/>
        </p:nvPicPr>
        <p:blipFill>
          <a:blip r:embed="rId2"/>
          <a:srcRect/>
          <a:stretch>
            <a:fillRect/>
          </a:stretch>
        </p:blipFill>
        <p:spPr bwMode="auto">
          <a:xfrm>
            <a:off x="5431641" y="1433536"/>
            <a:ext cx="3712359" cy="456723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CC99">
            <a:alpha val="62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1414"/>
            <a:ext cx="8229600" cy="1143000"/>
          </a:xfrm>
        </p:spPr>
        <p:txBody>
          <a:bodyPr>
            <a:normAutofit/>
          </a:bodyPr>
          <a:lstStyle/>
          <a:p>
            <a:r>
              <a:rPr lang="tr-TR" b="1" dirty="0"/>
              <a:t>2. </a:t>
            </a:r>
            <a:r>
              <a:rPr lang="tr-TR" b="1" dirty="0" smtClean="0"/>
              <a:t>Laikliği Doğuran Nedenler</a:t>
            </a:r>
            <a:endParaRPr lang="tr-TR" dirty="0"/>
          </a:p>
        </p:txBody>
      </p:sp>
      <p:sp>
        <p:nvSpPr>
          <p:cNvPr id="3" name="2 İçerik Yer Tutucusu"/>
          <p:cNvSpPr>
            <a:spLocks noGrp="1"/>
          </p:cNvSpPr>
          <p:nvPr>
            <p:ph idx="1"/>
          </p:nvPr>
        </p:nvSpPr>
        <p:spPr>
          <a:xfrm>
            <a:off x="457200" y="1600200"/>
            <a:ext cx="4186238" cy="4525963"/>
          </a:xfrm>
        </p:spPr>
        <p:txBody>
          <a:bodyPr/>
          <a:lstStyle/>
          <a:p>
            <a:pPr>
              <a:buNone/>
            </a:pPr>
            <a:r>
              <a:rPr lang="tr-TR" dirty="0" smtClean="0"/>
              <a:t>Laiklik,</a:t>
            </a:r>
          </a:p>
          <a:p>
            <a:r>
              <a:rPr lang="tr-TR" dirty="0" smtClean="0"/>
              <a:t>İlk olarak “</a:t>
            </a:r>
            <a:r>
              <a:rPr lang="tr-TR" b="1" dirty="0" smtClean="0"/>
              <a:t>Eski Yunan</a:t>
            </a:r>
            <a:r>
              <a:rPr lang="tr-TR" dirty="0" smtClean="0"/>
              <a:t>”da ortaya çıkmıştır.</a:t>
            </a:r>
          </a:p>
          <a:p>
            <a:r>
              <a:rPr lang="tr-TR" dirty="0" smtClean="0"/>
              <a:t>“</a:t>
            </a:r>
            <a:r>
              <a:rPr lang="tr-TR" b="1" dirty="0" smtClean="0"/>
              <a:t>Halk</a:t>
            </a:r>
            <a:r>
              <a:rPr lang="tr-TR" dirty="0" smtClean="0"/>
              <a:t>” veya “</a:t>
            </a:r>
            <a:r>
              <a:rPr lang="tr-TR" b="1" dirty="0" smtClean="0"/>
              <a:t>Kilise görevlisi </a:t>
            </a:r>
            <a:r>
              <a:rPr lang="tr-TR" b="1" dirty="0" err="1" smtClean="0"/>
              <a:t>olmayan</a:t>
            </a:r>
            <a:r>
              <a:rPr lang="tr-TR" dirty="0" err="1" smtClean="0"/>
              <a:t>”lar</a:t>
            </a:r>
            <a:r>
              <a:rPr lang="tr-TR" dirty="0" smtClean="0"/>
              <a:t> için kullanılmıştır.</a:t>
            </a:r>
            <a:endParaRPr lang="tr-TR" dirty="0"/>
          </a:p>
        </p:txBody>
      </p:sp>
      <p:pic>
        <p:nvPicPr>
          <p:cNvPr id="4098" name="Picture 2" descr="http://oktarih.com/wp-content/uploads/2015/01/laiklik.jpg"/>
          <p:cNvPicPr>
            <a:picLocks noChangeAspect="1" noChangeArrowheads="1"/>
          </p:cNvPicPr>
          <p:nvPr/>
        </p:nvPicPr>
        <p:blipFill>
          <a:blip r:embed="rId2"/>
          <a:srcRect/>
          <a:stretch>
            <a:fillRect/>
          </a:stretch>
        </p:blipFill>
        <p:spPr bwMode="auto">
          <a:xfrm>
            <a:off x="4652072" y="2357430"/>
            <a:ext cx="4491928" cy="30718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1414"/>
            <a:ext cx="8229600" cy="1143000"/>
          </a:xfrm>
        </p:spPr>
        <p:txBody>
          <a:bodyPr/>
          <a:lstStyle/>
          <a:p>
            <a:r>
              <a:rPr lang="tr-TR" b="1" dirty="0" smtClean="0"/>
              <a:t>2. Laikliği Doğuran Nedenler</a:t>
            </a:r>
            <a:endParaRPr lang="tr-TR" dirty="0"/>
          </a:p>
        </p:txBody>
      </p:sp>
      <p:sp>
        <p:nvSpPr>
          <p:cNvPr id="3" name="2 İçerik Yer Tutucusu"/>
          <p:cNvSpPr>
            <a:spLocks noGrp="1"/>
          </p:cNvSpPr>
          <p:nvPr>
            <p:ph idx="1"/>
          </p:nvPr>
        </p:nvSpPr>
        <p:spPr>
          <a:xfrm>
            <a:off x="457200" y="1357298"/>
            <a:ext cx="8229600" cy="3714776"/>
          </a:xfrm>
        </p:spPr>
        <p:txBody>
          <a:bodyPr>
            <a:normAutofit/>
          </a:bodyPr>
          <a:lstStyle/>
          <a:p>
            <a:pPr>
              <a:buNone/>
            </a:pPr>
            <a:r>
              <a:rPr lang="tr-TR" sz="2800" b="1" dirty="0" smtClean="0"/>
              <a:t>Laikliğin Tanımları:</a:t>
            </a:r>
          </a:p>
          <a:p>
            <a:pPr lvl="0"/>
            <a:r>
              <a:rPr lang="tr-TR" sz="2800" b="1" dirty="0" smtClean="0"/>
              <a:t>Din-devlet işlerinin ayrı yürütülmesi,</a:t>
            </a:r>
          </a:p>
          <a:p>
            <a:pPr lvl="0"/>
            <a:r>
              <a:rPr lang="tr-TR" sz="2800" b="1" dirty="0" smtClean="0"/>
              <a:t>Devletin dini kurallara göre yürütülmemesi (teokratik olmaması),</a:t>
            </a:r>
          </a:p>
          <a:p>
            <a:pPr lvl="0"/>
            <a:r>
              <a:rPr lang="tr-TR" sz="2800" b="1" dirty="0" smtClean="0"/>
              <a:t>Dinin devlete, devletin dine müdahale etmemesi,</a:t>
            </a:r>
          </a:p>
          <a:p>
            <a:pPr lvl="0"/>
            <a:r>
              <a:rPr lang="tr-TR" sz="2800" b="1" dirty="0" smtClean="0"/>
              <a:t>Devletin tüm inançlara eşit mesafede olması,</a:t>
            </a:r>
          </a:p>
          <a:p>
            <a:pPr lvl="0"/>
            <a:r>
              <a:rPr lang="tr-TR" sz="2800" b="1" dirty="0" smtClean="0"/>
              <a:t>Devletin dininin olmaması v.b. </a:t>
            </a:r>
          </a:p>
        </p:txBody>
      </p:sp>
      <p:sp>
        <p:nvSpPr>
          <p:cNvPr id="4" name="3 Yuvarlatılmış Dikdörtgen"/>
          <p:cNvSpPr/>
          <p:nvPr/>
        </p:nvSpPr>
        <p:spPr>
          <a:xfrm>
            <a:off x="285720" y="5286388"/>
            <a:ext cx="8215370" cy="1128714"/>
          </a:xfrm>
          <a:prstGeom prst="roundRect">
            <a:avLst/>
          </a:prstGeom>
          <a:solidFill>
            <a:srgbClr val="663300">
              <a:alpha val="3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NOT: Laikliğin tanımı; bir milletin tarihi arka planı,…….. </a:t>
            </a:r>
            <a:endParaRPr lang="tr-TR" sz="24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1"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ssolv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F0">
            <a:alpha val="50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1414"/>
            <a:ext cx="8229600" cy="1143000"/>
          </a:xfrm>
        </p:spPr>
        <p:txBody>
          <a:bodyPr/>
          <a:lstStyle/>
          <a:p>
            <a:r>
              <a:rPr lang="tr-TR" b="1" dirty="0" smtClean="0"/>
              <a:t>2. Laikliği Doğuran Nedenler</a:t>
            </a:r>
            <a:endParaRPr lang="tr-TR" dirty="0"/>
          </a:p>
        </p:txBody>
      </p:sp>
      <p:sp>
        <p:nvSpPr>
          <p:cNvPr id="3" name="2 İçerik Yer Tutucusu"/>
          <p:cNvSpPr>
            <a:spLocks noGrp="1"/>
          </p:cNvSpPr>
          <p:nvPr>
            <p:ph idx="1"/>
          </p:nvPr>
        </p:nvSpPr>
        <p:spPr/>
        <p:txBody>
          <a:bodyPr>
            <a:normAutofit/>
          </a:bodyPr>
          <a:lstStyle/>
          <a:p>
            <a:pPr lvl="0"/>
            <a:r>
              <a:rPr lang="tr-TR" sz="2800" b="1" dirty="0" smtClean="0"/>
              <a:t>Ruhban(din adamları) sınıfının baskısı,</a:t>
            </a:r>
          </a:p>
          <a:p>
            <a:pPr lvl="0"/>
            <a:r>
              <a:rPr lang="tr-TR" sz="2800" b="1" dirty="0" smtClean="0"/>
              <a:t>Kilisenin Yaratıcı-Kul ilişkilerine karışması,</a:t>
            </a:r>
          </a:p>
          <a:p>
            <a:pPr lvl="0"/>
            <a:r>
              <a:rPr lang="tr-TR" sz="2800" b="1" dirty="0" smtClean="0"/>
              <a:t>Din adamlarının krallara taç giydirerek devlet işlerine karışması,</a:t>
            </a:r>
          </a:p>
          <a:p>
            <a:pPr lvl="0"/>
            <a:r>
              <a:rPr lang="tr-TR" sz="2800" b="1" dirty="0" smtClean="0"/>
              <a:t>Sanat, felsefe ve bilimsel alandaki etkinliklerin kilise tarafından engellenmesi,</a:t>
            </a:r>
          </a:p>
          <a:p>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030A0">
            <a:alpha val="40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500034" y="71414"/>
            <a:ext cx="8229600" cy="1143000"/>
          </a:xfrm>
        </p:spPr>
        <p:txBody>
          <a:bodyPr/>
          <a:lstStyle/>
          <a:p>
            <a:r>
              <a:rPr lang="tr-TR" b="1" dirty="0" smtClean="0"/>
              <a:t>Laikliği Ortaya Çıkışı</a:t>
            </a:r>
            <a:endParaRPr lang="tr-TR" dirty="0"/>
          </a:p>
        </p:txBody>
      </p:sp>
      <p:sp>
        <p:nvSpPr>
          <p:cNvPr id="3" name="2 İçerik Yer Tutucusu"/>
          <p:cNvSpPr>
            <a:spLocks noGrp="1"/>
          </p:cNvSpPr>
          <p:nvPr>
            <p:ph idx="1"/>
          </p:nvPr>
        </p:nvSpPr>
        <p:spPr>
          <a:xfrm>
            <a:off x="142844" y="1714488"/>
            <a:ext cx="4643470" cy="4929222"/>
          </a:xfrm>
        </p:spPr>
        <p:txBody>
          <a:bodyPr>
            <a:normAutofit/>
          </a:bodyPr>
          <a:lstStyle/>
          <a:p>
            <a:pPr>
              <a:buNone/>
            </a:pPr>
            <a:r>
              <a:rPr lang="tr-TR" dirty="0" smtClean="0"/>
              <a:t>Günümüz anlamıyla laiklik,</a:t>
            </a:r>
          </a:p>
          <a:p>
            <a:r>
              <a:rPr lang="tr-TR" b="1" dirty="0" smtClean="0"/>
              <a:t>1789</a:t>
            </a:r>
            <a:r>
              <a:rPr lang="tr-TR" dirty="0" smtClean="0"/>
              <a:t>’da</a:t>
            </a:r>
          </a:p>
          <a:p>
            <a:r>
              <a:rPr lang="tr-TR" b="1" dirty="0" smtClean="0"/>
              <a:t>Fransız </a:t>
            </a:r>
            <a:r>
              <a:rPr lang="tr-TR" b="1" dirty="0" err="1" smtClean="0"/>
              <a:t>İhtilali</a:t>
            </a:r>
            <a:r>
              <a:rPr lang="tr-TR" b="1" dirty="0" smtClean="0"/>
              <a:t> </a:t>
            </a:r>
            <a:r>
              <a:rPr lang="tr-TR" dirty="0" smtClean="0"/>
              <a:t>sırasında</a:t>
            </a:r>
          </a:p>
          <a:p>
            <a:r>
              <a:rPr lang="tr-TR" b="1" dirty="0" smtClean="0"/>
              <a:t>Avrupa</a:t>
            </a:r>
            <a:r>
              <a:rPr lang="tr-TR" dirty="0" smtClean="0"/>
              <a:t>’da, </a:t>
            </a:r>
            <a:r>
              <a:rPr lang="tr-TR" b="1" dirty="0" smtClean="0"/>
              <a:t>Fransa</a:t>
            </a:r>
            <a:r>
              <a:rPr lang="tr-TR" dirty="0" smtClean="0"/>
              <a:t>’da ortaya çıkmıştır.</a:t>
            </a:r>
          </a:p>
          <a:p>
            <a:endParaRPr lang="tr-TR" dirty="0"/>
          </a:p>
        </p:txBody>
      </p:sp>
      <p:pic>
        <p:nvPicPr>
          <p:cNvPr id="21506" name="Picture 2" descr="http://media.dunyabulteni.net/250x190/2012/03/20/fransiz-ihtilali-600x600.jpg"/>
          <p:cNvPicPr>
            <a:picLocks noChangeAspect="1" noChangeArrowheads="1"/>
          </p:cNvPicPr>
          <p:nvPr/>
        </p:nvPicPr>
        <p:blipFill>
          <a:blip r:embed="rId2"/>
          <a:srcRect/>
          <a:stretch>
            <a:fillRect/>
          </a:stretch>
        </p:blipFill>
        <p:spPr bwMode="auto">
          <a:xfrm>
            <a:off x="4714876" y="1500174"/>
            <a:ext cx="4214842" cy="478634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9999">
            <a:alpha val="60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96908"/>
          </a:xfrm>
        </p:spPr>
        <p:txBody>
          <a:bodyPr/>
          <a:lstStyle/>
          <a:p>
            <a:r>
              <a:rPr lang="tr-TR" b="1" dirty="0" smtClean="0"/>
              <a:t>Ülkemizde Laiklik</a:t>
            </a:r>
            <a:endParaRPr lang="tr-TR" b="1" dirty="0"/>
          </a:p>
        </p:txBody>
      </p:sp>
      <p:sp>
        <p:nvSpPr>
          <p:cNvPr id="3" name="2 İçerik Yer Tutucusu"/>
          <p:cNvSpPr>
            <a:spLocks noGrp="1"/>
          </p:cNvSpPr>
          <p:nvPr>
            <p:ph idx="1"/>
          </p:nvPr>
        </p:nvSpPr>
        <p:spPr>
          <a:xfrm>
            <a:off x="457200" y="1428736"/>
            <a:ext cx="8229600" cy="5143536"/>
          </a:xfrm>
        </p:spPr>
        <p:txBody>
          <a:bodyPr>
            <a:normAutofit/>
          </a:bodyPr>
          <a:lstStyle/>
          <a:p>
            <a:pPr>
              <a:buNone/>
            </a:pPr>
            <a:r>
              <a:rPr lang="tr-TR" sz="2800" dirty="0" smtClean="0"/>
              <a:t>Ülkemizde laik düzene ,</a:t>
            </a:r>
          </a:p>
          <a:p>
            <a:r>
              <a:rPr lang="tr-TR" sz="2800" dirty="0" smtClean="0"/>
              <a:t>1924’te </a:t>
            </a:r>
            <a:r>
              <a:rPr lang="tr-TR" sz="2800" b="1" dirty="0" smtClean="0"/>
              <a:t>halifeliğin kaldırılması</a:t>
            </a:r>
          </a:p>
          <a:p>
            <a:r>
              <a:rPr lang="tr-TR" sz="2800" dirty="0" smtClean="0"/>
              <a:t>1924 Anayasası’ndaki “</a:t>
            </a:r>
            <a:r>
              <a:rPr lang="tr-TR" sz="2800" b="1" dirty="0" smtClean="0"/>
              <a:t>Devletin dini İslam’dır.</a:t>
            </a:r>
            <a:r>
              <a:rPr lang="tr-TR" sz="2800" dirty="0" smtClean="0"/>
              <a:t>” ifadesinin 1937’de kaldırılmasıyla geçilmiştir.</a:t>
            </a:r>
          </a:p>
          <a:p>
            <a:pPr>
              <a:buNone/>
            </a:pPr>
            <a:endParaRPr lang="tr-TR" sz="2800" dirty="0" smtClean="0"/>
          </a:p>
          <a:p>
            <a:pPr algn="ctr">
              <a:buNone/>
            </a:pPr>
            <a:r>
              <a:rPr lang="tr-TR" sz="2800" dirty="0" smtClean="0"/>
              <a:t>Günümüzde laiklik, anayasanın </a:t>
            </a:r>
            <a:r>
              <a:rPr lang="tr-TR" sz="2800" b="1" dirty="0" smtClean="0"/>
              <a:t>değişmez </a:t>
            </a:r>
            <a:r>
              <a:rPr lang="tr-TR" sz="2800" dirty="0" smtClean="0"/>
              <a:t>maddeleri arasındadır. Bunun yanı sıra başbakanlığa bağlı bir başkanlık olarak varlık gösteren </a:t>
            </a:r>
            <a:r>
              <a:rPr lang="tr-TR" sz="2800" b="1" dirty="0" smtClean="0"/>
              <a:t>Diyanet İşleri Başkanlığı </a:t>
            </a:r>
            <a:r>
              <a:rPr lang="tr-TR" sz="2800" dirty="0" smtClean="0"/>
              <a:t>da, devletin din hizmetleri ihtiyacını karşılamak üzere kurulmuş bir kurumdur.</a:t>
            </a:r>
          </a:p>
          <a:p>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ÖNEMLİ NOT</a:t>
            </a:r>
            <a:endParaRPr lang="tr-TR" b="1" dirty="0"/>
          </a:p>
        </p:txBody>
      </p:sp>
      <p:sp>
        <p:nvSpPr>
          <p:cNvPr id="4" name="3 Yuvarlatılmış Dikdörtgen"/>
          <p:cNvSpPr/>
          <p:nvPr/>
        </p:nvSpPr>
        <p:spPr>
          <a:xfrm>
            <a:off x="1000100" y="1643050"/>
            <a:ext cx="1928826" cy="914400"/>
          </a:xfrm>
          <a:prstGeom prst="roundRect">
            <a:avLst/>
          </a:prstGeom>
          <a:solidFill>
            <a:srgbClr val="66CCFF">
              <a:alpha val="5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Din</a:t>
            </a:r>
            <a:endParaRPr lang="tr-TR" sz="3200" b="1" dirty="0">
              <a:solidFill>
                <a:schemeClr val="tx1"/>
              </a:solidFill>
            </a:endParaRPr>
          </a:p>
        </p:txBody>
      </p:sp>
      <p:sp>
        <p:nvSpPr>
          <p:cNvPr id="5" name="4 Yuvarlatılmış Dikdörtgen"/>
          <p:cNvSpPr/>
          <p:nvPr/>
        </p:nvSpPr>
        <p:spPr>
          <a:xfrm>
            <a:off x="5786446" y="1571612"/>
            <a:ext cx="1928826" cy="914400"/>
          </a:xfrm>
          <a:prstGeom prst="roundRect">
            <a:avLst/>
          </a:prstGeom>
          <a:solidFill>
            <a:srgbClr val="66CCFF">
              <a:alpha val="5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Laiklik</a:t>
            </a:r>
            <a:endParaRPr lang="tr-TR" sz="3200" b="1" dirty="0">
              <a:solidFill>
                <a:schemeClr val="tx1"/>
              </a:solidFill>
            </a:endParaRPr>
          </a:p>
        </p:txBody>
      </p:sp>
      <p:sp>
        <p:nvSpPr>
          <p:cNvPr id="6" name="5 Yuvarlatılmış Dikdörtgen"/>
          <p:cNvSpPr/>
          <p:nvPr/>
        </p:nvSpPr>
        <p:spPr>
          <a:xfrm>
            <a:off x="1000100" y="3071810"/>
            <a:ext cx="1928826" cy="914400"/>
          </a:xfrm>
          <a:prstGeom prst="roundRect">
            <a:avLst/>
          </a:prstGeom>
          <a:solidFill>
            <a:srgbClr val="66CCFF">
              <a:alpha val="8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BİREY</a:t>
            </a:r>
            <a:endParaRPr lang="tr-TR" sz="3200" b="1" dirty="0">
              <a:solidFill>
                <a:schemeClr val="tx1"/>
              </a:solidFill>
            </a:endParaRPr>
          </a:p>
        </p:txBody>
      </p:sp>
      <p:sp>
        <p:nvSpPr>
          <p:cNvPr id="7" name="6 Yuvarlatılmış Dikdörtgen"/>
          <p:cNvSpPr/>
          <p:nvPr/>
        </p:nvSpPr>
        <p:spPr>
          <a:xfrm>
            <a:off x="5857884" y="3071810"/>
            <a:ext cx="1928826" cy="914400"/>
          </a:xfrm>
          <a:prstGeom prst="roundRect">
            <a:avLst/>
          </a:prstGeom>
          <a:solidFill>
            <a:srgbClr val="66CCFF">
              <a:alpha val="8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KURUM</a:t>
            </a:r>
            <a:endParaRPr lang="tr-TR" sz="3200" b="1" dirty="0">
              <a:solidFill>
                <a:schemeClr val="tx1"/>
              </a:solidFill>
            </a:endParaRPr>
          </a:p>
        </p:txBody>
      </p:sp>
      <p:sp>
        <p:nvSpPr>
          <p:cNvPr id="8" name="7 Yuvarlatılmış Dikdörtgen"/>
          <p:cNvSpPr/>
          <p:nvPr/>
        </p:nvSpPr>
        <p:spPr>
          <a:xfrm>
            <a:off x="3214678" y="5214950"/>
            <a:ext cx="2286016" cy="1214446"/>
          </a:xfrm>
          <a:prstGeom prst="roundRect">
            <a:avLst/>
          </a:prstGeom>
          <a:solidFill>
            <a:srgbClr val="66CC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bir kavramdır.</a:t>
            </a:r>
            <a:endParaRPr lang="tr-TR" sz="3200" b="1" dirty="0">
              <a:solidFill>
                <a:schemeClr val="tx1"/>
              </a:solidFill>
            </a:endParaRPr>
          </a:p>
        </p:txBody>
      </p:sp>
      <p:cxnSp>
        <p:nvCxnSpPr>
          <p:cNvPr id="10" name="9 Düz Bağlayıcı"/>
          <p:cNvCxnSpPr/>
          <p:nvPr/>
        </p:nvCxnSpPr>
        <p:spPr>
          <a:xfrm rot="5400000">
            <a:off x="1750993" y="2821777"/>
            <a:ext cx="356396" cy="7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14 Düz Bağlayıcı"/>
          <p:cNvCxnSpPr/>
          <p:nvPr/>
        </p:nvCxnSpPr>
        <p:spPr>
          <a:xfrm rot="5400000">
            <a:off x="6607983" y="2749545"/>
            <a:ext cx="356396" cy="7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16 Düz Ok Bağlayıcısı"/>
          <p:cNvCxnSpPr/>
          <p:nvPr/>
        </p:nvCxnSpPr>
        <p:spPr>
          <a:xfrm>
            <a:off x="2285984" y="4929198"/>
            <a:ext cx="714380" cy="57150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17 Düz Ok Bağlayıcısı"/>
          <p:cNvCxnSpPr/>
          <p:nvPr/>
        </p:nvCxnSpPr>
        <p:spPr>
          <a:xfrm rot="10800000" flipV="1">
            <a:off x="5715007" y="5000635"/>
            <a:ext cx="714381" cy="57150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19 Metin kutusu"/>
          <p:cNvSpPr txBox="1"/>
          <p:nvPr/>
        </p:nvSpPr>
        <p:spPr>
          <a:xfrm>
            <a:off x="1428728" y="4386212"/>
            <a:ext cx="1931939" cy="461665"/>
          </a:xfrm>
          <a:prstGeom prst="rect">
            <a:avLst/>
          </a:prstGeom>
          <a:noFill/>
        </p:spPr>
        <p:txBody>
          <a:bodyPr wrap="none" rtlCol="0">
            <a:spAutoFit/>
          </a:bodyPr>
          <a:lstStyle/>
          <a:p>
            <a:r>
              <a:rPr lang="tr-TR" sz="2400" b="1" dirty="0" smtClean="0"/>
              <a:t>-</a:t>
            </a:r>
            <a:r>
              <a:rPr lang="tr-TR" sz="2400" b="1" dirty="0" err="1" smtClean="0"/>
              <a:t>leri</a:t>
            </a:r>
            <a:r>
              <a:rPr lang="tr-TR" sz="2400" b="1" dirty="0" smtClean="0"/>
              <a:t> esas alan</a:t>
            </a:r>
            <a:endParaRPr lang="tr-TR" sz="2400" b="1" dirty="0"/>
          </a:p>
        </p:txBody>
      </p:sp>
      <p:sp>
        <p:nvSpPr>
          <p:cNvPr id="21" name="20 Metin kutusu"/>
          <p:cNvSpPr txBox="1"/>
          <p:nvPr/>
        </p:nvSpPr>
        <p:spPr>
          <a:xfrm>
            <a:off x="6000760" y="4357694"/>
            <a:ext cx="1928733" cy="461665"/>
          </a:xfrm>
          <a:prstGeom prst="rect">
            <a:avLst/>
          </a:prstGeom>
          <a:noFill/>
        </p:spPr>
        <p:txBody>
          <a:bodyPr wrap="none" rtlCol="0">
            <a:spAutoFit/>
          </a:bodyPr>
          <a:lstStyle/>
          <a:p>
            <a:r>
              <a:rPr lang="tr-TR" sz="2400" b="1" dirty="0" smtClean="0"/>
              <a:t>-</a:t>
            </a:r>
            <a:r>
              <a:rPr lang="tr-TR" sz="2400" b="1" dirty="0" err="1" smtClean="0"/>
              <a:t>ları</a:t>
            </a:r>
            <a:r>
              <a:rPr lang="tr-TR" sz="2400" b="1" dirty="0" smtClean="0"/>
              <a:t> esas alan</a:t>
            </a:r>
            <a:endParaRPr lang="tr-TR" sz="2400" b="1" dirty="0"/>
          </a:p>
        </p:txBody>
      </p:sp>
      <p:cxnSp>
        <p:nvCxnSpPr>
          <p:cNvPr id="22" name="21 Düz Bağlayıcı"/>
          <p:cNvCxnSpPr/>
          <p:nvPr/>
        </p:nvCxnSpPr>
        <p:spPr>
          <a:xfrm rot="5400000">
            <a:off x="1929588" y="4214024"/>
            <a:ext cx="285752"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28 Düz Bağlayıcı"/>
          <p:cNvCxnSpPr/>
          <p:nvPr/>
        </p:nvCxnSpPr>
        <p:spPr>
          <a:xfrm rot="5400000">
            <a:off x="6715934" y="4214024"/>
            <a:ext cx="285752"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20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0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000"/>
                                        <p:tgtEl>
                                          <p:spTgt spid="7"/>
                                        </p:tgtEl>
                                      </p:cBhvr>
                                    </p:animEffect>
                                  </p:childTnLst>
                                </p:cTn>
                              </p:par>
                              <p:par>
                                <p:cTn id="22" presetID="10"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2000"/>
                                        <p:tgtEl>
                                          <p:spTgt spid="15"/>
                                        </p:tgtEl>
                                      </p:cBhvr>
                                    </p:animEffect>
                                  </p:childTnLst>
                                </p:cTn>
                              </p:par>
                              <p:par>
                                <p:cTn id="25" presetID="10"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000"/>
                                        <p:tgtEl>
                                          <p:spTgt spid="2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20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2000"/>
                                        <p:tgtEl>
                                          <p:spTgt spid="17"/>
                                        </p:tgtEl>
                                      </p:cBhvr>
                                    </p:animEffect>
                                  </p:childTnLst>
                                </p:cTn>
                              </p:par>
                              <p:par>
                                <p:cTn id="36" presetID="10"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20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0" grpId="0"/>
      <p:bldP spid="21"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434</TotalTime>
  <Words>538</Words>
  <Application>Microsoft Office PowerPoint</Application>
  <PresentationFormat>Ekran Gösterisi (4:3)</PresentationFormat>
  <Paragraphs>88</Paragraphs>
  <Slides>15</Slides>
  <Notes>0</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Slayt 1</vt:lpstr>
      <vt:lpstr>LAİKLİK VE DİN</vt:lpstr>
      <vt:lpstr>1. Din Bireyi Esas Alır</vt:lpstr>
      <vt:lpstr>2. Laikliği Doğuran Nedenler</vt:lpstr>
      <vt:lpstr>2. Laikliği Doğuran Nedenler</vt:lpstr>
      <vt:lpstr>2. Laikliği Doğuran Nedenler</vt:lpstr>
      <vt:lpstr>Laikliği Ortaya Çıkışı</vt:lpstr>
      <vt:lpstr>Ülkemizde Laiklik</vt:lpstr>
      <vt:lpstr>ÖNEMLİ NOT</vt:lpstr>
      <vt:lpstr>3. Laik Devlet</vt:lpstr>
      <vt:lpstr>3. Laik Devlet</vt:lpstr>
      <vt:lpstr>Laikliğe Göre Devlet Örnekleri</vt:lpstr>
      <vt:lpstr>4. Laiklik Din ve Vicdan Özgürlüğünün Güvencesidir</vt:lpstr>
      <vt:lpstr>Ülkemizde laikliğin gerekleri…</vt:lpstr>
      <vt:lpstr>5. Atatürk’ün Laiklik Anlayışı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DEĞERLER</dc:title>
  <dc:creator>asuspc</dc:creator>
  <cp:lastModifiedBy>DEM</cp:lastModifiedBy>
  <cp:revision>41</cp:revision>
  <dcterms:created xsi:type="dcterms:W3CDTF">2014-12-27T10:27:13Z</dcterms:created>
  <dcterms:modified xsi:type="dcterms:W3CDTF">2016-05-05T10:57:57Z</dcterms:modified>
  <cp:contentStatus>Tamamlandı</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