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256" r:id="rId3"/>
    <p:sldId id="258" r:id="rId4"/>
    <p:sldId id="269" r:id="rId5"/>
    <p:sldId id="271" r:id="rId6"/>
    <p:sldId id="267" r:id="rId7"/>
    <p:sldId id="259" r:id="rId8"/>
    <p:sldId id="266" r:id="rId9"/>
    <p:sldId id="260" r:id="rId10"/>
    <p:sldId id="270" r:id="rId11"/>
    <p:sldId id="268" r:id="rId12"/>
    <p:sldId id="261" r:id="rId13"/>
    <p:sldId id="262" r:id="rId14"/>
    <p:sldId id="263" r:id="rId15"/>
    <p:sldId id="264" r:id="rId16"/>
    <p:sldId id="265"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CC9900"/>
    <a:srgbClr val="FFCCFF"/>
    <a:srgbClr val="CC99FF"/>
    <a:srgbClr val="99CCFF"/>
    <a:srgbClr val="FFCCCC"/>
    <a:srgbClr val="FFCC66"/>
    <a:srgbClr val="FFFF99"/>
    <a:srgbClr val="FF9966"/>
    <a:srgbClr val="FF99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4" autoAdjust="0"/>
    <p:restoredTop sz="94624" autoAdjust="0"/>
  </p:normalViewPr>
  <p:slideViewPr>
    <p:cSldViewPr>
      <p:cViewPr varScale="1">
        <p:scale>
          <a:sx n="69" d="100"/>
          <a:sy n="69" d="100"/>
        </p:scale>
        <p:origin x="-1404"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42371456-F04E-4179-961A-C2225BBFCE87}" type="datetimeFigureOut">
              <a:rPr lang="tr-TR" smtClean="0"/>
              <a:pPr/>
              <a:t>5.5.2016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1379820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2371456-F04E-4179-961A-C2225BBFCE87}" type="datetimeFigureOut">
              <a:rPr lang="tr-TR" smtClean="0"/>
              <a:pPr/>
              <a:t>5.5.2016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301974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2371456-F04E-4179-961A-C2225BBFCE87}" type="datetimeFigureOut">
              <a:rPr lang="tr-TR" smtClean="0"/>
              <a:pPr/>
              <a:t>5.5.2016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3681562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2371456-F04E-4179-961A-C2225BBFCE87}" type="datetimeFigureOut">
              <a:rPr lang="tr-TR" smtClean="0"/>
              <a:pPr/>
              <a:t>5.5.2016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146467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42371456-F04E-4179-961A-C2225BBFCE87}" type="datetimeFigureOut">
              <a:rPr lang="tr-TR" smtClean="0"/>
              <a:pPr/>
              <a:t>5.5.2016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1411185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42371456-F04E-4179-961A-C2225BBFCE87}" type="datetimeFigureOut">
              <a:rPr lang="tr-TR" smtClean="0"/>
              <a:pPr/>
              <a:t>5.5.2016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737199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42371456-F04E-4179-961A-C2225BBFCE87}" type="datetimeFigureOut">
              <a:rPr lang="tr-TR" smtClean="0"/>
              <a:pPr/>
              <a:t>5.5.2016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631389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42371456-F04E-4179-961A-C2225BBFCE87}" type="datetimeFigureOut">
              <a:rPr lang="tr-TR" smtClean="0"/>
              <a:pPr/>
              <a:t>5.5.2016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1116259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42371456-F04E-4179-961A-C2225BBFCE87}" type="datetimeFigureOut">
              <a:rPr lang="tr-TR" smtClean="0"/>
              <a:pPr/>
              <a:t>5.5.2016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1432060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42371456-F04E-4179-961A-C2225BBFCE87}" type="datetimeFigureOut">
              <a:rPr lang="tr-TR" smtClean="0"/>
              <a:pPr/>
              <a:t>5.5.2016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4021811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42371456-F04E-4179-961A-C2225BBFCE87}" type="datetimeFigureOut">
              <a:rPr lang="tr-TR" smtClean="0"/>
              <a:pPr/>
              <a:t>5.5.2016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3048264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371456-F04E-4179-961A-C2225BBFCE87}" type="datetimeFigureOut">
              <a:rPr lang="tr-TR" smtClean="0"/>
              <a:pPr/>
              <a:t>5.5.2016</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7BA1C9-595F-42AB-A604-29F4006E6606}" type="slidenum">
              <a:rPr lang="tr-TR" smtClean="0"/>
              <a:pPr/>
              <a:t>‹#›</a:t>
            </a:fld>
            <a:endParaRPr lang="tr-TR"/>
          </a:p>
        </p:txBody>
      </p:sp>
    </p:spTree>
    <p:extLst>
      <p:ext uri="{BB962C8B-B14F-4D97-AF65-F5344CB8AC3E}">
        <p14:creationId xmlns:p14="http://schemas.microsoft.com/office/powerpoint/2010/main" xmlns="" val="41216530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1026" name="Picture 2" descr="C:\Users\DEM\Desktop\materyalgrubudkab\Slayt1.JPG"/>
          <p:cNvPicPr>
            <a:picLocks noChangeAspect="1" noChangeArrowheads="1"/>
          </p:cNvPicPr>
          <p:nvPr/>
        </p:nvPicPr>
        <p:blipFill>
          <a:blip r:embed="rId2"/>
          <a:srcRect/>
          <a:stretch>
            <a:fillRect/>
          </a:stretch>
        </p:blipFill>
        <p:spPr bwMode="auto">
          <a:xfrm>
            <a:off x="-1" y="-1"/>
            <a:ext cx="9144001" cy="6858001"/>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Vahyin Geliş Yolları</a:t>
            </a:r>
            <a:endParaRPr lang="tr-TR" b="1" dirty="0"/>
          </a:p>
        </p:txBody>
      </p:sp>
      <p:sp>
        <p:nvSpPr>
          <p:cNvPr id="3" name="2 İçerik Yer Tutucusu"/>
          <p:cNvSpPr>
            <a:spLocks noGrp="1"/>
          </p:cNvSpPr>
          <p:nvPr>
            <p:ph idx="1"/>
          </p:nvPr>
        </p:nvSpPr>
        <p:spPr/>
        <p:txBody>
          <a:bodyPr>
            <a:normAutofit/>
          </a:bodyPr>
          <a:lstStyle/>
          <a:p>
            <a:r>
              <a:rPr lang="tr-TR" sz="2800" dirty="0" smtClean="0"/>
              <a:t>Sadık Rüyalar</a:t>
            </a:r>
          </a:p>
          <a:p>
            <a:r>
              <a:rPr lang="tr-TR" sz="2800" dirty="0" smtClean="0"/>
              <a:t>Allah’ın doğrudan onun kalbine ilham etmesi</a:t>
            </a:r>
          </a:p>
          <a:p>
            <a:r>
              <a:rPr lang="tr-TR" sz="2800" dirty="0" smtClean="0"/>
              <a:t>Cebrail’in insan veya kendi asli suretinde vahiy getirmesi</a:t>
            </a:r>
          </a:p>
          <a:p>
            <a:r>
              <a:rPr lang="tr-TR" sz="2800" dirty="0" smtClean="0"/>
              <a:t>Vahyin çıngırak sesine benzer bir ses şeklinde gelmesi</a:t>
            </a:r>
          </a:p>
          <a:p>
            <a:r>
              <a:rPr lang="tr-TR" sz="2800" dirty="0" smtClean="0"/>
              <a:t>Arada bir vasıta olmaksızın Allah’ın doğrudan kendisine hitap etmesi</a:t>
            </a:r>
          </a:p>
          <a:p>
            <a:r>
              <a:rPr lang="tr-TR" sz="2800" dirty="0" smtClean="0"/>
              <a:t>Perde arkasından ses işitilmesi</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C000"/>
                </a:solidFill>
              </a:rPr>
              <a:t>Hz. </a:t>
            </a:r>
            <a:r>
              <a:rPr lang="tr-TR" sz="4000" b="1" dirty="0" smtClean="0">
                <a:solidFill>
                  <a:srgbClr val="FFC000"/>
                </a:solidFill>
              </a:rPr>
              <a:t>Muhammed’in</a:t>
            </a:r>
            <a:r>
              <a:rPr lang="tr-TR" b="1" dirty="0" smtClean="0">
                <a:solidFill>
                  <a:srgbClr val="FFC000"/>
                </a:solidFill>
              </a:rPr>
              <a:t> Hicreti</a:t>
            </a:r>
            <a:endParaRPr lang="tr-TR" b="1" dirty="0">
              <a:solidFill>
                <a:srgbClr val="FFC000"/>
              </a:solidFill>
            </a:endParaRPr>
          </a:p>
        </p:txBody>
      </p:sp>
      <p:sp>
        <p:nvSpPr>
          <p:cNvPr id="3" name="2 İçerik Yer Tutucusu"/>
          <p:cNvSpPr>
            <a:spLocks noGrp="1"/>
          </p:cNvSpPr>
          <p:nvPr>
            <p:ph idx="1"/>
          </p:nvPr>
        </p:nvSpPr>
        <p:spPr/>
        <p:txBody>
          <a:bodyPr/>
          <a:lstStyle/>
          <a:p>
            <a:endParaRPr lang="tr-TR" dirty="0"/>
          </a:p>
        </p:txBody>
      </p:sp>
      <p:pic>
        <p:nvPicPr>
          <p:cNvPr id="24578" name="Picture 2" descr="http://birdeburadandinleyin.com/wp-content/uploads/2014/03/hicret.jpg"/>
          <p:cNvPicPr>
            <a:picLocks noChangeAspect="1" noChangeArrowheads="1"/>
          </p:cNvPicPr>
          <p:nvPr/>
        </p:nvPicPr>
        <p:blipFill>
          <a:blip r:embed="rId2" cstate="print"/>
          <a:srcRect/>
          <a:stretch>
            <a:fillRect/>
          </a:stretch>
        </p:blipFill>
        <p:spPr bwMode="auto">
          <a:xfrm>
            <a:off x="0" y="1548395"/>
            <a:ext cx="9144000" cy="473812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5000"/>
            <a:lum/>
          </a:blip>
          <a:srcRect/>
          <a:tile tx="0" ty="0" sx="100000" sy="100000" flip="none" algn="tl"/>
        </a:blipFill>
        <a:effectLst/>
      </p:bgPr>
    </p:bg>
    <p:spTree>
      <p:nvGrpSpPr>
        <p:cNvPr id="1" name=""/>
        <p:cNvGrpSpPr/>
        <p:nvPr/>
      </p:nvGrpSpPr>
      <p:grpSpPr>
        <a:xfrm>
          <a:off x="0" y="0"/>
          <a:ext cx="0" cy="0"/>
          <a:chOff x="0" y="0"/>
          <a:chExt cx="0" cy="0"/>
        </a:xfrm>
      </p:grpSpPr>
      <p:cxnSp>
        <p:nvCxnSpPr>
          <p:cNvPr id="4" name="Düz Bağlayıcı 3"/>
          <p:cNvCxnSpPr/>
          <p:nvPr/>
        </p:nvCxnSpPr>
        <p:spPr>
          <a:xfrm>
            <a:off x="310162" y="2132856"/>
            <a:ext cx="851031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Düz Bağlayıcı 4"/>
          <p:cNvCxnSpPr/>
          <p:nvPr/>
        </p:nvCxnSpPr>
        <p:spPr>
          <a:xfrm>
            <a:off x="3491880" y="1916832"/>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Düz Bağlayıcı 5"/>
          <p:cNvCxnSpPr/>
          <p:nvPr/>
        </p:nvCxnSpPr>
        <p:spPr>
          <a:xfrm>
            <a:off x="539552"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5796136"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2195736" y="191307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7143768" y="1916832"/>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8604448"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Metin kutusu 10"/>
          <p:cNvSpPr txBox="1"/>
          <p:nvPr/>
        </p:nvSpPr>
        <p:spPr>
          <a:xfrm>
            <a:off x="-128790" y="2599546"/>
            <a:ext cx="1388422" cy="646331"/>
          </a:xfrm>
          <a:prstGeom prst="rect">
            <a:avLst/>
          </a:prstGeom>
          <a:noFill/>
        </p:spPr>
        <p:txBody>
          <a:bodyPr wrap="square" rtlCol="0">
            <a:spAutoFit/>
          </a:bodyPr>
          <a:lstStyle/>
          <a:p>
            <a:pPr algn="ctr"/>
            <a:r>
              <a:rPr lang="tr-TR" b="1" dirty="0" smtClean="0"/>
              <a:t>İlk Vahiy</a:t>
            </a:r>
          </a:p>
          <a:p>
            <a:pPr algn="ctr"/>
            <a:r>
              <a:rPr lang="tr-TR" b="1" dirty="0" smtClean="0"/>
              <a:t>(</a:t>
            </a:r>
            <a:r>
              <a:rPr lang="tr-TR" b="1" dirty="0" err="1" smtClean="0"/>
              <a:t>Alak</a:t>
            </a:r>
            <a:r>
              <a:rPr lang="tr-TR" b="1" dirty="0" smtClean="0"/>
              <a:t> 1-5)</a:t>
            </a:r>
            <a:endParaRPr lang="tr-TR" b="1" dirty="0"/>
          </a:p>
        </p:txBody>
      </p:sp>
      <p:sp>
        <p:nvSpPr>
          <p:cNvPr id="12" name="Metin kutusu 11"/>
          <p:cNvSpPr txBox="1"/>
          <p:nvPr/>
        </p:nvSpPr>
        <p:spPr>
          <a:xfrm>
            <a:off x="2000232" y="2911778"/>
            <a:ext cx="1500198" cy="646331"/>
          </a:xfrm>
          <a:prstGeom prst="rect">
            <a:avLst/>
          </a:prstGeom>
          <a:noFill/>
        </p:spPr>
        <p:txBody>
          <a:bodyPr wrap="square" rtlCol="0">
            <a:spAutoFit/>
          </a:bodyPr>
          <a:lstStyle/>
          <a:p>
            <a:pPr algn="ctr"/>
            <a:r>
              <a:rPr lang="tr-TR" b="1" dirty="0" smtClean="0"/>
              <a:t>Habeşistan’a Göç</a:t>
            </a:r>
            <a:endParaRPr lang="tr-TR" b="1" dirty="0"/>
          </a:p>
        </p:txBody>
      </p:sp>
      <p:sp>
        <p:nvSpPr>
          <p:cNvPr id="13" name="Metin kutusu 12"/>
          <p:cNvSpPr txBox="1"/>
          <p:nvPr/>
        </p:nvSpPr>
        <p:spPr>
          <a:xfrm>
            <a:off x="3851920" y="2911778"/>
            <a:ext cx="1584176" cy="369332"/>
          </a:xfrm>
          <a:prstGeom prst="rect">
            <a:avLst/>
          </a:prstGeom>
          <a:noFill/>
        </p:spPr>
        <p:txBody>
          <a:bodyPr wrap="square" rtlCol="0">
            <a:spAutoFit/>
          </a:bodyPr>
          <a:lstStyle/>
          <a:p>
            <a:pPr algn="ctr"/>
            <a:r>
              <a:rPr lang="tr-TR" b="1" dirty="0" smtClean="0"/>
              <a:t>Boykot</a:t>
            </a:r>
            <a:endParaRPr lang="tr-TR" b="1" dirty="0"/>
          </a:p>
        </p:txBody>
      </p:sp>
      <p:sp>
        <p:nvSpPr>
          <p:cNvPr id="14" name="Metin kutusu 13"/>
          <p:cNvSpPr txBox="1"/>
          <p:nvPr/>
        </p:nvSpPr>
        <p:spPr>
          <a:xfrm>
            <a:off x="6429388" y="2714620"/>
            <a:ext cx="1444478" cy="861774"/>
          </a:xfrm>
          <a:prstGeom prst="rect">
            <a:avLst/>
          </a:prstGeom>
          <a:noFill/>
        </p:spPr>
        <p:txBody>
          <a:bodyPr wrap="square" rtlCol="0">
            <a:spAutoFit/>
          </a:bodyPr>
          <a:lstStyle/>
          <a:p>
            <a:pPr algn="ctr"/>
            <a:r>
              <a:rPr lang="tr-TR" b="1" dirty="0" err="1" smtClean="0"/>
              <a:t>İsrâ</a:t>
            </a:r>
            <a:r>
              <a:rPr lang="tr-TR" b="1" dirty="0" smtClean="0"/>
              <a:t> ve Miraç</a:t>
            </a:r>
            <a:r>
              <a:rPr lang="tr-TR" sz="1600" b="1" dirty="0" smtClean="0"/>
              <a:t>: </a:t>
            </a:r>
            <a:r>
              <a:rPr lang="tr-TR" sz="1600" dirty="0" smtClean="0"/>
              <a:t>Beş Vakit Namaz Emri</a:t>
            </a:r>
            <a:endParaRPr lang="tr-TR" dirty="0" smtClean="0"/>
          </a:p>
        </p:txBody>
      </p:sp>
      <p:sp>
        <p:nvSpPr>
          <p:cNvPr id="15" name="Metin kutusu 14"/>
          <p:cNvSpPr txBox="1"/>
          <p:nvPr/>
        </p:nvSpPr>
        <p:spPr>
          <a:xfrm>
            <a:off x="4714877" y="3071810"/>
            <a:ext cx="1928826" cy="1384995"/>
          </a:xfrm>
          <a:prstGeom prst="rect">
            <a:avLst/>
          </a:prstGeom>
          <a:noFill/>
        </p:spPr>
        <p:txBody>
          <a:bodyPr wrap="square" rtlCol="0">
            <a:spAutoFit/>
          </a:bodyPr>
          <a:lstStyle/>
          <a:p>
            <a:pPr algn="ctr"/>
            <a:r>
              <a:rPr lang="tr-TR" b="1" dirty="0" smtClean="0"/>
              <a:t>Hüzün Yılı (</a:t>
            </a:r>
            <a:r>
              <a:rPr lang="tr-TR" b="1" dirty="0" err="1" smtClean="0"/>
              <a:t>Senetü’l</a:t>
            </a:r>
            <a:r>
              <a:rPr lang="tr-TR" b="1" dirty="0" smtClean="0"/>
              <a:t> </a:t>
            </a:r>
            <a:r>
              <a:rPr lang="tr-TR" b="1" dirty="0" err="1" smtClean="0"/>
              <a:t>Hüzn</a:t>
            </a:r>
            <a:r>
              <a:rPr lang="tr-TR" b="1" dirty="0" smtClean="0"/>
              <a:t>):</a:t>
            </a:r>
            <a:r>
              <a:rPr lang="tr-TR" dirty="0" smtClean="0"/>
              <a:t> </a:t>
            </a:r>
            <a:r>
              <a:rPr lang="tr-TR" sz="1600" dirty="0" smtClean="0"/>
              <a:t>Hz. Hatice ve Ebu </a:t>
            </a:r>
            <a:r>
              <a:rPr lang="tr-TR" sz="1600" dirty="0" err="1" smtClean="0"/>
              <a:t>Talib’in</a:t>
            </a:r>
            <a:r>
              <a:rPr lang="tr-TR" sz="1600" dirty="0" smtClean="0"/>
              <a:t> Vefat ettiği yıl</a:t>
            </a:r>
            <a:endParaRPr lang="tr-TR" b="1" dirty="0"/>
          </a:p>
        </p:txBody>
      </p:sp>
      <p:sp>
        <p:nvSpPr>
          <p:cNvPr id="16" name="Metin kutusu 15"/>
          <p:cNvSpPr txBox="1"/>
          <p:nvPr/>
        </p:nvSpPr>
        <p:spPr>
          <a:xfrm>
            <a:off x="7963291" y="2420888"/>
            <a:ext cx="1217221" cy="1107996"/>
          </a:xfrm>
          <a:prstGeom prst="rect">
            <a:avLst/>
          </a:prstGeom>
          <a:noFill/>
        </p:spPr>
        <p:txBody>
          <a:bodyPr wrap="square" rtlCol="0">
            <a:spAutoFit/>
          </a:bodyPr>
          <a:lstStyle/>
          <a:p>
            <a:pPr algn="ctr"/>
            <a:r>
              <a:rPr lang="tr-TR" b="1" dirty="0" smtClean="0"/>
              <a:t>Hicret: </a:t>
            </a:r>
            <a:r>
              <a:rPr lang="tr-TR" sz="1600" dirty="0" smtClean="0"/>
              <a:t>Mekke’den Medine’ye Göç</a:t>
            </a:r>
            <a:endParaRPr lang="tr-TR" sz="1600" dirty="0"/>
          </a:p>
        </p:txBody>
      </p:sp>
      <p:sp>
        <p:nvSpPr>
          <p:cNvPr id="18" name="Sağ Ayraç 17"/>
          <p:cNvSpPr/>
          <p:nvPr/>
        </p:nvSpPr>
        <p:spPr>
          <a:xfrm rot="5400000">
            <a:off x="4470377" y="1591546"/>
            <a:ext cx="424408" cy="2083093"/>
          </a:xfrm>
          <a:prstGeom prst="rightBrace">
            <a:avLst>
              <a:gd name="adj1" fmla="val 31417"/>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9" name="Sağ Ayraç 18"/>
          <p:cNvSpPr/>
          <p:nvPr/>
        </p:nvSpPr>
        <p:spPr>
          <a:xfrm rot="5400000">
            <a:off x="2631604" y="1985021"/>
            <a:ext cx="424408" cy="1296144"/>
          </a:xfrm>
          <a:prstGeom prst="rightBrace">
            <a:avLst>
              <a:gd name="adj1" fmla="val 20520"/>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cxnSp>
        <p:nvCxnSpPr>
          <p:cNvPr id="21" name="Düz Bağlayıcı 20"/>
          <p:cNvCxnSpPr/>
          <p:nvPr/>
        </p:nvCxnSpPr>
        <p:spPr>
          <a:xfrm>
            <a:off x="8612562" y="2132856"/>
            <a:ext cx="508248"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Düz Ok Bağlayıcısı 21"/>
          <p:cNvCxnSpPr/>
          <p:nvPr/>
        </p:nvCxnSpPr>
        <p:spPr>
          <a:xfrm>
            <a:off x="5796136" y="2276872"/>
            <a:ext cx="0" cy="70187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Düz Ok Bağlayıcısı 22"/>
          <p:cNvCxnSpPr/>
          <p:nvPr/>
        </p:nvCxnSpPr>
        <p:spPr>
          <a:xfrm rot="5400000">
            <a:off x="6925688" y="2495746"/>
            <a:ext cx="436954" cy="794"/>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Metin kutusu 23"/>
          <p:cNvSpPr txBox="1"/>
          <p:nvPr/>
        </p:nvSpPr>
        <p:spPr>
          <a:xfrm>
            <a:off x="8358214" y="1681063"/>
            <a:ext cx="535724" cy="369332"/>
          </a:xfrm>
          <a:prstGeom prst="rect">
            <a:avLst/>
          </a:prstGeom>
          <a:noFill/>
        </p:spPr>
        <p:txBody>
          <a:bodyPr wrap="none" rtlCol="0">
            <a:spAutoFit/>
          </a:bodyPr>
          <a:lstStyle/>
          <a:p>
            <a:r>
              <a:rPr lang="tr-TR" b="1" dirty="0" smtClean="0"/>
              <a:t>622</a:t>
            </a:r>
            <a:endParaRPr lang="tr-TR" b="1" dirty="0"/>
          </a:p>
        </p:txBody>
      </p:sp>
      <p:sp>
        <p:nvSpPr>
          <p:cNvPr id="25" name="Metin kutusu 24"/>
          <p:cNvSpPr txBox="1"/>
          <p:nvPr/>
        </p:nvSpPr>
        <p:spPr>
          <a:xfrm>
            <a:off x="3250458" y="1643050"/>
            <a:ext cx="535724" cy="369332"/>
          </a:xfrm>
          <a:prstGeom prst="rect">
            <a:avLst/>
          </a:prstGeom>
          <a:noFill/>
        </p:spPr>
        <p:txBody>
          <a:bodyPr wrap="none" rtlCol="0">
            <a:spAutoFit/>
          </a:bodyPr>
          <a:lstStyle/>
          <a:p>
            <a:r>
              <a:rPr lang="tr-TR" b="1" dirty="0" smtClean="0"/>
              <a:t>616</a:t>
            </a:r>
            <a:endParaRPr lang="tr-TR" b="1" dirty="0"/>
          </a:p>
        </p:txBody>
      </p:sp>
      <p:sp>
        <p:nvSpPr>
          <p:cNvPr id="26" name="Metin kutusu 25"/>
          <p:cNvSpPr txBox="1"/>
          <p:nvPr/>
        </p:nvSpPr>
        <p:spPr>
          <a:xfrm>
            <a:off x="5500694" y="1663955"/>
            <a:ext cx="535724" cy="369332"/>
          </a:xfrm>
          <a:prstGeom prst="rect">
            <a:avLst/>
          </a:prstGeom>
          <a:noFill/>
        </p:spPr>
        <p:txBody>
          <a:bodyPr wrap="none" rtlCol="0">
            <a:spAutoFit/>
          </a:bodyPr>
          <a:lstStyle/>
          <a:p>
            <a:r>
              <a:rPr lang="tr-TR" b="1" dirty="0" smtClean="0"/>
              <a:t>619</a:t>
            </a:r>
            <a:endParaRPr lang="tr-TR" b="1" dirty="0"/>
          </a:p>
        </p:txBody>
      </p:sp>
      <p:sp>
        <p:nvSpPr>
          <p:cNvPr id="27" name="Metin kutusu 26"/>
          <p:cNvSpPr txBox="1"/>
          <p:nvPr/>
        </p:nvSpPr>
        <p:spPr>
          <a:xfrm>
            <a:off x="1928794" y="1628800"/>
            <a:ext cx="535724" cy="369332"/>
          </a:xfrm>
          <a:prstGeom prst="rect">
            <a:avLst/>
          </a:prstGeom>
          <a:noFill/>
        </p:spPr>
        <p:txBody>
          <a:bodyPr wrap="none" rtlCol="0">
            <a:spAutoFit/>
          </a:bodyPr>
          <a:lstStyle/>
          <a:p>
            <a:r>
              <a:rPr lang="tr-TR" b="1" dirty="0" smtClean="0"/>
              <a:t>615</a:t>
            </a:r>
            <a:endParaRPr lang="tr-TR" b="1" dirty="0"/>
          </a:p>
        </p:txBody>
      </p:sp>
      <p:sp>
        <p:nvSpPr>
          <p:cNvPr id="28" name="Metin kutusu 27"/>
          <p:cNvSpPr txBox="1"/>
          <p:nvPr/>
        </p:nvSpPr>
        <p:spPr>
          <a:xfrm>
            <a:off x="310162" y="1643050"/>
            <a:ext cx="535724" cy="369332"/>
          </a:xfrm>
          <a:prstGeom prst="rect">
            <a:avLst/>
          </a:prstGeom>
          <a:noFill/>
        </p:spPr>
        <p:txBody>
          <a:bodyPr wrap="none" rtlCol="0">
            <a:spAutoFit/>
          </a:bodyPr>
          <a:lstStyle/>
          <a:p>
            <a:r>
              <a:rPr lang="tr-TR" b="1" dirty="0" smtClean="0"/>
              <a:t>610</a:t>
            </a:r>
            <a:endParaRPr lang="tr-TR" b="1" dirty="0"/>
          </a:p>
        </p:txBody>
      </p:sp>
      <p:sp>
        <p:nvSpPr>
          <p:cNvPr id="30" name="Dikdörtgen 29"/>
          <p:cNvSpPr/>
          <p:nvPr/>
        </p:nvSpPr>
        <p:spPr>
          <a:xfrm>
            <a:off x="35496" y="3214686"/>
            <a:ext cx="1536108" cy="7858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Nur Dağı</a:t>
            </a:r>
          </a:p>
          <a:p>
            <a:pPr algn="ctr"/>
            <a:r>
              <a:rPr lang="tr-TR" b="1" dirty="0" err="1" smtClean="0">
                <a:solidFill>
                  <a:schemeClr val="tx1"/>
                </a:solidFill>
              </a:rPr>
              <a:t>Hira</a:t>
            </a:r>
            <a:r>
              <a:rPr lang="tr-TR" b="1" dirty="0" smtClean="0">
                <a:solidFill>
                  <a:schemeClr val="tx1"/>
                </a:solidFill>
              </a:rPr>
              <a:t> Mağarası</a:t>
            </a:r>
            <a:endParaRPr lang="tr-TR" b="1" dirty="0">
              <a:solidFill>
                <a:schemeClr val="tx1"/>
              </a:solidFill>
            </a:endParaRPr>
          </a:p>
        </p:txBody>
      </p:sp>
      <p:sp>
        <p:nvSpPr>
          <p:cNvPr id="31" name="Metin kutusu 30"/>
          <p:cNvSpPr txBox="1"/>
          <p:nvPr/>
        </p:nvSpPr>
        <p:spPr>
          <a:xfrm>
            <a:off x="6899302" y="1628800"/>
            <a:ext cx="535724" cy="369332"/>
          </a:xfrm>
          <a:prstGeom prst="rect">
            <a:avLst/>
          </a:prstGeom>
          <a:noFill/>
        </p:spPr>
        <p:txBody>
          <a:bodyPr wrap="none" rtlCol="0">
            <a:spAutoFit/>
          </a:bodyPr>
          <a:lstStyle/>
          <a:p>
            <a:r>
              <a:rPr lang="tr-TR" b="1" dirty="0" smtClean="0"/>
              <a:t>620</a:t>
            </a:r>
            <a:endParaRPr lang="tr-TR" b="1" dirty="0"/>
          </a:p>
        </p:txBody>
      </p:sp>
      <p:cxnSp>
        <p:nvCxnSpPr>
          <p:cNvPr id="37" name="Düz Bağlayıcı 36"/>
          <p:cNvCxnSpPr/>
          <p:nvPr/>
        </p:nvCxnSpPr>
        <p:spPr>
          <a:xfrm>
            <a:off x="56038" y="2132856"/>
            <a:ext cx="508248"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9" name="Metin kutusu 38"/>
          <p:cNvSpPr txBox="1"/>
          <p:nvPr/>
        </p:nvSpPr>
        <p:spPr>
          <a:xfrm>
            <a:off x="-36512" y="4707721"/>
            <a:ext cx="6015750" cy="1354217"/>
          </a:xfrm>
          <a:prstGeom prst="rect">
            <a:avLst/>
          </a:prstGeom>
          <a:noFill/>
        </p:spPr>
        <p:txBody>
          <a:bodyPr wrap="none" rtlCol="0">
            <a:spAutoFit/>
          </a:bodyPr>
          <a:lstStyle/>
          <a:p>
            <a:pPr algn="ctr"/>
            <a:r>
              <a:rPr lang="tr-TR" b="1" dirty="0" smtClean="0"/>
              <a:t>Mekke Müşriklerinin İslam’ın Yayılmasını Engelleme Çabaları:</a:t>
            </a:r>
          </a:p>
          <a:p>
            <a:pPr marL="285750" indent="-285750">
              <a:buFont typeface="Arial" panose="020B0604020202020204" pitchFamily="34" charset="0"/>
              <a:buChar char="•"/>
            </a:pPr>
            <a:r>
              <a:rPr lang="tr-TR" sz="1600" dirty="0" smtClean="0"/>
              <a:t>Hz. Peygamber’i ikna etmek için Ebu </a:t>
            </a:r>
            <a:r>
              <a:rPr lang="tr-TR" sz="1600" dirty="0" err="1" smtClean="0"/>
              <a:t>Talib</a:t>
            </a:r>
            <a:r>
              <a:rPr lang="tr-TR" sz="1600" dirty="0" smtClean="0"/>
              <a:t> ile görüşme</a:t>
            </a:r>
          </a:p>
          <a:p>
            <a:pPr marL="285750" indent="-285750">
              <a:buFont typeface="Arial" panose="020B0604020202020204" pitchFamily="34" charset="0"/>
              <a:buChar char="•"/>
            </a:pPr>
            <a:r>
              <a:rPr lang="tr-TR" sz="1600" dirty="0" smtClean="0"/>
              <a:t>Kimsesiz, </a:t>
            </a:r>
            <a:r>
              <a:rPr lang="tr-TR" sz="1600" dirty="0" err="1" smtClean="0"/>
              <a:t>kabilesiz</a:t>
            </a:r>
            <a:r>
              <a:rPr lang="tr-TR" sz="1600" dirty="0" smtClean="0"/>
              <a:t>  ve kölelere işkence</a:t>
            </a:r>
          </a:p>
          <a:p>
            <a:pPr marL="285750" indent="-285750">
              <a:buFont typeface="Arial" panose="020B0604020202020204" pitchFamily="34" charset="0"/>
              <a:buChar char="•"/>
            </a:pPr>
            <a:r>
              <a:rPr lang="tr-TR" sz="1600" dirty="0"/>
              <a:t>Hz. Peygamber’i </a:t>
            </a:r>
            <a:r>
              <a:rPr lang="tr-TR" sz="1600" dirty="0" smtClean="0"/>
              <a:t>öldürme girişimi</a:t>
            </a:r>
            <a:endParaRPr lang="tr-TR" sz="1600" dirty="0"/>
          </a:p>
          <a:p>
            <a:pPr marL="285750" indent="-285750">
              <a:buFont typeface="Arial" panose="020B0604020202020204" pitchFamily="34" charset="0"/>
              <a:buChar char="•"/>
            </a:pPr>
            <a:r>
              <a:rPr lang="tr-TR" sz="1600" dirty="0" smtClean="0"/>
              <a:t>Müslümanlara boykot uygulanması</a:t>
            </a:r>
          </a:p>
        </p:txBody>
      </p:sp>
      <p:sp>
        <p:nvSpPr>
          <p:cNvPr id="41" name="Metin kutusu 40"/>
          <p:cNvSpPr txBox="1"/>
          <p:nvPr/>
        </p:nvSpPr>
        <p:spPr>
          <a:xfrm>
            <a:off x="4000528" y="5248833"/>
            <a:ext cx="5143504" cy="1354217"/>
          </a:xfrm>
          <a:prstGeom prst="rect">
            <a:avLst/>
          </a:prstGeom>
          <a:noFill/>
        </p:spPr>
        <p:txBody>
          <a:bodyPr wrap="square" rtlCol="0">
            <a:spAutoFit/>
          </a:bodyPr>
          <a:lstStyle/>
          <a:p>
            <a:pPr algn="ctr"/>
            <a:r>
              <a:rPr lang="tr-TR" b="1" dirty="0" smtClean="0"/>
              <a:t>Hicrete/Göçe Sebep Olan Durumlar:</a:t>
            </a:r>
          </a:p>
          <a:p>
            <a:pPr marL="285750" indent="-285750">
              <a:buFont typeface="Arial" panose="020B0604020202020204" pitchFamily="34" charset="0"/>
              <a:buChar char="•"/>
            </a:pPr>
            <a:r>
              <a:rPr lang="tr-TR" sz="1600" dirty="0" smtClean="0"/>
              <a:t>Yapılan kötülüklerin dayanılmayacak boyutlara ulaşması</a:t>
            </a:r>
          </a:p>
          <a:p>
            <a:pPr marL="285750" indent="-285750">
              <a:buFont typeface="Arial" panose="020B0604020202020204" pitchFamily="34" charset="0"/>
              <a:buChar char="•"/>
            </a:pPr>
            <a:r>
              <a:rPr lang="tr-TR" sz="1600" dirty="0"/>
              <a:t>Medinelilerin Hz. Peygamber’e güvence vermeleri</a:t>
            </a:r>
          </a:p>
          <a:p>
            <a:pPr marL="285750" indent="-285750">
              <a:buFont typeface="Arial" panose="020B0604020202020204" pitchFamily="34" charset="0"/>
              <a:buChar char="•"/>
            </a:pPr>
            <a:r>
              <a:rPr lang="tr-TR" sz="1600" dirty="0" smtClean="0"/>
              <a:t>(Medine hariç) yakın çevrelerin İslamiyet’i kabul etmemeleri</a:t>
            </a:r>
          </a:p>
        </p:txBody>
      </p:sp>
      <p:sp>
        <p:nvSpPr>
          <p:cNvPr id="44" name="Aşağı Ok 43"/>
          <p:cNvSpPr/>
          <p:nvPr/>
        </p:nvSpPr>
        <p:spPr>
          <a:xfrm rot="943021">
            <a:off x="8032692" y="3590125"/>
            <a:ext cx="484632" cy="1529348"/>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5" name="Sağ Ayraç 44"/>
          <p:cNvSpPr/>
          <p:nvPr/>
        </p:nvSpPr>
        <p:spPr>
          <a:xfrm rot="5400000">
            <a:off x="3855740" y="744991"/>
            <a:ext cx="424408" cy="7344818"/>
          </a:xfrm>
          <a:prstGeom prst="rightBrace">
            <a:avLst>
              <a:gd name="adj1" fmla="val 67326"/>
              <a:gd name="adj2" fmla="val 65562"/>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46" name="Sağ Ayraç 45"/>
          <p:cNvSpPr/>
          <p:nvPr/>
        </p:nvSpPr>
        <p:spPr>
          <a:xfrm rot="16200000">
            <a:off x="4355891" y="-2587213"/>
            <a:ext cx="424408" cy="8007617"/>
          </a:xfrm>
          <a:prstGeom prst="rightBrace">
            <a:avLst>
              <a:gd name="adj1" fmla="val 41677"/>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47" name="Metin kutusu 46"/>
          <p:cNvSpPr txBox="1"/>
          <p:nvPr/>
        </p:nvSpPr>
        <p:spPr>
          <a:xfrm>
            <a:off x="1928794" y="785794"/>
            <a:ext cx="5520101" cy="461665"/>
          </a:xfrm>
          <a:prstGeom prst="rect">
            <a:avLst/>
          </a:prstGeom>
          <a:noFill/>
        </p:spPr>
        <p:txBody>
          <a:bodyPr wrap="none" rtlCol="0">
            <a:spAutoFit/>
          </a:bodyPr>
          <a:lstStyle/>
          <a:p>
            <a:r>
              <a:rPr lang="tr-TR" sz="2400" b="1" dirty="0" smtClean="0"/>
              <a:t>Peygamberliğin (</a:t>
            </a:r>
            <a:r>
              <a:rPr lang="tr-TR" sz="2400" b="1" dirty="0" err="1" smtClean="0"/>
              <a:t>Risaletin</a:t>
            </a:r>
            <a:r>
              <a:rPr lang="tr-TR" sz="2400" b="1" dirty="0" smtClean="0"/>
              <a:t>) Mekke Dönemi</a:t>
            </a:r>
            <a:endParaRPr lang="tr-TR" sz="2400" b="1" dirty="0"/>
          </a:p>
        </p:txBody>
      </p:sp>
    </p:spTree>
    <p:extLst>
      <p:ext uri="{BB962C8B-B14F-4D97-AF65-F5344CB8AC3E}">
        <p14:creationId xmlns:p14="http://schemas.microsoft.com/office/powerpoint/2010/main" xmlns="" val="4046016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Bottom)">
                                      <p:cBhvr>
                                        <p:cTn id="7" dur="500"/>
                                        <p:tgtEl>
                                          <p:spTgt spid="28"/>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slide(fromBottom)">
                                      <p:cBhvr>
                                        <p:cTn id="10" dur="500"/>
                                        <p:tgtEl>
                                          <p:spTgt spid="11"/>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slide(fromBottom)">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Bottom)">
                                      <p:cBhvr>
                                        <p:cTn id="18" dur="500"/>
                                        <p:tgtEl>
                                          <p:spTgt spid="12"/>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slide(fromBottom)">
                                      <p:cBhvr>
                                        <p:cTn id="21" dur="500"/>
                                        <p:tgtEl>
                                          <p:spTgt spid="19"/>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slide(fromBottom)">
                                      <p:cBhvr>
                                        <p:cTn id="24" dur="500"/>
                                        <p:tgtEl>
                                          <p:spTgt spid="27"/>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slide(fromBottom)">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slide(fromBottom)">
                                      <p:cBhvr>
                                        <p:cTn id="32" dur="500"/>
                                        <p:tgtEl>
                                          <p:spTgt spid="1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slide(fromBottom)">
                                      <p:cBhvr>
                                        <p:cTn id="35" dur="500"/>
                                        <p:tgtEl>
                                          <p:spTgt spid="13"/>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slide(fromBottom)">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slide(fromBottom)">
                                      <p:cBhvr>
                                        <p:cTn id="43" dur="500"/>
                                        <p:tgtEl>
                                          <p:spTgt spid="22"/>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slide(fromBottom)">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slide(fromBottom)">
                                      <p:cBhvr>
                                        <p:cTn id="51" dur="500"/>
                                        <p:tgtEl>
                                          <p:spTgt spid="14"/>
                                        </p:tgtEl>
                                      </p:cBhvr>
                                    </p:animEffect>
                                  </p:childTnLst>
                                </p:cTn>
                              </p:par>
                              <p:par>
                                <p:cTn id="52" presetID="12" presetClass="entr" presetSubtype="4"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slide(fromBottom)">
                                      <p:cBhvr>
                                        <p:cTn id="54" dur="500"/>
                                        <p:tgtEl>
                                          <p:spTgt spid="23"/>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slide(fromBottom)">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slide(fromBottom)">
                                      <p:cBhvr>
                                        <p:cTn id="62" dur="500"/>
                                        <p:tgtEl>
                                          <p:spTgt spid="16"/>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slide(fromBottom)">
                                      <p:cBhvr>
                                        <p:cTn id="65" dur="500"/>
                                        <p:tgtEl>
                                          <p:spTgt spid="24"/>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slide(fromBottom)">
                                      <p:cBhvr>
                                        <p:cTn id="70" dur="500"/>
                                        <p:tgtEl>
                                          <p:spTgt spid="45"/>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slide(fromBottom)">
                                      <p:cBhvr>
                                        <p:cTn id="73" dur="500"/>
                                        <p:tgtEl>
                                          <p:spTgt spid="39"/>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slide(fromBottom)">
                                      <p:cBhvr>
                                        <p:cTn id="78" dur="500"/>
                                        <p:tgtEl>
                                          <p:spTgt spid="41"/>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slide(fromBottom)">
                                      <p:cBhvr>
                                        <p:cTn id="81" dur="500"/>
                                        <p:tgtEl>
                                          <p:spTgt spid="44"/>
                                        </p:tgtEl>
                                      </p:cBhvr>
                                    </p:animEffect>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grpId="0" nodeType="click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slide(fromBottom)">
                                      <p:cBhvr>
                                        <p:cTn id="86" dur="500"/>
                                        <p:tgtEl>
                                          <p:spTgt spid="46"/>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slide(fromBottom)">
                                      <p:cBhvr>
                                        <p:cTn id="8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8" grpId="0" animBg="1"/>
      <p:bldP spid="19" grpId="0" animBg="1"/>
      <p:bldP spid="24" grpId="0"/>
      <p:bldP spid="25" grpId="0"/>
      <p:bldP spid="26" grpId="0"/>
      <p:bldP spid="27" grpId="0"/>
      <p:bldP spid="28" grpId="0"/>
      <p:bldP spid="30" grpId="0" animBg="1"/>
      <p:bldP spid="31" grpId="0"/>
      <p:bldP spid="39" grpId="0"/>
      <p:bldP spid="41" grpId="0"/>
      <p:bldP spid="44" grpId="0" animBg="1"/>
      <p:bldP spid="45" grpId="0" animBg="1"/>
      <p:bldP spid="46" grpId="0" animBg="1"/>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CCC">
            <a:alpha val="25000"/>
          </a:srgb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t>Hz. Muhammed’in Toplumsal Barışa Yönelik Etkinlikleri</a:t>
            </a:r>
            <a:endParaRPr lang="tr-TR" b="1" dirty="0"/>
          </a:p>
        </p:txBody>
      </p:sp>
      <p:sp>
        <p:nvSpPr>
          <p:cNvPr id="31" name="Yuvarlatılmış Çapraz Köşeli Dikdörtgen 30"/>
          <p:cNvSpPr/>
          <p:nvPr/>
        </p:nvSpPr>
        <p:spPr>
          <a:xfrm>
            <a:off x="4644008" y="2348880"/>
            <a:ext cx="1634480" cy="1584176"/>
          </a:xfrm>
          <a:prstGeom prst="round2DiagRect">
            <a:avLst>
              <a:gd name="adj1" fmla="val 34619"/>
              <a:gd name="adj2" fmla="val 0"/>
            </a:avLst>
          </a:prstGeom>
          <a:solidFill>
            <a:srgbClr val="FF9999"/>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1400" b="1" dirty="0">
                <a:solidFill>
                  <a:prstClr val="black"/>
                </a:solidFill>
              </a:rPr>
              <a:t>Medine Vesikası ve İlk Nüfus Sayımı</a:t>
            </a:r>
          </a:p>
        </p:txBody>
      </p:sp>
      <p:sp>
        <p:nvSpPr>
          <p:cNvPr id="5" name="Yuvarlatılmış Çapraz Köşeli Dikdörtgen 4"/>
          <p:cNvSpPr/>
          <p:nvPr/>
        </p:nvSpPr>
        <p:spPr>
          <a:xfrm>
            <a:off x="2915816" y="4005064"/>
            <a:ext cx="1634480" cy="1584176"/>
          </a:xfrm>
          <a:prstGeom prst="round2DiagRect">
            <a:avLst>
              <a:gd name="adj1" fmla="val 34619"/>
              <a:gd name="adj2" fmla="val 0"/>
            </a:avLst>
          </a:prstGeom>
          <a:solidFill>
            <a:srgbClr val="FF9999"/>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1400" b="1" dirty="0" err="1" smtClean="0">
                <a:solidFill>
                  <a:prstClr val="black"/>
                </a:solidFill>
              </a:rPr>
              <a:t>Mescid</a:t>
            </a:r>
            <a:r>
              <a:rPr lang="tr-TR" sz="1400" b="1" dirty="0" smtClean="0">
                <a:solidFill>
                  <a:prstClr val="black"/>
                </a:solidFill>
              </a:rPr>
              <a:t>-i </a:t>
            </a:r>
            <a:r>
              <a:rPr lang="tr-TR" sz="1400" b="1" dirty="0" err="1" smtClean="0">
                <a:solidFill>
                  <a:prstClr val="black"/>
                </a:solidFill>
              </a:rPr>
              <a:t>Nebevî’nin</a:t>
            </a:r>
            <a:r>
              <a:rPr lang="tr-TR" sz="1400" b="1" dirty="0" smtClean="0">
                <a:solidFill>
                  <a:prstClr val="black"/>
                </a:solidFill>
              </a:rPr>
              <a:t> inşası</a:t>
            </a:r>
            <a:endParaRPr lang="tr-TR" sz="1400" b="1" dirty="0">
              <a:solidFill>
                <a:prstClr val="black"/>
              </a:solidFill>
            </a:endParaRPr>
          </a:p>
        </p:txBody>
      </p:sp>
      <p:sp>
        <p:nvSpPr>
          <p:cNvPr id="6" name="Yuvarlatılmış Çapraz Köşeli Dikdörtgen 5"/>
          <p:cNvSpPr/>
          <p:nvPr/>
        </p:nvSpPr>
        <p:spPr>
          <a:xfrm>
            <a:off x="2915816" y="2348880"/>
            <a:ext cx="1634480" cy="1584176"/>
          </a:xfrm>
          <a:prstGeom prst="round2DiagRect">
            <a:avLst>
              <a:gd name="adj1" fmla="val 0"/>
              <a:gd name="adj2" fmla="val 32984"/>
            </a:avLst>
          </a:prstGeom>
          <a:solidFill>
            <a:srgbClr val="FF9999"/>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solidFill>
                  <a:prstClr val="black"/>
                </a:solidFill>
              </a:rPr>
              <a:t>Ensar-Muhacir </a:t>
            </a:r>
            <a:r>
              <a:rPr lang="tr-TR" sz="1400" b="1" dirty="0" smtClean="0">
                <a:solidFill>
                  <a:prstClr val="black"/>
                </a:solidFill>
              </a:rPr>
              <a:t>Kardeşliği</a:t>
            </a:r>
            <a:endParaRPr lang="tr-TR" sz="1400" b="1" dirty="0">
              <a:solidFill>
                <a:prstClr val="black"/>
              </a:solidFill>
            </a:endParaRPr>
          </a:p>
        </p:txBody>
      </p:sp>
      <p:sp>
        <p:nvSpPr>
          <p:cNvPr id="7" name="Yuvarlatılmış Çapraz Köşeli Dikdörtgen 6"/>
          <p:cNvSpPr/>
          <p:nvPr/>
        </p:nvSpPr>
        <p:spPr>
          <a:xfrm>
            <a:off x="4665712" y="4005064"/>
            <a:ext cx="1634480" cy="1584176"/>
          </a:xfrm>
          <a:prstGeom prst="round2DiagRect">
            <a:avLst>
              <a:gd name="adj1" fmla="val 0"/>
              <a:gd name="adj2" fmla="val 32984"/>
            </a:avLst>
          </a:prstGeom>
          <a:solidFill>
            <a:srgbClr val="FF9999"/>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1400" b="1" dirty="0" err="1" smtClean="0">
                <a:solidFill>
                  <a:prstClr val="black"/>
                </a:solidFill>
              </a:rPr>
              <a:t>Suffenin</a:t>
            </a:r>
            <a:r>
              <a:rPr lang="tr-TR" sz="1400" b="1" dirty="0" smtClean="0">
                <a:solidFill>
                  <a:prstClr val="black"/>
                </a:solidFill>
              </a:rPr>
              <a:t> inşası</a:t>
            </a:r>
            <a:endParaRPr lang="tr-TR" sz="1400" b="1" dirty="0">
              <a:solidFill>
                <a:prstClr val="black"/>
              </a:solidFill>
            </a:endParaRPr>
          </a:p>
        </p:txBody>
      </p:sp>
      <p:sp>
        <p:nvSpPr>
          <p:cNvPr id="4" name="Yuvarlatılmış Dikdörtgen 3"/>
          <p:cNvSpPr/>
          <p:nvPr/>
        </p:nvSpPr>
        <p:spPr>
          <a:xfrm>
            <a:off x="179512" y="2342998"/>
            <a:ext cx="2592288" cy="1584176"/>
          </a:xfrm>
          <a:prstGeom prst="roundRect">
            <a:avLst/>
          </a:prstGeom>
          <a:solidFill>
            <a:srgbClr val="FFCCCC">
              <a:alpha val="67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1400" dirty="0" smtClean="0">
                <a:solidFill>
                  <a:schemeClr val="tx1"/>
                </a:solidFill>
              </a:rPr>
              <a:t>Hz. Peygamber, göç eden </a:t>
            </a:r>
            <a:r>
              <a:rPr lang="tr-TR" sz="1400" dirty="0">
                <a:solidFill>
                  <a:schemeClr val="tx1"/>
                </a:solidFill>
              </a:rPr>
              <a:t>Mekkeli </a:t>
            </a:r>
            <a:r>
              <a:rPr lang="tr-TR" sz="1400" dirty="0" smtClean="0">
                <a:solidFill>
                  <a:schemeClr val="tx1"/>
                </a:solidFill>
              </a:rPr>
              <a:t>Müslümanlar </a:t>
            </a:r>
            <a:r>
              <a:rPr lang="tr-TR" sz="1400" b="1" dirty="0" smtClean="0">
                <a:solidFill>
                  <a:schemeClr val="tx1"/>
                </a:solidFill>
              </a:rPr>
              <a:t>(Muhacir) </a:t>
            </a:r>
            <a:r>
              <a:rPr lang="tr-TR" sz="1400" dirty="0" smtClean="0">
                <a:solidFill>
                  <a:schemeClr val="tx1"/>
                </a:solidFill>
              </a:rPr>
              <a:t>ile onlara yardım eden Medineli Müslüman </a:t>
            </a:r>
            <a:r>
              <a:rPr lang="tr-TR" sz="1400" b="1" dirty="0" smtClean="0">
                <a:solidFill>
                  <a:schemeClr val="tx1"/>
                </a:solidFill>
              </a:rPr>
              <a:t>(Ensar) </a:t>
            </a:r>
            <a:r>
              <a:rPr lang="tr-TR" sz="1400" dirty="0" smtClean="0">
                <a:solidFill>
                  <a:schemeClr val="tx1"/>
                </a:solidFill>
              </a:rPr>
              <a:t>aileler kardeş ilan etmiştir.</a:t>
            </a:r>
          </a:p>
        </p:txBody>
      </p:sp>
      <p:sp>
        <p:nvSpPr>
          <p:cNvPr id="13" name="Yuvarlatılmış Dikdörtgen 12"/>
          <p:cNvSpPr/>
          <p:nvPr/>
        </p:nvSpPr>
        <p:spPr>
          <a:xfrm>
            <a:off x="179512" y="4077072"/>
            <a:ext cx="2592288" cy="1584176"/>
          </a:xfrm>
          <a:prstGeom prst="roundRect">
            <a:avLst/>
          </a:prstGeom>
          <a:solidFill>
            <a:srgbClr val="FFCCCC">
              <a:alpha val="67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1400" dirty="0" smtClean="0">
                <a:solidFill>
                  <a:schemeClr val="tx1"/>
                </a:solidFill>
              </a:rPr>
              <a:t>Müslümanların birlikte ibadet etmesi, toplanması ve ilmi faaliyette bulunması için Medine’ye göç edince yapılan </a:t>
            </a:r>
            <a:r>
              <a:rPr lang="tr-TR" sz="1400" b="1" dirty="0" smtClean="0">
                <a:solidFill>
                  <a:schemeClr val="tx1"/>
                </a:solidFill>
              </a:rPr>
              <a:t>ilk sosyal faaliyet </a:t>
            </a:r>
            <a:r>
              <a:rPr lang="tr-TR" sz="1400" dirty="0" err="1" smtClean="0">
                <a:solidFill>
                  <a:schemeClr val="tx1"/>
                </a:solidFill>
              </a:rPr>
              <a:t>Mescid</a:t>
            </a:r>
            <a:r>
              <a:rPr lang="tr-TR" sz="1400" dirty="0" smtClean="0">
                <a:solidFill>
                  <a:schemeClr val="tx1"/>
                </a:solidFill>
              </a:rPr>
              <a:t> </a:t>
            </a:r>
            <a:r>
              <a:rPr lang="tr-TR" sz="1400" dirty="0" err="1" smtClean="0">
                <a:solidFill>
                  <a:schemeClr val="tx1"/>
                </a:solidFill>
              </a:rPr>
              <a:t>Nebevî’nin</a:t>
            </a:r>
            <a:r>
              <a:rPr lang="tr-TR" sz="1400" dirty="0" smtClean="0">
                <a:solidFill>
                  <a:schemeClr val="tx1"/>
                </a:solidFill>
              </a:rPr>
              <a:t> inşasıdır.</a:t>
            </a:r>
            <a:endParaRPr lang="tr-TR" sz="1400" dirty="0">
              <a:solidFill>
                <a:schemeClr val="tx1"/>
              </a:solidFill>
            </a:endParaRPr>
          </a:p>
        </p:txBody>
      </p:sp>
      <p:sp>
        <p:nvSpPr>
          <p:cNvPr id="14" name="Yuvarlatılmış Dikdörtgen 13"/>
          <p:cNvSpPr/>
          <p:nvPr/>
        </p:nvSpPr>
        <p:spPr>
          <a:xfrm>
            <a:off x="6444208" y="2348880"/>
            <a:ext cx="2592288" cy="1584176"/>
          </a:xfrm>
          <a:prstGeom prst="roundRect">
            <a:avLst/>
          </a:prstGeom>
          <a:solidFill>
            <a:srgbClr val="FFCCCC">
              <a:alpha val="67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1400" b="1" dirty="0" smtClean="0">
                <a:solidFill>
                  <a:schemeClr val="tx1"/>
                </a:solidFill>
              </a:rPr>
              <a:t>Medine Vesikası (Sözleşmesi), </a:t>
            </a:r>
            <a:r>
              <a:rPr lang="tr-TR" sz="1400" dirty="0" smtClean="0">
                <a:solidFill>
                  <a:schemeClr val="tx1"/>
                </a:solidFill>
              </a:rPr>
              <a:t>Medine yaşayan diğer gruplarla yapılan bir dayanışma antlaşmasıdır. Ayrıca Müslümanların sayısını tespit etmek için </a:t>
            </a:r>
            <a:r>
              <a:rPr lang="tr-TR" sz="1400" b="1" dirty="0">
                <a:solidFill>
                  <a:schemeClr val="tx1"/>
                </a:solidFill>
              </a:rPr>
              <a:t>Nüfus Sayımı </a:t>
            </a:r>
            <a:r>
              <a:rPr lang="tr-TR" sz="1400" dirty="0" smtClean="0">
                <a:solidFill>
                  <a:schemeClr val="tx1"/>
                </a:solidFill>
              </a:rPr>
              <a:t>yapıldı.</a:t>
            </a:r>
            <a:endParaRPr lang="tr-TR" sz="1400" dirty="0">
              <a:solidFill>
                <a:schemeClr val="tx1"/>
              </a:solidFill>
            </a:endParaRPr>
          </a:p>
        </p:txBody>
      </p:sp>
      <p:sp>
        <p:nvSpPr>
          <p:cNvPr id="15" name="Yuvarlatılmış Dikdörtgen 14"/>
          <p:cNvSpPr/>
          <p:nvPr/>
        </p:nvSpPr>
        <p:spPr>
          <a:xfrm>
            <a:off x="6444208" y="4088702"/>
            <a:ext cx="2592288" cy="1584176"/>
          </a:xfrm>
          <a:prstGeom prst="roundRect">
            <a:avLst/>
          </a:prstGeom>
          <a:solidFill>
            <a:srgbClr val="FFCCCC">
              <a:alpha val="67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1400" dirty="0" err="1" smtClean="0">
                <a:solidFill>
                  <a:schemeClr val="tx1"/>
                </a:solidFill>
              </a:rPr>
              <a:t>Mescid</a:t>
            </a:r>
            <a:r>
              <a:rPr lang="tr-TR" sz="1400" dirty="0" smtClean="0">
                <a:solidFill>
                  <a:schemeClr val="tx1"/>
                </a:solidFill>
              </a:rPr>
              <a:t>-i </a:t>
            </a:r>
            <a:r>
              <a:rPr lang="tr-TR" sz="1400" dirty="0" err="1" smtClean="0">
                <a:solidFill>
                  <a:schemeClr val="tx1"/>
                </a:solidFill>
              </a:rPr>
              <a:t>Nebevî’nin</a:t>
            </a:r>
            <a:r>
              <a:rPr lang="tr-TR" sz="1400" dirty="0" smtClean="0">
                <a:solidFill>
                  <a:schemeClr val="tx1"/>
                </a:solidFill>
              </a:rPr>
              <a:t> yanına yapılan küçük odalara denir. Buralarda fakir, kimsesiz ve ilimle uğraşan sahabeler kalırdı. İslam’ın </a:t>
            </a:r>
            <a:r>
              <a:rPr lang="tr-TR" sz="1400" b="1" dirty="0" smtClean="0">
                <a:solidFill>
                  <a:schemeClr val="tx1"/>
                </a:solidFill>
              </a:rPr>
              <a:t>ilk eğitim kurumu</a:t>
            </a:r>
            <a:r>
              <a:rPr lang="tr-TR" sz="1400" dirty="0" smtClean="0">
                <a:solidFill>
                  <a:schemeClr val="tx1"/>
                </a:solidFill>
              </a:rPr>
              <a:t> olarak nitelendirilir.</a:t>
            </a:r>
            <a:endParaRPr lang="tr-TR" sz="1400" dirty="0">
              <a:solidFill>
                <a:schemeClr val="tx1"/>
              </a:solidFill>
            </a:endParaRPr>
          </a:p>
        </p:txBody>
      </p:sp>
    </p:spTree>
    <p:extLst>
      <p:ext uri="{BB962C8B-B14F-4D97-AF65-F5344CB8AC3E}">
        <p14:creationId xmlns:p14="http://schemas.microsoft.com/office/powerpoint/2010/main" xmlns="" val="1571072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ssolve">
                                      <p:cBhvr>
                                        <p:cTn id="23" dur="500"/>
                                        <p:tgtEl>
                                          <p:spTgt spid="7"/>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dissolv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dissolve">
                                      <p:cBhvr>
                                        <p:cTn id="31" dur="500"/>
                                        <p:tgtEl>
                                          <p:spTgt spid="3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ssolv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 grpId="0" animBg="1"/>
      <p:bldP spid="6" grpId="0" animBg="1"/>
      <p:bldP spid="7" grpId="0" animBg="1"/>
      <p:bldP spid="4"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5000"/>
            <a:lum/>
          </a:blip>
          <a:srcRec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7503" y="-171400"/>
            <a:ext cx="8943761" cy="1143000"/>
          </a:xfrm>
        </p:spPr>
        <p:txBody>
          <a:bodyPr>
            <a:normAutofit fontScale="90000"/>
          </a:bodyPr>
          <a:lstStyle/>
          <a:p>
            <a:r>
              <a:rPr lang="tr-TR" b="1" dirty="0" smtClean="0"/>
              <a:t>Hz. Muhammed’in İslam’ı Yayma Çabaları</a:t>
            </a:r>
            <a:endParaRPr lang="tr-TR" b="1" dirty="0"/>
          </a:p>
        </p:txBody>
      </p:sp>
      <p:cxnSp>
        <p:nvCxnSpPr>
          <p:cNvPr id="4" name="Düz Bağlayıcı 3"/>
          <p:cNvCxnSpPr/>
          <p:nvPr/>
        </p:nvCxnSpPr>
        <p:spPr>
          <a:xfrm>
            <a:off x="251520" y="2132856"/>
            <a:ext cx="7718222" cy="672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Düz Bağlayıcı 5"/>
          <p:cNvCxnSpPr/>
          <p:nvPr/>
        </p:nvCxnSpPr>
        <p:spPr>
          <a:xfrm>
            <a:off x="539552"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5214942"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7956376"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Metin kutusu 11"/>
          <p:cNvSpPr txBox="1"/>
          <p:nvPr/>
        </p:nvSpPr>
        <p:spPr>
          <a:xfrm>
            <a:off x="4429124" y="2285992"/>
            <a:ext cx="1659034" cy="1477328"/>
          </a:xfrm>
          <a:prstGeom prst="rect">
            <a:avLst/>
          </a:prstGeom>
          <a:noFill/>
        </p:spPr>
        <p:txBody>
          <a:bodyPr wrap="square" rtlCol="0">
            <a:spAutoFit/>
          </a:bodyPr>
          <a:lstStyle/>
          <a:p>
            <a:pPr algn="ctr"/>
            <a:r>
              <a:rPr lang="tr-TR" b="1" dirty="0" err="1" smtClean="0"/>
              <a:t>Hudeybiye</a:t>
            </a:r>
            <a:r>
              <a:rPr lang="tr-TR" b="1" dirty="0" smtClean="0"/>
              <a:t> Antlaşması:</a:t>
            </a:r>
            <a:r>
              <a:rPr lang="tr-TR" dirty="0" smtClean="0"/>
              <a:t> Mekkelilerle yapılan barış antlaşmasıdır.</a:t>
            </a:r>
            <a:endParaRPr lang="tr-TR" b="1" dirty="0"/>
          </a:p>
        </p:txBody>
      </p:sp>
      <p:sp>
        <p:nvSpPr>
          <p:cNvPr id="13" name="Metin kutusu 12"/>
          <p:cNvSpPr txBox="1"/>
          <p:nvPr/>
        </p:nvSpPr>
        <p:spPr>
          <a:xfrm>
            <a:off x="0" y="4265077"/>
            <a:ext cx="3000364" cy="2092881"/>
          </a:xfrm>
          <a:prstGeom prst="rect">
            <a:avLst/>
          </a:prstGeom>
          <a:noFill/>
        </p:spPr>
        <p:txBody>
          <a:bodyPr wrap="square" rtlCol="0">
            <a:spAutoFit/>
          </a:bodyPr>
          <a:lstStyle/>
          <a:p>
            <a:pPr algn="ctr"/>
            <a:r>
              <a:rPr lang="tr-TR" b="1" dirty="0" smtClean="0"/>
              <a:t>Tebliğ Mektupları:</a:t>
            </a:r>
          </a:p>
          <a:p>
            <a:pPr marL="285750" indent="-285750">
              <a:buFont typeface="Arial" panose="020B0604020202020204" pitchFamily="34" charset="0"/>
              <a:buChar char="•"/>
            </a:pPr>
            <a:r>
              <a:rPr lang="tr-TR" sz="1600" dirty="0" smtClean="0"/>
              <a:t>Bizans İmparatoru </a:t>
            </a:r>
            <a:r>
              <a:rPr lang="tr-TR" sz="1600" dirty="0" err="1" smtClean="0"/>
              <a:t>Herakliyus</a:t>
            </a:r>
            <a:endParaRPr lang="tr-TR" sz="1600" dirty="0" smtClean="0"/>
          </a:p>
          <a:p>
            <a:pPr marL="285750" indent="-285750" algn="just">
              <a:buFont typeface="Arial" panose="020B0604020202020204" pitchFamily="34" charset="0"/>
              <a:buChar char="•"/>
            </a:pPr>
            <a:r>
              <a:rPr lang="tr-TR" sz="1600" dirty="0" smtClean="0"/>
              <a:t>İran </a:t>
            </a:r>
            <a:r>
              <a:rPr lang="tr-TR" sz="1600" dirty="0" err="1" smtClean="0"/>
              <a:t>Kisrası</a:t>
            </a:r>
            <a:r>
              <a:rPr lang="tr-TR" sz="1600" dirty="0" smtClean="0"/>
              <a:t> Hüsrev </a:t>
            </a:r>
            <a:r>
              <a:rPr lang="tr-TR" sz="1600" dirty="0" err="1" smtClean="0"/>
              <a:t>Perviz</a:t>
            </a:r>
            <a:endParaRPr lang="tr-TR" sz="1600" dirty="0" smtClean="0"/>
          </a:p>
          <a:p>
            <a:pPr marL="285750" indent="-285750" algn="just">
              <a:buFont typeface="Arial" panose="020B0604020202020204" pitchFamily="34" charset="0"/>
              <a:buChar char="•"/>
            </a:pPr>
            <a:r>
              <a:rPr lang="tr-TR" sz="1600" dirty="0" smtClean="0"/>
              <a:t>İskenderiye İmparatorluğu</a:t>
            </a:r>
          </a:p>
          <a:p>
            <a:pPr marL="285750" indent="-285750" algn="just">
              <a:buFont typeface="Arial" panose="020B0604020202020204" pitchFamily="34" charset="0"/>
              <a:buChar char="•"/>
            </a:pPr>
            <a:r>
              <a:rPr lang="tr-TR" sz="1600" dirty="0" smtClean="0"/>
              <a:t>Habeş Kralı </a:t>
            </a:r>
            <a:r>
              <a:rPr lang="tr-TR" sz="1600" dirty="0" err="1" smtClean="0"/>
              <a:t>Necaşi</a:t>
            </a:r>
            <a:endParaRPr lang="tr-TR" sz="1600" dirty="0" smtClean="0"/>
          </a:p>
          <a:p>
            <a:pPr marL="285750" indent="-285750" algn="just">
              <a:buFont typeface="Arial" panose="020B0604020202020204" pitchFamily="34" charset="0"/>
              <a:buChar char="•"/>
            </a:pPr>
            <a:r>
              <a:rPr lang="tr-TR" sz="1600" dirty="0" err="1" smtClean="0"/>
              <a:t>Yemame</a:t>
            </a:r>
            <a:r>
              <a:rPr lang="tr-TR" sz="1600" dirty="0" smtClean="0"/>
              <a:t> Hükümdarlığı</a:t>
            </a:r>
          </a:p>
          <a:p>
            <a:pPr marL="285750" indent="-285750" algn="just">
              <a:buFont typeface="Arial" panose="020B0604020202020204" pitchFamily="34" charset="0"/>
              <a:buChar char="•"/>
            </a:pPr>
            <a:r>
              <a:rPr lang="tr-TR" sz="1600" dirty="0" err="1" smtClean="0"/>
              <a:t>Gassan</a:t>
            </a:r>
            <a:r>
              <a:rPr lang="tr-TR" sz="1600" dirty="0" smtClean="0"/>
              <a:t> Hükümdarlığı</a:t>
            </a:r>
          </a:p>
          <a:p>
            <a:pPr marL="285750" indent="-285750" algn="just">
              <a:buFont typeface="Arial" panose="020B0604020202020204" pitchFamily="34" charset="0"/>
              <a:buChar char="•"/>
            </a:pPr>
            <a:r>
              <a:rPr lang="tr-TR" sz="1600" dirty="0" smtClean="0"/>
              <a:t>Arap Beylikleri</a:t>
            </a:r>
            <a:endParaRPr lang="tr-TR" sz="1600" dirty="0"/>
          </a:p>
        </p:txBody>
      </p:sp>
      <p:sp>
        <p:nvSpPr>
          <p:cNvPr id="14" name="Metin kutusu 13"/>
          <p:cNvSpPr txBox="1"/>
          <p:nvPr/>
        </p:nvSpPr>
        <p:spPr>
          <a:xfrm>
            <a:off x="6307841" y="2357430"/>
            <a:ext cx="2836191" cy="1200329"/>
          </a:xfrm>
          <a:prstGeom prst="rect">
            <a:avLst/>
          </a:prstGeom>
          <a:noFill/>
        </p:spPr>
        <p:txBody>
          <a:bodyPr wrap="square" rtlCol="0">
            <a:spAutoFit/>
          </a:bodyPr>
          <a:lstStyle/>
          <a:p>
            <a:pPr marL="285750" indent="-285750" algn="just">
              <a:buFont typeface="Arial" panose="020B0604020202020204" pitchFamily="34" charset="0"/>
              <a:buChar char="•"/>
            </a:pPr>
            <a:r>
              <a:rPr lang="tr-TR" b="1" dirty="0" smtClean="0"/>
              <a:t>Kur’an’ın Tamamlanması</a:t>
            </a:r>
          </a:p>
          <a:p>
            <a:pPr marL="285750" indent="-285750" algn="just">
              <a:buFont typeface="Arial" panose="020B0604020202020204" pitchFamily="34" charset="0"/>
              <a:buChar char="•"/>
            </a:pPr>
            <a:r>
              <a:rPr lang="tr-TR" b="1" dirty="0" smtClean="0"/>
              <a:t>Veda Haccı</a:t>
            </a:r>
          </a:p>
          <a:p>
            <a:pPr marL="285750" indent="-285750" algn="just">
              <a:buFont typeface="Arial" panose="020B0604020202020204" pitchFamily="34" charset="0"/>
              <a:buChar char="•"/>
            </a:pPr>
            <a:r>
              <a:rPr lang="tr-TR" b="1" dirty="0" smtClean="0"/>
              <a:t>Veda Hutbesi</a:t>
            </a:r>
          </a:p>
          <a:p>
            <a:pPr marL="285750" indent="-285750" algn="just">
              <a:buFont typeface="Arial" panose="020B0604020202020204" pitchFamily="34" charset="0"/>
              <a:buChar char="•"/>
            </a:pPr>
            <a:r>
              <a:rPr lang="tr-TR" b="1" dirty="0" smtClean="0"/>
              <a:t>Hz. Peygamber’in Vefatı</a:t>
            </a:r>
            <a:endParaRPr lang="tr-TR" b="1" dirty="0"/>
          </a:p>
        </p:txBody>
      </p:sp>
      <p:sp>
        <p:nvSpPr>
          <p:cNvPr id="15" name="Metin kutusu 14"/>
          <p:cNvSpPr txBox="1"/>
          <p:nvPr/>
        </p:nvSpPr>
        <p:spPr>
          <a:xfrm>
            <a:off x="3143240" y="4286256"/>
            <a:ext cx="3071834" cy="1908215"/>
          </a:xfrm>
          <a:prstGeom prst="rect">
            <a:avLst/>
          </a:prstGeom>
          <a:noFill/>
        </p:spPr>
        <p:txBody>
          <a:bodyPr wrap="square" rtlCol="0">
            <a:spAutoFit/>
          </a:bodyPr>
          <a:lstStyle/>
          <a:p>
            <a:pPr marL="285750" indent="-285750" algn="ctr"/>
            <a:r>
              <a:rPr lang="tr-TR" b="1" dirty="0" smtClean="0"/>
              <a:t>Medine Dönemi Faaliyetleri</a:t>
            </a:r>
          </a:p>
          <a:p>
            <a:pPr marL="285750" indent="-285750" algn="just">
              <a:buFont typeface="Arial" panose="020B0604020202020204" pitchFamily="34" charset="0"/>
              <a:buChar char="•"/>
            </a:pPr>
            <a:r>
              <a:rPr lang="tr-TR" sz="1600" dirty="0" err="1" smtClean="0"/>
              <a:t>Ensar</a:t>
            </a:r>
            <a:r>
              <a:rPr lang="tr-TR" sz="1600" dirty="0" smtClean="0"/>
              <a:t>-Muhacir Kardeşliği</a:t>
            </a:r>
          </a:p>
          <a:p>
            <a:pPr marL="285750" indent="-285750" algn="just">
              <a:buFont typeface="Arial" panose="020B0604020202020204" pitchFamily="34" charset="0"/>
              <a:buChar char="•"/>
            </a:pPr>
            <a:r>
              <a:rPr lang="tr-TR" sz="1600" dirty="0" err="1" smtClean="0"/>
              <a:t>Mescid</a:t>
            </a:r>
            <a:r>
              <a:rPr lang="tr-TR" sz="1600" dirty="0" smtClean="0"/>
              <a:t>-i </a:t>
            </a:r>
            <a:r>
              <a:rPr lang="tr-TR" sz="1600" dirty="0" err="1" smtClean="0"/>
              <a:t>Nebevî’nin</a:t>
            </a:r>
            <a:r>
              <a:rPr lang="tr-TR" sz="1600" dirty="0" smtClean="0"/>
              <a:t> İnşası</a:t>
            </a:r>
          </a:p>
          <a:p>
            <a:pPr marL="285750" indent="-285750" algn="just">
              <a:buFont typeface="Arial" panose="020B0604020202020204" pitchFamily="34" charset="0"/>
              <a:buChar char="•"/>
            </a:pPr>
            <a:r>
              <a:rPr lang="tr-TR" sz="1600" dirty="0" err="1" smtClean="0"/>
              <a:t>Suffe’nin</a:t>
            </a:r>
            <a:r>
              <a:rPr lang="tr-TR" sz="1600" dirty="0" smtClean="0"/>
              <a:t> İnşası</a:t>
            </a:r>
          </a:p>
          <a:p>
            <a:pPr marL="285750" indent="-285750">
              <a:buFont typeface="Arial" panose="020B0604020202020204" pitchFamily="34" charset="0"/>
              <a:buChar char="•"/>
            </a:pPr>
            <a:r>
              <a:rPr lang="tr-TR" sz="1600" dirty="0" smtClean="0"/>
              <a:t>Medine Vesikası (Sözleşmesi)</a:t>
            </a:r>
          </a:p>
          <a:p>
            <a:pPr marL="285750" indent="-285750" algn="just">
              <a:buFont typeface="Arial" panose="020B0604020202020204" pitchFamily="34" charset="0"/>
              <a:buChar char="•"/>
            </a:pPr>
            <a:r>
              <a:rPr lang="tr-TR" sz="1600" dirty="0" smtClean="0"/>
              <a:t>İlk Nüfus Sayımı</a:t>
            </a:r>
          </a:p>
          <a:p>
            <a:pPr marL="285750" indent="-285750" algn="just">
              <a:buFont typeface="Arial" panose="020B0604020202020204" pitchFamily="34" charset="0"/>
              <a:buChar char="•"/>
            </a:pPr>
            <a:r>
              <a:rPr lang="tr-TR" sz="1600" dirty="0" smtClean="0"/>
              <a:t>Tebliğ Mektupları</a:t>
            </a:r>
          </a:p>
        </p:txBody>
      </p:sp>
      <p:sp>
        <p:nvSpPr>
          <p:cNvPr id="18" name="Sağ Ayraç 17"/>
          <p:cNvSpPr/>
          <p:nvPr/>
        </p:nvSpPr>
        <p:spPr>
          <a:xfrm rot="5400000">
            <a:off x="4038325" y="105023"/>
            <a:ext cx="424408" cy="7358114"/>
          </a:xfrm>
          <a:prstGeom prst="rightBrace">
            <a:avLst>
              <a:gd name="adj1" fmla="val 31417"/>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20" name="Sağ Ayraç 19"/>
          <p:cNvSpPr/>
          <p:nvPr/>
        </p:nvSpPr>
        <p:spPr>
          <a:xfrm rot="16200000">
            <a:off x="4045543" y="-2320701"/>
            <a:ext cx="424408" cy="7397262"/>
          </a:xfrm>
          <a:prstGeom prst="rightBrace">
            <a:avLst>
              <a:gd name="adj1" fmla="val 33982"/>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24" name="Metin kutusu 23"/>
          <p:cNvSpPr txBox="1"/>
          <p:nvPr/>
        </p:nvSpPr>
        <p:spPr>
          <a:xfrm>
            <a:off x="7429520" y="1609055"/>
            <a:ext cx="1075936" cy="369332"/>
          </a:xfrm>
          <a:prstGeom prst="rect">
            <a:avLst/>
          </a:prstGeom>
          <a:noFill/>
        </p:spPr>
        <p:txBody>
          <a:bodyPr wrap="none" rtlCol="0">
            <a:spAutoFit/>
          </a:bodyPr>
          <a:lstStyle/>
          <a:p>
            <a:r>
              <a:rPr lang="tr-TR" b="1" dirty="0" smtClean="0"/>
              <a:t>632 (63y)</a:t>
            </a:r>
            <a:endParaRPr lang="tr-TR" b="1" dirty="0"/>
          </a:p>
        </p:txBody>
      </p:sp>
      <p:sp>
        <p:nvSpPr>
          <p:cNvPr id="27" name="Metin kutusu 26"/>
          <p:cNvSpPr txBox="1"/>
          <p:nvPr/>
        </p:nvSpPr>
        <p:spPr>
          <a:xfrm>
            <a:off x="1643042" y="785794"/>
            <a:ext cx="5639108" cy="461665"/>
          </a:xfrm>
          <a:prstGeom prst="rect">
            <a:avLst/>
          </a:prstGeom>
          <a:noFill/>
        </p:spPr>
        <p:txBody>
          <a:bodyPr wrap="none" rtlCol="0">
            <a:spAutoFit/>
          </a:bodyPr>
          <a:lstStyle/>
          <a:p>
            <a:r>
              <a:rPr lang="tr-TR" sz="2400" b="1" dirty="0" smtClean="0"/>
              <a:t>Peygamberliğin (</a:t>
            </a:r>
            <a:r>
              <a:rPr lang="tr-TR" sz="2400" b="1" dirty="0" err="1" smtClean="0"/>
              <a:t>Risaletin</a:t>
            </a:r>
            <a:r>
              <a:rPr lang="tr-TR" sz="2400" b="1" dirty="0" smtClean="0"/>
              <a:t>) Medine Dönemi</a:t>
            </a:r>
            <a:endParaRPr lang="tr-TR" sz="2400" b="1" dirty="0"/>
          </a:p>
        </p:txBody>
      </p:sp>
      <p:sp>
        <p:nvSpPr>
          <p:cNvPr id="28" name="Metin kutusu 27"/>
          <p:cNvSpPr txBox="1"/>
          <p:nvPr/>
        </p:nvSpPr>
        <p:spPr>
          <a:xfrm>
            <a:off x="285720" y="1618216"/>
            <a:ext cx="535724" cy="369332"/>
          </a:xfrm>
          <a:prstGeom prst="rect">
            <a:avLst/>
          </a:prstGeom>
          <a:noFill/>
        </p:spPr>
        <p:txBody>
          <a:bodyPr wrap="none" rtlCol="0">
            <a:spAutoFit/>
          </a:bodyPr>
          <a:lstStyle/>
          <a:p>
            <a:r>
              <a:rPr lang="tr-TR" b="1" dirty="0" smtClean="0"/>
              <a:t>622</a:t>
            </a:r>
            <a:endParaRPr lang="tr-TR" b="1" dirty="0"/>
          </a:p>
        </p:txBody>
      </p:sp>
      <p:sp>
        <p:nvSpPr>
          <p:cNvPr id="29" name="Metin kutusu 28"/>
          <p:cNvSpPr txBox="1"/>
          <p:nvPr/>
        </p:nvSpPr>
        <p:spPr>
          <a:xfrm>
            <a:off x="-108520" y="2357430"/>
            <a:ext cx="1217221" cy="1200329"/>
          </a:xfrm>
          <a:prstGeom prst="rect">
            <a:avLst/>
          </a:prstGeom>
          <a:noFill/>
        </p:spPr>
        <p:txBody>
          <a:bodyPr wrap="square" rtlCol="0">
            <a:spAutoFit/>
          </a:bodyPr>
          <a:lstStyle/>
          <a:p>
            <a:pPr algn="ctr"/>
            <a:r>
              <a:rPr lang="tr-TR" b="1" dirty="0" smtClean="0"/>
              <a:t>Hicret: </a:t>
            </a:r>
            <a:r>
              <a:rPr lang="tr-TR" dirty="0" smtClean="0"/>
              <a:t>Mekke’den Medine’ye Göç</a:t>
            </a:r>
            <a:endParaRPr lang="tr-TR" dirty="0"/>
          </a:p>
        </p:txBody>
      </p:sp>
      <p:cxnSp>
        <p:nvCxnSpPr>
          <p:cNvPr id="30" name="Düz Bağlayıcı 29"/>
          <p:cNvCxnSpPr/>
          <p:nvPr/>
        </p:nvCxnSpPr>
        <p:spPr>
          <a:xfrm>
            <a:off x="50867" y="2132856"/>
            <a:ext cx="508248"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2" name="Metin kutusu 31"/>
          <p:cNvSpPr txBox="1"/>
          <p:nvPr/>
        </p:nvSpPr>
        <p:spPr>
          <a:xfrm>
            <a:off x="4929190" y="1628800"/>
            <a:ext cx="535724" cy="369332"/>
          </a:xfrm>
          <a:prstGeom prst="rect">
            <a:avLst/>
          </a:prstGeom>
          <a:noFill/>
        </p:spPr>
        <p:txBody>
          <a:bodyPr wrap="none" rtlCol="0">
            <a:spAutoFit/>
          </a:bodyPr>
          <a:lstStyle/>
          <a:p>
            <a:r>
              <a:rPr lang="tr-TR" b="1" dirty="0" smtClean="0"/>
              <a:t>628</a:t>
            </a:r>
            <a:endParaRPr lang="tr-TR" b="1" dirty="0"/>
          </a:p>
        </p:txBody>
      </p:sp>
      <p:pic>
        <p:nvPicPr>
          <p:cNvPr id="3074" name="Picture 2" descr="http://www.vedahutbesi.org/images/mektup_rs/buymektup5.jpg"/>
          <p:cNvPicPr>
            <a:picLocks noChangeAspect="1" noChangeArrowheads="1"/>
          </p:cNvPicPr>
          <p:nvPr/>
        </p:nvPicPr>
        <p:blipFill>
          <a:blip r:embed="rId3" cstate="print"/>
          <a:srcRect/>
          <a:stretch>
            <a:fillRect/>
          </a:stretch>
        </p:blipFill>
        <p:spPr bwMode="auto">
          <a:xfrm>
            <a:off x="6310775" y="4500570"/>
            <a:ext cx="2699876" cy="2143140"/>
          </a:xfrm>
          <a:prstGeom prst="rect">
            <a:avLst/>
          </a:prstGeom>
          <a:ln>
            <a:noFill/>
          </a:ln>
          <a:effectLst>
            <a:softEdge rad="112500"/>
          </a:effectLst>
        </p:spPr>
      </p:pic>
      <p:cxnSp>
        <p:nvCxnSpPr>
          <p:cNvPr id="44" name="43 Eğri Bağlayıcı"/>
          <p:cNvCxnSpPr/>
          <p:nvPr/>
        </p:nvCxnSpPr>
        <p:spPr>
          <a:xfrm rot="10800000">
            <a:off x="2357422" y="5500702"/>
            <a:ext cx="857256" cy="442922"/>
          </a:xfrm>
          <a:prstGeom prst="curvedConnector3">
            <a:avLst>
              <a:gd name="adj1" fmla="val 50000"/>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61688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Bottom)">
                                      <p:cBhvr>
                                        <p:cTn id="7" dur="500"/>
                                        <p:tgtEl>
                                          <p:spTgt spid="28"/>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lide(fromBottom)">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lide(fromBottom)">
                                      <p:cBhvr>
                                        <p:cTn id="15" dur="500"/>
                                        <p:tgtEl>
                                          <p:spTgt spid="12"/>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slide(fromBottom)">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lide(fromBottom)">
                                      <p:cBhvr>
                                        <p:cTn id="23" dur="500"/>
                                        <p:tgtEl>
                                          <p:spTgt spid="1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slide(fromBottom)">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slide(fromBottom)">
                                      <p:cBhvr>
                                        <p:cTn id="31" dur="500"/>
                                        <p:tgtEl>
                                          <p:spTgt spid="18"/>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slide(fromBottom)">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slide(fromBottom)">
                                      <p:cBhvr>
                                        <p:cTn id="39" dur="500"/>
                                        <p:tgtEl>
                                          <p:spTgt spid="44"/>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Bottom)">
                                      <p:cBhvr>
                                        <p:cTn id="42" dur="500"/>
                                        <p:tgtEl>
                                          <p:spTgt spid="13"/>
                                        </p:tgtEl>
                                      </p:cBhvr>
                                    </p:animEffect>
                                  </p:childTnLst>
                                </p:cTn>
                              </p:par>
                              <p:par>
                                <p:cTn id="43" presetID="12" presetClass="entr" presetSubtype="4" fill="hold" nodeType="withEffect">
                                  <p:stCondLst>
                                    <p:cond delay="0"/>
                                  </p:stCondLst>
                                  <p:childTnLst>
                                    <p:set>
                                      <p:cBhvr>
                                        <p:cTn id="44" dur="1" fill="hold">
                                          <p:stCondLst>
                                            <p:cond delay="0"/>
                                          </p:stCondLst>
                                        </p:cTn>
                                        <p:tgtEl>
                                          <p:spTgt spid="3074"/>
                                        </p:tgtEl>
                                        <p:attrNameLst>
                                          <p:attrName>style.visibility</p:attrName>
                                        </p:attrNameLst>
                                      </p:cBhvr>
                                      <p:to>
                                        <p:strVal val="visible"/>
                                      </p:to>
                                    </p:set>
                                    <p:animEffect transition="in" filter="slide(fromBottom)">
                                      <p:cBhvr>
                                        <p:cTn id="4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animBg="1"/>
      <p:bldP spid="24" grpId="0"/>
      <p:bldP spid="28" grpId="0"/>
      <p:bldP spid="29"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CCCC">
            <a:alpha val="25000"/>
          </a:srgb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
            <a:ext cx="8229600" cy="1143000"/>
          </a:xfrm>
        </p:spPr>
        <p:txBody>
          <a:bodyPr>
            <a:normAutofit fontScale="90000"/>
          </a:bodyPr>
          <a:lstStyle/>
          <a:p>
            <a:r>
              <a:rPr lang="tr-TR" b="1" dirty="0" smtClean="0"/>
              <a:t>Veda </a:t>
            </a:r>
            <a:r>
              <a:rPr lang="tr-TR" b="1" dirty="0" err="1" smtClean="0"/>
              <a:t>Hutbesi’nden</a:t>
            </a:r>
            <a:r>
              <a:rPr lang="tr-TR" b="1" dirty="0" smtClean="0"/>
              <a:t> Evrensel Mesajlar</a:t>
            </a:r>
            <a:endParaRPr lang="tr-TR" b="1" dirty="0"/>
          </a:p>
        </p:txBody>
      </p:sp>
      <p:sp>
        <p:nvSpPr>
          <p:cNvPr id="3" name="2 Oval Belirtme Çizgisi"/>
          <p:cNvSpPr/>
          <p:nvPr/>
        </p:nvSpPr>
        <p:spPr>
          <a:xfrm>
            <a:off x="71406" y="928670"/>
            <a:ext cx="5214974" cy="1071570"/>
          </a:xfrm>
          <a:prstGeom prst="wedgeEllipseCallout">
            <a:avLst>
              <a:gd name="adj1" fmla="val -42271"/>
              <a:gd name="adj2" fmla="val 80112"/>
            </a:avLst>
          </a:prstGeom>
          <a:solidFill>
            <a:srgbClr val="FF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İslam’dan önceki bütün cahiliye gelenekleri ve batıl inançlar kaldırılmıştır.</a:t>
            </a:r>
            <a:endParaRPr lang="tr-TR" sz="1600" b="1" dirty="0">
              <a:solidFill>
                <a:schemeClr val="tx1"/>
              </a:solidFill>
            </a:endParaRPr>
          </a:p>
        </p:txBody>
      </p:sp>
      <p:sp>
        <p:nvSpPr>
          <p:cNvPr id="4" name="3 Oval Belirtme Çizgisi"/>
          <p:cNvSpPr/>
          <p:nvPr/>
        </p:nvSpPr>
        <p:spPr>
          <a:xfrm>
            <a:off x="2357422" y="2000240"/>
            <a:ext cx="6643702" cy="1214446"/>
          </a:xfrm>
          <a:prstGeom prst="wedgeEllipseCallout">
            <a:avLst>
              <a:gd name="adj1" fmla="val 40738"/>
              <a:gd name="adj2" fmla="val 80793"/>
            </a:avLst>
          </a:prstGeom>
          <a:solidFill>
            <a:srgbClr val="FF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Bütün insanlar eşittir. Bir insan diğerinden ancak güzel ahlakı ve Allah’a olan bağlılığı ile üstün olabilir.</a:t>
            </a:r>
            <a:endParaRPr lang="tr-TR" sz="1600" b="1" dirty="0">
              <a:solidFill>
                <a:schemeClr val="tx1"/>
              </a:solidFill>
            </a:endParaRPr>
          </a:p>
        </p:txBody>
      </p:sp>
      <p:sp>
        <p:nvSpPr>
          <p:cNvPr id="5" name="4 Oval Belirtme Çizgisi"/>
          <p:cNvSpPr/>
          <p:nvPr/>
        </p:nvSpPr>
        <p:spPr>
          <a:xfrm>
            <a:off x="71406" y="3214686"/>
            <a:ext cx="5286412" cy="1143008"/>
          </a:xfrm>
          <a:prstGeom prst="wedgeEllipseCallout">
            <a:avLst>
              <a:gd name="adj1" fmla="val -41400"/>
              <a:gd name="adj2" fmla="val 82119"/>
            </a:avLst>
          </a:prstGeom>
          <a:solidFill>
            <a:srgbClr val="FF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Emanete ihanet edilmemeli ve emanetler sahiplerine eksiksiz iade edilmelidir.</a:t>
            </a:r>
            <a:endParaRPr lang="tr-TR" sz="1600" b="1" dirty="0">
              <a:solidFill>
                <a:schemeClr val="tx1"/>
              </a:solidFill>
            </a:endParaRPr>
          </a:p>
        </p:txBody>
      </p:sp>
      <p:sp>
        <p:nvSpPr>
          <p:cNvPr id="6" name="5 Oval Belirtme Çizgisi"/>
          <p:cNvSpPr/>
          <p:nvPr/>
        </p:nvSpPr>
        <p:spPr>
          <a:xfrm>
            <a:off x="6000760" y="857232"/>
            <a:ext cx="3071834" cy="1071570"/>
          </a:xfrm>
          <a:prstGeom prst="wedgeEllipseCallout">
            <a:avLst>
              <a:gd name="adj1" fmla="val 47087"/>
              <a:gd name="adj2" fmla="val 74393"/>
            </a:avLst>
          </a:prstGeom>
          <a:solidFill>
            <a:srgbClr val="FF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Her türlü faiz haramdır.</a:t>
            </a:r>
            <a:endParaRPr lang="tr-TR" sz="1600" b="1" dirty="0">
              <a:solidFill>
                <a:schemeClr val="tx1"/>
              </a:solidFill>
            </a:endParaRPr>
          </a:p>
        </p:txBody>
      </p:sp>
      <p:sp>
        <p:nvSpPr>
          <p:cNvPr id="7" name="6 Oval Belirtme Çizgisi"/>
          <p:cNvSpPr/>
          <p:nvPr/>
        </p:nvSpPr>
        <p:spPr>
          <a:xfrm>
            <a:off x="5500694" y="5500702"/>
            <a:ext cx="3571900" cy="1143008"/>
          </a:xfrm>
          <a:prstGeom prst="wedgeEllipseCallout">
            <a:avLst>
              <a:gd name="adj1" fmla="val 45267"/>
              <a:gd name="adj2" fmla="val 61098"/>
            </a:avLst>
          </a:prstGeom>
          <a:solidFill>
            <a:srgbClr val="FF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Cana kıymak haramdır ve kan davaları kaldırılmıştır.</a:t>
            </a:r>
            <a:endParaRPr lang="tr-TR" sz="1600" b="1" dirty="0">
              <a:solidFill>
                <a:schemeClr val="tx1"/>
              </a:solidFill>
            </a:endParaRPr>
          </a:p>
        </p:txBody>
      </p:sp>
      <p:sp>
        <p:nvSpPr>
          <p:cNvPr id="8" name="7 Oval Belirtme Çizgisi"/>
          <p:cNvSpPr/>
          <p:nvPr/>
        </p:nvSpPr>
        <p:spPr>
          <a:xfrm>
            <a:off x="71406" y="5072074"/>
            <a:ext cx="5643602" cy="1143008"/>
          </a:xfrm>
          <a:prstGeom prst="wedgeEllipseCallout">
            <a:avLst>
              <a:gd name="adj1" fmla="val -42994"/>
              <a:gd name="adj2" fmla="val 78159"/>
            </a:avLst>
          </a:prstGeom>
          <a:solidFill>
            <a:srgbClr val="FF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Erkekler kadınların haklarına, kadınlar da erkeklerin haklarına saygı göstermelidir.</a:t>
            </a:r>
            <a:endParaRPr lang="tr-TR" sz="1600" b="1" dirty="0">
              <a:solidFill>
                <a:schemeClr val="tx1"/>
              </a:solidFill>
            </a:endParaRPr>
          </a:p>
        </p:txBody>
      </p:sp>
      <p:sp>
        <p:nvSpPr>
          <p:cNvPr id="9" name="8 Oval Belirtme Çizgisi"/>
          <p:cNvSpPr/>
          <p:nvPr/>
        </p:nvSpPr>
        <p:spPr>
          <a:xfrm>
            <a:off x="3929058" y="4143380"/>
            <a:ext cx="5072098" cy="1071570"/>
          </a:xfrm>
          <a:prstGeom prst="wedgeEllipseCallout">
            <a:avLst>
              <a:gd name="adj1" fmla="val 44489"/>
              <a:gd name="adj2" fmla="val 66594"/>
            </a:avLst>
          </a:prstGeom>
          <a:solidFill>
            <a:srgbClr val="FF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Bütün Müslümanlar kardeştir ve birbirine yardım etmelidir.</a:t>
            </a:r>
            <a:endParaRPr lang="tr-TR" sz="1600" b="1" dirty="0">
              <a:solidFill>
                <a:schemeClr val="tx1"/>
              </a:solidFill>
            </a:endParaRPr>
          </a:p>
        </p:txBody>
      </p:sp>
    </p:spTree>
    <p:extLst>
      <p:ext uri="{BB962C8B-B14F-4D97-AF65-F5344CB8AC3E}">
        <p14:creationId xmlns:p14="http://schemas.microsoft.com/office/powerpoint/2010/main" xmlns="" val="71045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ssolv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
            <a:ext cx="8229600" cy="1143000"/>
          </a:xfrm>
        </p:spPr>
        <p:txBody>
          <a:bodyPr>
            <a:normAutofit/>
          </a:bodyPr>
          <a:lstStyle/>
          <a:p>
            <a:r>
              <a:rPr lang="tr-TR" sz="4000" b="1" dirty="0" smtClean="0"/>
              <a:t>Hz. Muhammed’in Vefatı</a:t>
            </a:r>
            <a:endParaRPr lang="tr-TR" sz="4000" b="1" dirty="0"/>
          </a:p>
        </p:txBody>
      </p:sp>
      <p:sp>
        <p:nvSpPr>
          <p:cNvPr id="3" name="İçerik Yer Tutucusu 2"/>
          <p:cNvSpPr>
            <a:spLocks noGrp="1"/>
          </p:cNvSpPr>
          <p:nvPr>
            <p:ph idx="1"/>
          </p:nvPr>
        </p:nvSpPr>
        <p:spPr>
          <a:xfrm>
            <a:off x="142844" y="928670"/>
            <a:ext cx="3929090" cy="5786478"/>
          </a:xfrm>
        </p:spPr>
        <p:txBody>
          <a:bodyPr>
            <a:normAutofit/>
          </a:bodyPr>
          <a:lstStyle/>
          <a:p>
            <a:pPr>
              <a:buNone/>
            </a:pPr>
            <a:r>
              <a:rPr lang="tr-TR" sz="2000" b="1" dirty="0" smtClean="0"/>
              <a:t>Tarih: 13 </a:t>
            </a:r>
            <a:r>
              <a:rPr lang="tr-TR" sz="2000" b="1" dirty="0" err="1" smtClean="0"/>
              <a:t>Rebiülvvel</a:t>
            </a:r>
            <a:r>
              <a:rPr lang="tr-TR" sz="2000" b="1" dirty="0" smtClean="0"/>
              <a:t>/8 </a:t>
            </a:r>
            <a:r>
              <a:rPr lang="tr-TR" sz="2000" b="1" dirty="0" err="1" smtClean="0"/>
              <a:t>Harizan</a:t>
            </a:r>
            <a:r>
              <a:rPr lang="tr-TR" sz="2000" b="1" dirty="0" smtClean="0"/>
              <a:t> 632</a:t>
            </a:r>
          </a:p>
          <a:p>
            <a:pPr algn="ctr">
              <a:buNone/>
            </a:pPr>
            <a:r>
              <a:rPr lang="tr-TR" sz="2000" b="1" dirty="0" smtClean="0"/>
              <a:t>“Muhammed ancak bir peygamberdir. Ondan önce de peygamberler gelip geçmiştir. Şimdi o, ölür ya da öldürülürse siz geri mi döneceksiniz? Kim sözünden geri dönerse Allah’a hiçbir zarar veremez. Allah şükredenleri ödüllendirir.” </a:t>
            </a:r>
          </a:p>
          <a:p>
            <a:pPr algn="ctr">
              <a:buNone/>
            </a:pPr>
            <a:r>
              <a:rPr lang="tr-TR" sz="2000" dirty="0" smtClean="0"/>
              <a:t>(</a:t>
            </a:r>
            <a:r>
              <a:rPr lang="tr-TR" sz="2000" dirty="0" err="1" smtClean="0"/>
              <a:t>Âl</a:t>
            </a:r>
            <a:r>
              <a:rPr lang="tr-TR" sz="2000" dirty="0" smtClean="0"/>
              <a:t>-i İmran Suresi, 144)</a:t>
            </a:r>
          </a:p>
          <a:p>
            <a:pPr algn="ctr">
              <a:buNone/>
            </a:pPr>
            <a:endParaRPr lang="tr-TR" sz="2000" dirty="0" smtClean="0"/>
          </a:p>
          <a:p>
            <a:pPr algn="ctr">
              <a:buNone/>
            </a:pPr>
            <a:r>
              <a:rPr lang="tr-TR" sz="2000" b="1" dirty="0" smtClean="0"/>
              <a:t>Hz. </a:t>
            </a:r>
            <a:r>
              <a:rPr lang="tr-TR" sz="2000" b="1" dirty="0" err="1" smtClean="0"/>
              <a:t>Ebû</a:t>
            </a:r>
            <a:r>
              <a:rPr lang="tr-TR" sz="2000" b="1" dirty="0" smtClean="0"/>
              <a:t> Bekir: </a:t>
            </a:r>
            <a:r>
              <a:rPr lang="tr-TR" sz="2000" dirty="0" smtClean="0"/>
              <a:t>“İçinizde Muhammed’e tapanlar varsa iyi bilsinler ki, Muhammed artık ölmüştür. Allah’a tapanlara gelince bilsinler ki Allah bakidir, asla ölmez”</a:t>
            </a:r>
          </a:p>
          <a:p>
            <a:pPr algn="ctr">
              <a:buNone/>
            </a:pPr>
            <a:endParaRPr lang="tr-TR" sz="2000" dirty="0"/>
          </a:p>
        </p:txBody>
      </p:sp>
      <p:pic>
        <p:nvPicPr>
          <p:cNvPr id="1026" name="Picture 2" descr="http://img.webme.com/pic/c/citaroarkadaslari/mn47ax8.jpg"/>
          <p:cNvPicPr>
            <a:picLocks noChangeAspect="1" noChangeArrowheads="1"/>
          </p:cNvPicPr>
          <p:nvPr/>
        </p:nvPicPr>
        <p:blipFill>
          <a:blip r:embed="rId2" cstate="print"/>
          <a:srcRect l="5263"/>
          <a:stretch>
            <a:fillRect/>
          </a:stretch>
        </p:blipFill>
        <p:spPr bwMode="auto">
          <a:xfrm>
            <a:off x="4000534" y="1700228"/>
            <a:ext cx="5143498" cy="4086226"/>
          </a:xfrm>
          <a:prstGeom prst="ellipse">
            <a:avLst/>
          </a:prstGeom>
          <a:ln>
            <a:noFill/>
          </a:ln>
          <a:effectLst>
            <a:softEdge rad="112500"/>
          </a:effectLst>
        </p:spPr>
      </p:pic>
      <p:sp>
        <p:nvSpPr>
          <p:cNvPr id="5" name="4 Metin kutusu"/>
          <p:cNvSpPr txBox="1"/>
          <p:nvPr/>
        </p:nvSpPr>
        <p:spPr>
          <a:xfrm>
            <a:off x="4857752" y="1142984"/>
            <a:ext cx="3500462" cy="646331"/>
          </a:xfrm>
          <a:prstGeom prst="rect">
            <a:avLst/>
          </a:prstGeom>
          <a:noFill/>
        </p:spPr>
        <p:txBody>
          <a:bodyPr wrap="square" rtlCol="0">
            <a:spAutoFit/>
          </a:bodyPr>
          <a:lstStyle/>
          <a:p>
            <a:pPr algn="ctr"/>
            <a:r>
              <a:rPr lang="tr-TR" b="1" dirty="0" err="1" smtClean="0"/>
              <a:t>Ravza</a:t>
            </a:r>
            <a:r>
              <a:rPr lang="tr-TR" b="1" dirty="0" smtClean="0"/>
              <a:t>-i </a:t>
            </a:r>
            <a:r>
              <a:rPr lang="tr-TR" b="1" dirty="0" err="1" smtClean="0"/>
              <a:t>Mutahhara</a:t>
            </a:r>
            <a:r>
              <a:rPr lang="tr-TR" b="1" dirty="0" smtClean="0"/>
              <a:t> </a:t>
            </a:r>
          </a:p>
          <a:p>
            <a:pPr algn="ctr"/>
            <a:r>
              <a:rPr lang="tr-TR" b="1" dirty="0" smtClean="0"/>
              <a:t>(Cennet Bahçesi)</a:t>
            </a:r>
            <a:endParaRPr lang="tr-TR" b="1" dirty="0"/>
          </a:p>
        </p:txBody>
      </p:sp>
      <p:sp>
        <p:nvSpPr>
          <p:cNvPr id="6" name="5 Metin kutusu"/>
          <p:cNvSpPr txBox="1"/>
          <p:nvPr/>
        </p:nvSpPr>
        <p:spPr>
          <a:xfrm>
            <a:off x="6072198" y="5786454"/>
            <a:ext cx="970137" cy="369332"/>
          </a:xfrm>
          <a:prstGeom prst="rect">
            <a:avLst/>
          </a:prstGeom>
          <a:noFill/>
        </p:spPr>
        <p:txBody>
          <a:bodyPr wrap="none" rtlCol="0">
            <a:spAutoFit/>
          </a:bodyPr>
          <a:lstStyle/>
          <a:p>
            <a:r>
              <a:rPr lang="tr-TR" b="1" dirty="0" smtClean="0"/>
              <a:t>MEDİNE</a:t>
            </a:r>
            <a:endParaRPr lang="tr-TR" b="1" dirty="0"/>
          </a:p>
        </p:txBody>
      </p:sp>
    </p:spTree>
    <p:extLst>
      <p:ext uri="{BB962C8B-B14F-4D97-AF65-F5344CB8AC3E}">
        <p14:creationId xmlns:p14="http://schemas.microsoft.com/office/powerpoint/2010/main" xmlns="" val="304779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linds(horizontal)">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728690" y="2786058"/>
            <a:ext cx="7772400" cy="1857388"/>
          </a:xfrm>
        </p:spPr>
        <p:txBody>
          <a:bodyPr>
            <a:normAutofit fontScale="90000"/>
          </a:bodyPr>
          <a:lstStyle/>
          <a:p>
            <a:r>
              <a:rPr lang="tr-TR" b="1" dirty="0" smtClean="0">
                <a:latin typeface="Comic Sans MS" pitchFamily="66" charset="0"/>
              </a:rPr>
              <a:t>HZ. MUHAMMED(S.A.V.)’İN HAYATI</a:t>
            </a:r>
            <a:endParaRPr lang="tr-TR" b="1" dirty="0">
              <a:latin typeface="Comic Sans MS" pitchFamily="66" charset="0"/>
            </a:endParaRPr>
          </a:p>
        </p:txBody>
      </p:sp>
      <p:sp>
        <p:nvSpPr>
          <p:cNvPr id="3" name="Alt Başlık 2"/>
          <p:cNvSpPr>
            <a:spLocks noGrp="1"/>
          </p:cNvSpPr>
          <p:nvPr>
            <p:ph type="subTitle" idx="1"/>
          </p:nvPr>
        </p:nvSpPr>
        <p:spPr>
          <a:xfrm>
            <a:off x="2143108" y="6072206"/>
            <a:ext cx="6800800" cy="609592"/>
          </a:xfrm>
        </p:spPr>
        <p:txBody>
          <a:bodyPr>
            <a:normAutofit fontScale="62500" lnSpcReduction="20000"/>
          </a:bodyPr>
          <a:lstStyle/>
          <a:p>
            <a:pPr algn="r"/>
            <a:r>
              <a:rPr lang="tr-TR" sz="2800" b="1" dirty="0" smtClean="0">
                <a:solidFill>
                  <a:schemeClr val="tx1"/>
                </a:solidFill>
                <a:latin typeface="Comic Sans MS" pitchFamily="66" charset="0"/>
              </a:rPr>
              <a:t>9. Sınıf 3. Ünite</a:t>
            </a:r>
          </a:p>
          <a:p>
            <a:pPr algn="r"/>
            <a:r>
              <a:rPr lang="tr-TR" sz="2800" b="1" dirty="0" smtClean="0">
                <a:solidFill>
                  <a:schemeClr val="tx1"/>
                </a:solidFill>
                <a:latin typeface="Comic Sans MS" pitchFamily="66" charset="0"/>
              </a:rPr>
              <a:t>Öğrenme Alanı: Hz. Muhammed (S.A.V.)</a:t>
            </a:r>
          </a:p>
        </p:txBody>
      </p:sp>
      <p:pic>
        <p:nvPicPr>
          <p:cNvPr id="11266" name="Picture 2" descr="http://www.mistikalem.com/files.php?file=resimler/hicret_sevr_211885878.jpg"/>
          <p:cNvPicPr>
            <a:picLocks noChangeAspect="1" noChangeArrowheads="1"/>
          </p:cNvPicPr>
          <p:nvPr/>
        </p:nvPicPr>
        <p:blipFill>
          <a:blip r:embed="rId3" cstate="print"/>
          <a:srcRect/>
          <a:stretch>
            <a:fillRect/>
          </a:stretch>
        </p:blipFill>
        <p:spPr bwMode="auto">
          <a:xfrm>
            <a:off x="5334000" y="-24"/>
            <a:ext cx="3810000" cy="2857500"/>
          </a:xfrm>
          <a:prstGeom prst="ellipse">
            <a:avLst/>
          </a:prstGeom>
          <a:ln>
            <a:noFill/>
          </a:ln>
          <a:effectLst>
            <a:softEdge rad="112500"/>
          </a:effectLst>
        </p:spPr>
      </p:pic>
      <p:pic>
        <p:nvPicPr>
          <p:cNvPr id="5" name="4 Resim" descr="290_2.jpg"/>
          <p:cNvPicPr>
            <a:picLocks noChangeAspect="1"/>
          </p:cNvPicPr>
          <p:nvPr/>
        </p:nvPicPr>
        <p:blipFill>
          <a:blip r:embed="rId4" cstate="print"/>
          <a:stretch>
            <a:fillRect/>
          </a:stretch>
        </p:blipFill>
        <p:spPr>
          <a:xfrm>
            <a:off x="-32" y="4242840"/>
            <a:ext cx="3474720" cy="2615184"/>
          </a:xfrm>
          <a:prstGeom prst="ellipse">
            <a:avLst/>
          </a:prstGeom>
          <a:ln>
            <a:noFill/>
          </a:ln>
          <a:effectLst>
            <a:softEdge rad="112500"/>
          </a:effectLst>
        </p:spPr>
      </p:pic>
    </p:spTree>
    <p:extLst>
      <p:ext uri="{BB962C8B-B14F-4D97-AF65-F5344CB8AC3E}">
        <p14:creationId xmlns:p14="http://schemas.microsoft.com/office/powerpoint/2010/main" xmlns="" val="12482655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CC">
            <a:alpha val="25000"/>
          </a:srgb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t>Hz. Muhammed’in Doğduğu Ortam</a:t>
            </a:r>
            <a:endParaRPr lang="tr-TR" b="1" dirty="0"/>
          </a:p>
        </p:txBody>
      </p:sp>
      <p:sp>
        <p:nvSpPr>
          <p:cNvPr id="5" name="Dikdörtgen 4"/>
          <p:cNvSpPr/>
          <p:nvPr/>
        </p:nvSpPr>
        <p:spPr>
          <a:xfrm>
            <a:off x="323530" y="1484784"/>
            <a:ext cx="2376262" cy="360040"/>
          </a:xfrm>
          <a:prstGeom prst="rect">
            <a:avLst/>
          </a:prstGeom>
          <a:solidFill>
            <a:srgbClr val="FF9999">
              <a:alpha val="67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Sosyal Hayat</a:t>
            </a:r>
            <a:endParaRPr lang="tr-TR" b="1" dirty="0">
              <a:solidFill>
                <a:schemeClr val="tx1"/>
              </a:solidFill>
            </a:endParaRPr>
          </a:p>
        </p:txBody>
      </p:sp>
      <p:sp>
        <p:nvSpPr>
          <p:cNvPr id="6" name="Dikdörtgen 5"/>
          <p:cNvSpPr/>
          <p:nvPr/>
        </p:nvSpPr>
        <p:spPr>
          <a:xfrm>
            <a:off x="323531" y="5058964"/>
            <a:ext cx="2376260" cy="360040"/>
          </a:xfrm>
          <a:prstGeom prst="rect">
            <a:avLst/>
          </a:prstGeom>
          <a:solidFill>
            <a:srgbClr val="FF9999">
              <a:alpha val="67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Ekonomik Hayat</a:t>
            </a:r>
            <a:endParaRPr lang="tr-TR" b="1" dirty="0">
              <a:solidFill>
                <a:schemeClr val="tx1"/>
              </a:solidFill>
            </a:endParaRPr>
          </a:p>
        </p:txBody>
      </p:sp>
      <p:sp>
        <p:nvSpPr>
          <p:cNvPr id="7" name="Dikdörtgen 6"/>
          <p:cNvSpPr/>
          <p:nvPr/>
        </p:nvSpPr>
        <p:spPr>
          <a:xfrm>
            <a:off x="6300192" y="1484784"/>
            <a:ext cx="2376258" cy="360040"/>
          </a:xfrm>
          <a:prstGeom prst="rect">
            <a:avLst/>
          </a:prstGeom>
          <a:solidFill>
            <a:srgbClr val="FF9999">
              <a:alpha val="67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Dini Hayat</a:t>
            </a:r>
            <a:endParaRPr lang="tr-TR" b="1" dirty="0">
              <a:solidFill>
                <a:schemeClr val="tx1"/>
              </a:solidFill>
            </a:endParaRPr>
          </a:p>
        </p:txBody>
      </p:sp>
      <p:sp>
        <p:nvSpPr>
          <p:cNvPr id="8" name="Dikdörtgen 7"/>
          <p:cNvSpPr/>
          <p:nvPr/>
        </p:nvSpPr>
        <p:spPr>
          <a:xfrm>
            <a:off x="6300191" y="5058964"/>
            <a:ext cx="2376257" cy="360040"/>
          </a:xfrm>
          <a:prstGeom prst="rect">
            <a:avLst/>
          </a:prstGeom>
          <a:solidFill>
            <a:srgbClr val="FF9999">
              <a:alpha val="67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Kültürel Durum</a:t>
            </a:r>
            <a:endParaRPr lang="tr-TR" b="1" dirty="0">
              <a:solidFill>
                <a:schemeClr val="tx1"/>
              </a:solidFill>
            </a:endParaRPr>
          </a:p>
        </p:txBody>
      </p:sp>
      <p:sp>
        <p:nvSpPr>
          <p:cNvPr id="9" name="Dikdörtgen 8"/>
          <p:cNvSpPr/>
          <p:nvPr/>
        </p:nvSpPr>
        <p:spPr>
          <a:xfrm>
            <a:off x="323528" y="1916832"/>
            <a:ext cx="2376264"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Kabilecilik</a:t>
            </a:r>
            <a:endParaRPr lang="tr-TR" b="1" dirty="0">
              <a:solidFill>
                <a:schemeClr val="tx1"/>
              </a:solidFill>
            </a:endParaRPr>
          </a:p>
        </p:txBody>
      </p:sp>
      <p:sp>
        <p:nvSpPr>
          <p:cNvPr id="10" name="Dikdörtgen 9"/>
          <p:cNvSpPr/>
          <p:nvPr/>
        </p:nvSpPr>
        <p:spPr>
          <a:xfrm>
            <a:off x="323530" y="2348880"/>
            <a:ext cx="2376262"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Asabiyet</a:t>
            </a:r>
            <a:endParaRPr lang="tr-TR" b="1" dirty="0">
              <a:solidFill>
                <a:schemeClr val="tx1"/>
              </a:solidFill>
            </a:endParaRPr>
          </a:p>
        </p:txBody>
      </p:sp>
      <p:sp>
        <p:nvSpPr>
          <p:cNvPr id="11" name="Dikdörtgen 10"/>
          <p:cNvSpPr/>
          <p:nvPr/>
        </p:nvSpPr>
        <p:spPr>
          <a:xfrm>
            <a:off x="323529" y="2780928"/>
            <a:ext cx="2376262"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Kan Davaları</a:t>
            </a:r>
            <a:endParaRPr lang="tr-TR" b="1" dirty="0">
              <a:solidFill>
                <a:schemeClr val="tx1"/>
              </a:solidFill>
            </a:endParaRPr>
          </a:p>
        </p:txBody>
      </p:sp>
      <p:sp>
        <p:nvSpPr>
          <p:cNvPr id="12" name="Dikdörtgen 11"/>
          <p:cNvSpPr/>
          <p:nvPr/>
        </p:nvSpPr>
        <p:spPr>
          <a:xfrm>
            <a:off x="323529" y="3212976"/>
            <a:ext cx="2376262"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Cinsiyet Ayrımı</a:t>
            </a:r>
            <a:endParaRPr lang="tr-TR" b="1" dirty="0">
              <a:solidFill>
                <a:schemeClr val="tx1"/>
              </a:solidFill>
            </a:endParaRPr>
          </a:p>
        </p:txBody>
      </p:sp>
      <p:sp>
        <p:nvSpPr>
          <p:cNvPr id="13" name="Dikdörtgen 12"/>
          <p:cNvSpPr/>
          <p:nvPr/>
        </p:nvSpPr>
        <p:spPr>
          <a:xfrm>
            <a:off x="323529" y="3645024"/>
            <a:ext cx="2376262"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Irk Ayrımı</a:t>
            </a:r>
            <a:endParaRPr lang="tr-TR" b="1" dirty="0">
              <a:solidFill>
                <a:schemeClr val="tx1"/>
              </a:solidFill>
            </a:endParaRPr>
          </a:p>
        </p:txBody>
      </p:sp>
      <p:sp>
        <p:nvSpPr>
          <p:cNvPr id="14" name="Dikdörtgen 13"/>
          <p:cNvSpPr/>
          <p:nvPr/>
        </p:nvSpPr>
        <p:spPr>
          <a:xfrm>
            <a:off x="323528" y="4077072"/>
            <a:ext cx="2376263"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Yerleşik-Göçebe Yaşam</a:t>
            </a:r>
            <a:endParaRPr lang="tr-TR" b="1" dirty="0">
              <a:solidFill>
                <a:schemeClr val="tx1"/>
              </a:solidFill>
            </a:endParaRPr>
          </a:p>
        </p:txBody>
      </p:sp>
      <p:sp>
        <p:nvSpPr>
          <p:cNvPr id="16" name="Dikdörtgen 15"/>
          <p:cNvSpPr/>
          <p:nvPr/>
        </p:nvSpPr>
        <p:spPr>
          <a:xfrm>
            <a:off x="323531" y="5491012"/>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Ticaret</a:t>
            </a:r>
            <a:endParaRPr lang="tr-TR" b="1" dirty="0">
              <a:solidFill>
                <a:schemeClr val="tx1"/>
              </a:solidFill>
            </a:endParaRPr>
          </a:p>
        </p:txBody>
      </p:sp>
      <p:sp>
        <p:nvSpPr>
          <p:cNvPr id="17" name="Dikdörtgen 16"/>
          <p:cNvSpPr/>
          <p:nvPr/>
        </p:nvSpPr>
        <p:spPr>
          <a:xfrm>
            <a:off x="323528" y="5923060"/>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Hayvancılık</a:t>
            </a:r>
            <a:endParaRPr lang="tr-TR" b="1" dirty="0">
              <a:solidFill>
                <a:schemeClr val="tx1"/>
              </a:solidFill>
            </a:endParaRPr>
          </a:p>
        </p:txBody>
      </p:sp>
      <p:sp>
        <p:nvSpPr>
          <p:cNvPr id="18" name="Dikdörtgen 17"/>
          <p:cNvSpPr/>
          <p:nvPr/>
        </p:nvSpPr>
        <p:spPr>
          <a:xfrm>
            <a:off x="323527" y="6355108"/>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Ziraat (Tarım)</a:t>
            </a:r>
            <a:endParaRPr lang="tr-TR" b="1" dirty="0">
              <a:solidFill>
                <a:schemeClr val="tx1"/>
              </a:solidFill>
            </a:endParaRPr>
          </a:p>
        </p:txBody>
      </p:sp>
      <p:sp>
        <p:nvSpPr>
          <p:cNvPr id="19" name="Dikdörtgen 18"/>
          <p:cNvSpPr/>
          <p:nvPr/>
        </p:nvSpPr>
        <p:spPr>
          <a:xfrm>
            <a:off x="6300191" y="1904155"/>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Putperestlik</a:t>
            </a:r>
            <a:endParaRPr lang="tr-TR" b="1" dirty="0">
              <a:solidFill>
                <a:schemeClr val="tx1"/>
              </a:solidFill>
            </a:endParaRPr>
          </a:p>
        </p:txBody>
      </p:sp>
      <p:sp>
        <p:nvSpPr>
          <p:cNvPr id="20" name="Dikdörtgen 19"/>
          <p:cNvSpPr/>
          <p:nvPr/>
        </p:nvSpPr>
        <p:spPr>
          <a:xfrm>
            <a:off x="6300192" y="2348880"/>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Hıristiyanlık</a:t>
            </a:r>
            <a:endParaRPr lang="tr-TR" b="1" dirty="0">
              <a:solidFill>
                <a:schemeClr val="tx1"/>
              </a:solidFill>
            </a:endParaRPr>
          </a:p>
        </p:txBody>
      </p:sp>
      <p:sp>
        <p:nvSpPr>
          <p:cNvPr id="21" name="Dikdörtgen 20"/>
          <p:cNvSpPr/>
          <p:nvPr/>
        </p:nvSpPr>
        <p:spPr>
          <a:xfrm>
            <a:off x="6300192" y="2780928"/>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Yahudilik</a:t>
            </a:r>
            <a:endParaRPr lang="tr-TR" b="1" dirty="0">
              <a:solidFill>
                <a:schemeClr val="tx1"/>
              </a:solidFill>
            </a:endParaRPr>
          </a:p>
        </p:txBody>
      </p:sp>
      <p:sp>
        <p:nvSpPr>
          <p:cNvPr id="22" name="Dikdörtgen 21"/>
          <p:cNvSpPr/>
          <p:nvPr/>
        </p:nvSpPr>
        <p:spPr>
          <a:xfrm>
            <a:off x="6300191" y="3212976"/>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err="1" smtClean="0">
                <a:solidFill>
                  <a:schemeClr val="tx1"/>
                </a:solidFill>
              </a:rPr>
              <a:t>Mecusilik</a:t>
            </a:r>
            <a:endParaRPr lang="tr-TR" b="1" dirty="0">
              <a:solidFill>
                <a:schemeClr val="tx1"/>
              </a:solidFill>
            </a:endParaRPr>
          </a:p>
        </p:txBody>
      </p:sp>
      <p:sp>
        <p:nvSpPr>
          <p:cNvPr id="23" name="Dikdörtgen 22"/>
          <p:cNvSpPr/>
          <p:nvPr/>
        </p:nvSpPr>
        <p:spPr>
          <a:xfrm>
            <a:off x="6300189" y="5491012"/>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Sözlü Edebiyat</a:t>
            </a:r>
            <a:endParaRPr lang="tr-TR" b="1" dirty="0">
              <a:solidFill>
                <a:schemeClr val="tx1"/>
              </a:solidFill>
            </a:endParaRPr>
          </a:p>
        </p:txBody>
      </p:sp>
      <p:sp>
        <p:nvSpPr>
          <p:cNvPr id="24" name="Dikdörtgen 23"/>
          <p:cNvSpPr/>
          <p:nvPr/>
        </p:nvSpPr>
        <p:spPr>
          <a:xfrm>
            <a:off x="6300190" y="5923060"/>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Şiir</a:t>
            </a:r>
            <a:endParaRPr lang="tr-TR" b="1" dirty="0">
              <a:solidFill>
                <a:schemeClr val="tx1"/>
              </a:solidFill>
            </a:endParaRPr>
          </a:p>
        </p:txBody>
      </p:sp>
      <p:sp>
        <p:nvSpPr>
          <p:cNvPr id="25" name="Dikdörtgen 24"/>
          <p:cNvSpPr/>
          <p:nvPr/>
        </p:nvSpPr>
        <p:spPr>
          <a:xfrm>
            <a:off x="6300188" y="6355108"/>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Hitabet</a:t>
            </a:r>
            <a:endParaRPr lang="tr-TR" b="1" dirty="0">
              <a:solidFill>
                <a:schemeClr val="tx1"/>
              </a:solidFill>
            </a:endParaRPr>
          </a:p>
        </p:txBody>
      </p:sp>
      <p:sp>
        <p:nvSpPr>
          <p:cNvPr id="26" name="Dörtlü Ok Belirtme Çizgisi 25"/>
          <p:cNvSpPr/>
          <p:nvPr/>
        </p:nvSpPr>
        <p:spPr>
          <a:xfrm rot="2692868">
            <a:off x="2519839" y="1721362"/>
            <a:ext cx="4068312" cy="4027469"/>
          </a:xfrm>
          <a:prstGeom prst="quadArrowCallout">
            <a:avLst>
              <a:gd name="adj1" fmla="val 9810"/>
              <a:gd name="adj2" fmla="val 12383"/>
              <a:gd name="adj3" fmla="val 13129"/>
              <a:gd name="adj4" fmla="val 42166"/>
            </a:avLst>
          </a:prstGeom>
          <a:solidFill>
            <a:srgbClr val="FF9999">
              <a:alpha val="67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chemeClr val="tx1"/>
              </a:solidFill>
            </a:endParaRPr>
          </a:p>
        </p:txBody>
      </p:sp>
      <p:sp>
        <p:nvSpPr>
          <p:cNvPr id="27" name="Metin kutusu 26"/>
          <p:cNvSpPr txBox="1"/>
          <p:nvPr/>
        </p:nvSpPr>
        <p:spPr>
          <a:xfrm>
            <a:off x="3491880" y="3358733"/>
            <a:ext cx="2232248" cy="707886"/>
          </a:xfrm>
          <a:prstGeom prst="rect">
            <a:avLst/>
          </a:prstGeom>
          <a:noFill/>
        </p:spPr>
        <p:txBody>
          <a:bodyPr wrap="square" rtlCol="0">
            <a:spAutoFit/>
          </a:bodyPr>
          <a:lstStyle/>
          <a:p>
            <a:pPr algn="ctr"/>
            <a:r>
              <a:rPr lang="tr-TR" sz="2000" b="1" dirty="0" smtClean="0">
                <a:solidFill>
                  <a:schemeClr val="tx1"/>
                </a:solidFill>
              </a:rPr>
              <a:t>Cahiliye Dönemi       Arap Toplumu</a:t>
            </a:r>
            <a:endParaRPr lang="tr-TR" sz="2000" b="1" dirty="0">
              <a:solidFill>
                <a:schemeClr val="tx1"/>
              </a:solidFill>
            </a:endParaRPr>
          </a:p>
        </p:txBody>
      </p:sp>
      <p:sp>
        <p:nvSpPr>
          <p:cNvPr id="28" name="Dikdörtgen 27"/>
          <p:cNvSpPr/>
          <p:nvPr/>
        </p:nvSpPr>
        <p:spPr>
          <a:xfrm>
            <a:off x="6300187" y="4077072"/>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Hanif İnancı</a:t>
            </a:r>
            <a:endParaRPr lang="tr-TR" b="1" dirty="0">
              <a:solidFill>
                <a:schemeClr val="tx1"/>
              </a:solidFill>
            </a:endParaRPr>
          </a:p>
        </p:txBody>
      </p:sp>
      <p:sp>
        <p:nvSpPr>
          <p:cNvPr id="29" name="Dikdörtgen 28"/>
          <p:cNvSpPr/>
          <p:nvPr/>
        </p:nvSpPr>
        <p:spPr>
          <a:xfrm>
            <a:off x="6300192" y="3645024"/>
            <a:ext cx="2376259"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err="1" smtClean="0">
                <a:solidFill>
                  <a:schemeClr val="tx1"/>
                </a:solidFill>
              </a:rPr>
              <a:t>Sabiîlik</a:t>
            </a:r>
            <a:endParaRPr lang="tr-TR" b="1" dirty="0">
              <a:solidFill>
                <a:schemeClr val="tx1"/>
              </a:solidFill>
            </a:endParaRPr>
          </a:p>
        </p:txBody>
      </p:sp>
      <p:sp>
        <p:nvSpPr>
          <p:cNvPr id="30" name="Dikdörtgen 12"/>
          <p:cNvSpPr/>
          <p:nvPr/>
        </p:nvSpPr>
        <p:spPr>
          <a:xfrm>
            <a:off x="338350" y="4500570"/>
            <a:ext cx="2376262" cy="360040"/>
          </a:xfrm>
          <a:prstGeom prst="rect">
            <a:avLst/>
          </a:prstGeom>
          <a:solidFill>
            <a:schemeClr val="accent5">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Kölelik</a:t>
            </a:r>
            <a:endParaRPr lang="tr-TR" b="1" dirty="0">
              <a:solidFill>
                <a:schemeClr val="tx1"/>
              </a:solidFill>
            </a:endParaRPr>
          </a:p>
        </p:txBody>
      </p:sp>
    </p:spTree>
    <p:extLst>
      <p:ext uri="{BB962C8B-B14F-4D97-AF65-F5344CB8AC3E}">
        <p14:creationId xmlns:p14="http://schemas.microsoft.com/office/powerpoint/2010/main" xmlns="" val="2887281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blinds(horizontal)">
                                      <p:cBhvr>
                                        <p:cTn id="57" dur="500"/>
                                        <p:tgtEl>
                                          <p:spTgt spid="3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linds(horizontal)">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blinds(horizontal)">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blinds(horizontal)">
                                      <p:cBhvr>
                                        <p:cTn id="97" dur="500"/>
                                        <p:tgtEl>
                                          <p:spTgt spid="29"/>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blinds(horizontal)">
                                      <p:cBhvr>
                                        <p:cTn id="102" dur="500"/>
                                        <p:tgtEl>
                                          <p:spTgt spid="28"/>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blinds(horizontal)">
                                      <p:cBhvr>
                                        <p:cTn id="107" dur="500"/>
                                        <p:tgtEl>
                                          <p:spTgt spid="23"/>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blinds(horizontal)">
                                      <p:cBhvr>
                                        <p:cTn id="112" dur="500"/>
                                        <p:tgtEl>
                                          <p:spTgt spid="24"/>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blinds(horizontal)">
                                      <p:cBhvr>
                                        <p:cTn id="1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8" grpId="0" animBg="1"/>
      <p:bldP spid="29" grpId="0" animBg="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DÜŞÜNELİM!</a:t>
            </a:r>
            <a:endParaRPr lang="tr-TR" b="1" dirty="0"/>
          </a:p>
        </p:txBody>
      </p:sp>
      <p:sp>
        <p:nvSpPr>
          <p:cNvPr id="4" name="3 Metin kutusu"/>
          <p:cNvSpPr txBox="1"/>
          <p:nvPr/>
        </p:nvSpPr>
        <p:spPr>
          <a:xfrm>
            <a:off x="500035" y="1500174"/>
            <a:ext cx="8072494" cy="830997"/>
          </a:xfrm>
          <a:prstGeom prst="rect">
            <a:avLst/>
          </a:prstGeom>
          <a:noFill/>
        </p:spPr>
        <p:txBody>
          <a:bodyPr wrap="square" rtlCol="0">
            <a:spAutoFit/>
          </a:bodyPr>
          <a:lstStyle/>
          <a:p>
            <a:pPr algn="ctr"/>
            <a:r>
              <a:rPr lang="tr-TR" sz="2400" b="1" dirty="0" smtClean="0"/>
              <a:t>İslamiyet gelmeden önceki Arap toplumunun sosyal, kültürel, ekonomik ve dini açıdan özelliklerini bilmek bize ne sağlar?</a:t>
            </a:r>
            <a:endParaRPr lang="tr-TR" sz="2400" b="1" dirty="0"/>
          </a:p>
        </p:txBody>
      </p:sp>
      <p:sp>
        <p:nvSpPr>
          <p:cNvPr id="5" name="4 Metin kutusu"/>
          <p:cNvSpPr txBox="1"/>
          <p:nvPr/>
        </p:nvSpPr>
        <p:spPr>
          <a:xfrm>
            <a:off x="785786" y="2786058"/>
            <a:ext cx="3815660" cy="1200329"/>
          </a:xfrm>
          <a:prstGeom prst="rect">
            <a:avLst/>
          </a:prstGeom>
          <a:noFill/>
        </p:spPr>
        <p:txBody>
          <a:bodyPr wrap="none" rtlCol="0">
            <a:spAutoFit/>
          </a:bodyPr>
          <a:lstStyle/>
          <a:p>
            <a:pPr>
              <a:buFont typeface="Arial" pitchFamily="34" charset="0"/>
              <a:buChar char="•"/>
            </a:pPr>
            <a:r>
              <a:rPr lang="tr-TR" b="1" dirty="0" smtClean="0"/>
              <a:t> İslam’ı daha iyi anlamak</a:t>
            </a:r>
          </a:p>
          <a:p>
            <a:pPr>
              <a:buFont typeface="Arial" pitchFamily="34" charset="0"/>
              <a:buChar char="•"/>
            </a:pPr>
            <a:r>
              <a:rPr lang="tr-TR" b="1" dirty="0" smtClean="0"/>
              <a:t> Karşılaştırma yapmak</a:t>
            </a:r>
          </a:p>
          <a:p>
            <a:pPr>
              <a:buFont typeface="Arial" pitchFamily="34" charset="0"/>
              <a:buChar char="•"/>
            </a:pPr>
            <a:r>
              <a:rPr lang="tr-TR" b="1" dirty="0" smtClean="0"/>
              <a:t> Geçmişten ders çıkarmak</a:t>
            </a:r>
          </a:p>
          <a:p>
            <a:pPr>
              <a:buFont typeface="Arial" pitchFamily="34" charset="0"/>
              <a:buChar char="•"/>
            </a:pPr>
            <a:r>
              <a:rPr lang="tr-TR" b="1" dirty="0" smtClean="0"/>
              <a:t> Hz. Peygamber’in başarısını anlamak</a:t>
            </a: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dissolve">
                                      <p:cBhvr>
                                        <p:cTn id="10" dur="500"/>
                                        <p:tgtEl>
                                          <p:spTgt spid="5">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dissolve">
                                      <p:cBhvr>
                                        <p:cTn id="13" dur="500"/>
                                        <p:tgtEl>
                                          <p:spTgt spid="5">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dissolve">
                                      <p:cBhvr>
                                        <p:cTn id="1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DÜŞÜNELİM!</a:t>
            </a:r>
            <a:endParaRPr lang="tr-TR" b="1" dirty="0"/>
          </a:p>
        </p:txBody>
      </p:sp>
      <p:sp>
        <p:nvSpPr>
          <p:cNvPr id="4" name="3 Metin kutusu"/>
          <p:cNvSpPr txBox="1"/>
          <p:nvPr/>
        </p:nvSpPr>
        <p:spPr>
          <a:xfrm>
            <a:off x="500034" y="1500174"/>
            <a:ext cx="8286807" cy="830997"/>
          </a:xfrm>
          <a:prstGeom prst="rect">
            <a:avLst/>
          </a:prstGeom>
          <a:noFill/>
        </p:spPr>
        <p:txBody>
          <a:bodyPr wrap="square" rtlCol="0">
            <a:spAutoFit/>
          </a:bodyPr>
          <a:lstStyle/>
          <a:p>
            <a:pPr algn="ctr"/>
            <a:r>
              <a:rPr lang="tr-TR" sz="2400" b="1" dirty="0" smtClean="0"/>
              <a:t>İslamiyet gelmeden önceki Arap toplumunun âdet, alışkanlık ve zihniyetiyle günümüz dünyası arasında benzerlikler var mıdır?</a:t>
            </a:r>
            <a:endParaRPr lang="tr-TR" sz="2400" b="1" dirty="0"/>
          </a:p>
        </p:txBody>
      </p:sp>
      <p:sp>
        <p:nvSpPr>
          <p:cNvPr id="5" name="4 Metin kutusu"/>
          <p:cNvSpPr txBox="1"/>
          <p:nvPr/>
        </p:nvSpPr>
        <p:spPr>
          <a:xfrm>
            <a:off x="785786" y="2786058"/>
            <a:ext cx="6806094" cy="2492990"/>
          </a:xfrm>
          <a:prstGeom prst="rect">
            <a:avLst/>
          </a:prstGeom>
          <a:noFill/>
        </p:spPr>
        <p:txBody>
          <a:bodyPr wrap="none" rtlCol="0">
            <a:spAutoFit/>
          </a:bodyPr>
          <a:lstStyle/>
          <a:p>
            <a:pPr>
              <a:buFont typeface="Arial" pitchFamily="34" charset="0"/>
              <a:buChar char="•"/>
            </a:pPr>
            <a:r>
              <a:rPr lang="tr-TR" sz="2000" b="1" dirty="0" smtClean="0"/>
              <a:t> Kan davaları                           – Töre</a:t>
            </a:r>
          </a:p>
          <a:p>
            <a:pPr>
              <a:buFont typeface="Arial" pitchFamily="34" charset="0"/>
              <a:buChar char="•"/>
            </a:pPr>
            <a:r>
              <a:rPr lang="tr-TR" sz="2000" b="1" dirty="0" smtClean="0"/>
              <a:t> Asabiyet                                 – Adam kayırma</a:t>
            </a:r>
          </a:p>
          <a:p>
            <a:pPr>
              <a:buFont typeface="Arial" pitchFamily="34" charset="0"/>
              <a:buChar char="•"/>
            </a:pPr>
            <a:r>
              <a:rPr lang="tr-TR" sz="2000" b="1" dirty="0" smtClean="0"/>
              <a:t> Kız çocuklarını Öldürme      – Kadına gereken değer, vermeme</a:t>
            </a:r>
          </a:p>
          <a:p>
            <a:pPr>
              <a:buFont typeface="Arial" pitchFamily="34" charset="0"/>
              <a:buChar char="•"/>
            </a:pPr>
            <a:r>
              <a:rPr lang="tr-TR" sz="2000" b="1" dirty="0" smtClean="0"/>
              <a:t> Tefeci faizi                              – Banka faizi</a:t>
            </a:r>
          </a:p>
          <a:p>
            <a:pPr>
              <a:buFont typeface="Arial" pitchFamily="34" charset="0"/>
              <a:buChar char="•"/>
            </a:pPr>
            <a:r>
              <a:rPr lang="tr-TR" sz="2000" b="1" dirty="0" smtClean="0"/>
              <a:t> Arap-Arap olmayan ayrımı – Irk ayrımı</a:t>
            </a:r>
          </a:p>
          <a:p>
            <a:pPr>
              <a:buFont typeface="Arial" pitchFamily="34" charset="0"/>
              <a:buChar char="•"/>
            </a:pPr>
            <a:r>
              <a:rPr lang="tr-TR" sz="2000" b="1" dirty="0" smtClean="0"/>
              <a:t>…</a:t>
            </a:r>
          </a:p>
          <a:p>
            <a:pPr>
              <a:buFont typeface="Arial" pitchFamily="34" charset="0"/>
              <a:buChar char="•"/>
            </a:pPr>
            <a:endParaRPr lang="tr-TR" b="1" dirty="0" smtClean="0"/>
          </a:p>
          <a:p>
            <a:pPr>
              <a:buFont typeface="Arial" pitchFamily="34" charset="0"/>
              <a:buChar char="•"/>
            </a:pP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C9900">
            <a:alpha val="46667"/>
          </a:srgbClr>
        </a:solidFill>
        <a:effectLst/>
      </p:bgPr>
    </p:bg>
    <p:spTree>
      <p:nvGrpSpPr>
        <p:cNvPr id="1" name=""/>
        <p:cNvGrpSpPr/>
        <p:nvPr/>
      </p:nvGrpSpPr>
      <p:grpSpPr>
        <a:xfrm>
          <a:off x="0" y="0"/>
          <a:ext cx="0" cy="0"/>
          <a:chOff x="0" y="0"/>
          <a:chExt cx="0" cy="0"/>
        </a:xfrm>
      </p:grpSpPr>
      <p:pic>
        <p:nvPicPr>
          <p:cNvPr id="9218" name="Picture 2" descr="http://www.forumlordum.net/attachments/4943d1357664842/arap-yar-madas-.jpg"/>
          <p:cNvPicPr>
            <a:picLocks noChangeAspect="1" noChangeArrowheads="1"/>
          </p:cNvPicPr>
          <p:nvPr/>
        </p:nvPicPr>
        <p:blipFill>
          <a:blip r:embed="rId2" cstate="print"/>
          <a:srcRect/>
          <a:stretch>
            <a:fillRect/>
          </a:stretch>
        </p:blipFill>
        <p:spPr bwMode="auto">
          <a:xfrm>
            <a:off x="500034" y="285728"/>
            <a:ext cx="8143932" cy="6240158"/>
          </a:xfrm>
          <a:prstGeom prst="rect">
            <a:avLst/>
          </a:prstGeom>
          <a:ln>
            <a:noFill/>
          </a:ln>
          <a:effectLst>
            <a:softEdge rad="112500"/>
          </a:effectLst>
        </p:spPr>
      </p:pic>
    </p:spTree>
    <p:extLst>
      <p:ext uri="{BB962C8B-B14F-4D97-AF65-F5344CB8AC3E}">
        <p14:creationId xmlns:p14="http://schemas.microsoft.com/office/powerpoint/2010/main" xmlns="" val="10311927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5000"/>
            <a:lum/>
          </a:blip>
          <a:srcRec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4000" b="1" dirty="0" smtClean="0"/>
              <a:t>Hz. Muhammed’in Doğumu, Çocukluğu ve Gençliği</a:t>
            </a:r>
            <a:endParaRPr lang="tr-TR" sz="4000" b="1" dirty="0"/>
          </a:p>
        </p:txBody>
      </p:sp>
      <p:cxnSp>
        <p:nvCxnSpPr>
          <p:cNvPr id="5" name="Düz Bağlayıcı 4"/>
          <p:cNvCxnSpPr/>
          <p:nvPr/>
        </p:nvCxnSpPr>
        <p:spPr>
          <a:xfrm>
            <a:off x="35496" y="2132856"/>
            <a:ext cx="87849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571604" y="1916832"/>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714348"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3203848"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4860032"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6444208" y="1959563"/>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604448" y="1952836"/>
            <a:ext cx="0"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Metin kutusu 15"/>
          <p:cNvSpPr txBox="1"/>
          <p:nvPr/>
        </p:nvSpPr>
        <p:spPr>
          <a:xfrm>
            <a:off x="-32" y="2500306"/>
            <a:ext cx="1388422" cy="923330"/>
          </a:xfrm>
          <a:prstGeom prst="rect">
            <a:avLst/>
          </a:prstGeom>
          <a:noFill/>
        </p:spPr>
        <p:txBody>
          <a:bodyPr wrap="square" rtlCol="0">
            <a:spAutoFit/>
          </a:bodyPr>
          <a:lstStyle/>
          <a:p>
            <a:pPr algn="ctr"/>
            <a:r>
              <a:rPr lang="tr-TR" b="1" dirty="0" smtClean="0"/>
              <a:t>Babası Abdullah’ın vefatı</a:t>
            </a:r>
            <a:endParaRPr lang="tr-TR" b="1" dirty="0"/>
          </a:p>
        </p:txBody>
      </p:sp>
      <p:sp>
        <p:nvSpPr>
          <p:cNvPr id="17" name="Metin kutusu 16"/>
          <p:cNvSpPr txBox="1"/>
          <p:nvPr/>
        </p:nvSpPr>
        <p:spPr>
          <a:xfrm>
            <a:off x="3491880" y="2996952"/>
            <a:ext cx="1152128" cy="646331"/>
          </a:xfrm>
          <a:prstGeom prst="rect">
            <a:avLst/>
          </a:prstGeom>
          <a:noFill/>
        </p:spPr>
        <p:txBody>
          <a:bodyPr wrap="square" rtlCol="0">
            <a:spAutoFit/>
          </a:bodyPr>
          <a:lstStyle/>
          <a:p>
            <a:pPr algn="ctr"/>
            <a:r>
              <a:rPr lang="tr-TR" b="1" dirty="0" smtClean="0"/>
              <a:t>Annesi Amine ile</a:t>
            </a:r>
            <a:endParaRPr lang="tr-TR" b="1" dirty="0"/>
          </a:p>
        </p:txBody>
      </p:sp>
      <p:sp>
        <p:nvSpPr>
          <p:cNvPr id="19" name="Metin kutusu 18"/>
          <p:cNvSpPr txBox="1"/>
          <p:nvPr/>
        </p:nvSpPr>
        <p:spPr>
          <a:xfrm>
            <a:off x="4860032" y="2996952"/>
            <a:ext cx="1584176" cy="923330"/>
          </a:xfrm>
          <a:prstGeom prst="rect">
            <a:avLst/>
          </a:prstGeom>
          <a:noFill/>
        </p:spPr>
        <p:txBody>
          <a:bodyPr wrap="square" rtlCol="0">
            <a:spAutoFit/>
          </a:bodyPr>
          <a:lstStyle/>
          <a:p>
            <a:pPr algn="ctr"/>
            <a:r>
              <a:rPr lang="tr-TR" b="1" dirty="0" smtClean="0"/>
              <a:t>Dedesi </a:t>
            </a:r>
            <a:r>
              <a:rPr lang="tr-TR" b="1" dirty="0" err="1" smtClean="0"/>
              <a:t>Abdulmuttalib</a:t>
            </a:r>
            <a:r>
              <a:rPr lang="tr-TR" b="1" dirty="0"/>
              <a:t> </a:t>
            </a:r>
            <a:r>
              <a:rPr lang="tr-TR" b="1" dirty="0" smtClean="0"/>
              <a:t>ile</a:t>
            </a:r>
            <a:endParaRPr lang="tr-TR" b="1" dirty="0"/>
          </a:p>
        </p:txBody>
      </p:sp>
      <p:sp>
        <p:nvSpPr>
          <p:cNvPr id="20" name="Metin kutusu 19"/>
          <p:cNvSpPr txBox="1"/>
          <p:nvPr/>
        </p:nvSpPr>
        <p:spPr>
          <a:xfrm>
            <a:off x="7668344" y="3861048"/>
            <a:ext cx="1364636" cy="646331"/>
          </a:xfrm>
          <a:prstGeom prst="rect">
            <a:avLst/>
          </a:prstGeom>
          <a:noFill/>
        </p:spPr>
        <p:txBody>
          <a:bodyPr wrap="square" rtlCol="0">
            <a:spAutoFit/>
          </a:bodyPr>
          <a:lstStyle/>
          <a:p>
            <a:pPr algn="ctr"/>
            <a:r>
              <a:rPr lang="tr-TR" b="1" dirty="0" smtClean="0"/>
              <a:t>Hz. Hatice ile Evlilik</a:t>
            </a:r>
            <a:endParaRPr lang="tr-TR" b="1" dirty="0"/>
          </a:p>
        </p:txBody>
      </p:sp>
      <p:sp>
        <p:nvSpPr>
          <p:cNvPr id="21" name="Metin kutusu 20"/>
          <p:cNvSpPr txBox="1"/>
          <p:nvPr/>
        </p:nvSpPr>
        <p:spPr>
          <a:xfrm>
            <a:off x="1841585" y="2996952"/>
            <a:ext cx="1319403" cy="646331"/>
          </a:xfrm>
          <a:prstGeom prst="rect">
            <a:avLst/>
          </a:prstGeom>
          <a:noFill/>
        </p:spPr>
        <p:txBody>
          <a:bodyPr wrap="square" rtlCol="0">
            <a:spAutoFit/>
          </a:bodyPr>
          <a:lstStyle/>
          <a:p>
            <a:pPr algn="ctr"/>
            <a:r>
              <a:rPr lang="tr-TR" b="1" dirty="0" smtClean="0"/>
              <a:t>Süt </a:t>
            </a:r>
            <a:r>
              <a:rPr lang="tr-TR" b="1" dirty="0" err="1" smtClean="0"/>
              <a:t>annaesi</a:t>
            </a:r>
            <a:r>
              <a:rPr lang="tr-TR" b="1" dirty="0" smtClean="0"/>
              <a:t> Halime ile</a:t>
            </a:r>
            <a:endParaRPr lang="tr-TR" b="1" dirty="0"/>
          </a:p>
        </p:txBody>
      </p:sp>
      <p:sp>
        <p:nvSpPr>
          <p:cNvPr id="22" name="Metin kutusu 21"/>
          <p:cNvSpPr txBox="1"/>
          <p:nvPr/>
        </p:nvSpPr>
        <p:spPr>
          <a:xfrm>
            <a:off x="6948264" y="2978368"/>
            <a:ext cx="1152128" cy="923330"/>
          </a:xfrm>
          <a:prstGeom prst="rect">
            <a:avLst/>
          </a:prstGeom>
          <a:noFill/>
        </p:spPr>
        <p:txBody>
          <a:bodyPr wrap="square" rtlCol="0">
            <a:spAutoFit/>
          </a:bodyPr>
          <a:lstStyle/>
          <a:p>
            <a:pPr algn="ctr"/>
            <a:r>
              <a:rPr lang="tr-TR" b="1" dirty="0" smtClean="0"/>
              <a:t>Amcası Ebu </a:t>
            </a:r>
            <a:r>
              <a:rPr lang="tr-TR" b="1" dirty="0" err="1" smtClean="0"/>
              <a:t>Talib</a:t>
            </a:r>
            <a:r>
              <a:rPr lang="tr-TR" b="1" dirty="0"/>
              <a:t> </a:t>
            </a:r>
            <a:r>
              <a:rPr lang="tr-TR" b="1" dirty="0" smtClean="0"/>
              <a:t>ile</a:t>
            </a:r>
            <a:endParaRPr lang="tr-TR" b="1" dirty="0"/>
          </a:p>
        </p:txBody>
      </p:sp>
      <p:sp>
        <p:nvSpPr>
          <p:cNvPr id="24" name="Sağ Ayraç 23"/>
          <p:cNvSpPr/>
          <p:nvPr/>
        </p:nvSpPr>
        <p:spPr>
          <a:xfrm rot="5400000">
            <a:off x="2199554" y="1963511"/>
            <a:ext cx="424408" cy="1498459"/>
          </a:xfrm>
          <a:prstGeom prst="rightBrace">
            <a:avLst>
              <a:gd name="adj1" fmla="val 21158"/>
              <a:gd name="adj2" fmla="val 50727"/>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25" name="Sağ Ayraç 24"/>
          <p:cNvSpPr/>
          <p:nvPr/>
        </p:nvSpPr>
        <p:spPr>
          <a:xfrm rot="5400000">
            <a:off x="3812882" y="1955871"/>
            <a:ext cx="424408" cy="1498459"/>
          </a:xfrm>
          <a:prstGeom prst="rightBrace">
            <a:avLst>
              <a:gd name="adj1" fmla="val 31417"/>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26" name="Sağ Ayraç 25"/>
          <p:cNvSpPr/>
          <p:nvPr/>
        </p:nvSpPr>
        <p:spPr>
          <a:xfrm rot="5400000">
            <a:off x="5469066" y="1963510"/>
            <a:ext cx="424408" cy="1498459"/>
          </a:xfrm>
          <a:prstGeom prst="rightBrace">
            <a:avLst>
              <a:gd name="adj1" fmla="val 20520"/>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27" name="Sağ Ayraç 26"/>
          <p:cNvSpPr/>
          <p:nvPr/>
        </p:nvSpPr>
        <p:spPr>
          <a:xfrm rot="5400000">
            <a:off x="7295086" y="1721666"/>
            <a:ext cx="424408" cy="1982148"/>
          </a:xfrm>
          <a:prstGeom prst="rightBrace">
            <a:avLst>
              <a:gd name="adj1" fmla="val 33982"/>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cxnSp>
        <p:nvCxnSpPr>
          <p:cNvPr id="33" name="Düz Bağlayıcı 32"/>
          <p:cNvCxnSpPr/>
          <p:nvPr/>
        </p:nvCxnSpPr>
        <p:spPr>
          <a:xfrm>
            <a:off x="8612562" y="2132856"/>
            <a:ext cx="508248"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7" name="Düz Ok Bağlayıcısı 36"/>
          <p:cNvCxnSpPr/>
          <p:nvPr/>
        </p:nvCxnSpPr>
        <p:spPr>
          <a:xfrm>
            <a:off x="1571604" y="2500306"/>
            <a:ext cx="0" cy="1127876"/>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Düz Ok Bağlayıcısı 40"/>
          <p:cNvCxnSpPr/>
          <p:nvPr/>
        </p:nvCxnSpPr>
        <p:spPr>
          <a:xfrm>
            <a:off x="8604448" y="2500306"/>
            <a:ext cx="0" cy="1127876"/>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Metin kutusu 41"/>
          <p:cNvSpPr txBox="1"/>
          <p:nvPr/>
        </p:nvSpPr>
        <p:spPr>
          <a:xfrm>
            <a:off x="8368104" y="1609055"/>
            <a:ext cx="527709" cy="369332"/>
          </a:xfrm>
          <a:prstGeom prst="rect">
            <a:avLst/>
          </a:prstGeom>
          <a:noFill/>
        </p:spPr>
        <p:txBody>
          <a:bodyPr wrap="none" rtlCol="0">
            <a:spAutoFit/>
          </a:bodyPr>
          <a:lstStyle/>
          <a:p>
            <a:r>
              <a:rPr lang="tr-TR" b="1" dirty="0" smtClean="0"/>
              <a:t>25y</a:t>
            </a:r>
            <a:endParaRPr lang="tr-TR" b="1" dirty="0"/>
          </a:p>
        </p:txBody>
      </p:sp>
      <p:sp>
        <p:nvSpPr>
          <p:cNvPr id="43" name="Metin kutusu 42"/>
          <p:cNvSpPr txBox="1"/>
          <p:nvPr/>
        </p:nvSpPr>
        <p:spPr>
          <a:xfrm>
            <a:off x="3018302" y="1609055"/>
            <a:ext cx="410690" cy="369332"/>
          </a:xfrm>
          <a:prstGeom prst="rect">
            <a:avLst/>
          </a:prstGeom>
          <a:noFill/>
        </p:spPr>
        <p:txBody>
          <a:bodyPr wrap="none" rtlCol="0">
            <a:spAutoFit/>
          </a:bodyPr>
          <a:lstStyle/>
          <a:p>
            <a:r>
              <a:rPr lang="tr-TR" b="1" dirty="0" smtClean="0"/>
              <a:t>4y</a:t>
            </a:r>
            <a:endParaRPr lang="tr-TR" b="1" dirty="0"/>
          </a:p>
        </p:txBody>
      </p:sp>
      <p:sp>
        <p:nvSpPr>
          <p:cNvPr id="44" name="Metin kutusu 43"/>
          <p:cNvSpPr txBox="1"/>
          <p:nvPr/>
        </p:nvSpPr>
        <p:spPr>
          <a:xfrm>
            <a:off x="4644008" y="1618217"/>
            <a:ext cx="410690" cy="369332"/>
          </a:xfrm>
          <a:prstGeom prst="rect">
            <a:avLst/>
          </a:prstGeom>
          <a:noFill/>
        </p:spPr>
        <p:txBody>
          <a:bodyPr wrap="none" rtlCol="0">
            <a:spAutoFit/>
          </a:bodyPr>
          <a:lstStyle/>
          <a:p>
            <a:r>
              <a:rPr lang="tr-TR" b="1" dirty="0" smtClean="0"/>
              <a:t>6y</a:t>
            </a:r>
            <a:endParaRPr lang="tr-TR" b="1" dirty="0"/>
          </a:p>
        </p:txBody>
      </p:sp>
      <p:sp>
        <p:nvSpPr>
          <p:cNvPr id="45" name="Metin kutusu 44"/>
          <p:cNvSpPr txBox="1"/>
          <p:nvPr/>
        </p:nvSpPr>
        <p:spPr>
          <a:xfrm>
            <a:off x="6228184" y="1651786"/>
            <a:ext cx="410690" cy="369332"/>
          </a:xfrm>
          <a:prstGeom prst="rect">
            <a:avLst/>
          </a:prstGeom>
          <a:noFill/>
        </p:spPr>
        <p:txBody>
          <a:bodyPr wrap="none" rtlCol="0">
            <a:spAutoFit/>
          </a:bodyPr>
          <a:lstStyle/>
          <a:p>
            <a:r>
              <a:rPr lang="tr-TR" b="1" dirty="0" smtClean="0"/>
              <a:t>8y</a:t>
            </a:r>
            <a:endParaRPr lang="tr-TR" b="1" dirty="0"/>
          </a:p>
        </p:txBody>
      </p:sp>
      <p:sp>
        <p:nvSpPr>
          <p:cNvPr id="46" name="Metin kutusu 45"/>
          <p:cNvSpPr txBox="1"/>
          <p:nvPr/>
        </p:nvSpPr>
        <p:spPr>
          <a:xfrm>
            <a:off x="1321632" y="1637184"/>
            <a:ext cx="535724" cy="369332"/>
          </a:xfrm>
          <a:prstGeom prst="rect">
            <a:avLst/>
          </a:prstGeom>
          <a:noFill/>
        </p:spPr>
        <p:txBody>
          <a:bodyPr wrap="none" rtlCol="0">
            <a:spAutoFit/>
          </a:bodyPr>
          <a:lstStyle/>
          <a:p>
            <a:r>
              <a:rPr lang="tr-TR" b="1" dirty="0" smtClean="0"/>
              <a:t>571</a:t>
            </a:r>
            <a:endParaRPr lang="tr-TR" b="1" dirty="0"/>
          </a:p>
        </p:txBody>
      </p:sp>
      <p:sp>
        <p:nvSpPr>
          <p:cNvPr id="47" name="Oval 46"/>
          <p:cNvSpPr/>
          <p:nvPr/>
        </p:nvSpPr>
        <p:spPr>
          <a:xfrm>
            <a:off x="627520" y="3836796"/>
            <a:ext cx="1944216" cy="1896460"/>
          </a:xfrm>
          <a:prstGeom prst="ellipse">
            <a:avLst/>
          </a:prstGeom>
          <a:solidFill>
            <a:srgbClr val="FFC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Hz. </a:t>
            </a:r>
            <a:r>
              <a:rPr lang="tr-TR" b="1" dirty="0" smtClean="0">
                <a:solidFill>
                  <a:schemeClr val="tx1"/>
                </a:solidFill>
              </a:rPr>
              <a:t>Peygamber (</a:t>
            </a:r>
            <a:r>
              <a:rPr lang="tr-TR" b="1" dirty="0" err="1" smtClean="0">
                <a:solidFill>
                  <a:schemeClr val="tx1"/>
                </a:solidFill>
              </a:rPr>
              <a:t>s.a.v</a:t>
            </a:r>
            <a:r>
              <a:rPr lang="tr-TR" b="1" dirty="0" smtClean="0">
                <a:solidFill>
                  <a:schemeClr val="tx1"/>
                </a:solidFill>
              </a:rPr>
              <a:t>.)’in </a:t>
            </a:r>
            <a:r>
              <a:rPr lang="tr-TR" b="1" dirty="0">
                <a:solidFill>
                  <a:schemeClr val="tx1"/>
                </a:solidFill>
              </a:rPr>
              <a:t>Doğumu</a:t>
            </a:r>
          </a:p>
        </p:txBody>
      </p:sp>
      <p:sp>
        <p:nvSpPr>
          <p:cNvPr id="48" name="Yuvarlatılmış Dikdörtgen 47"/>
          <p:cNvSpPr/>
          <p:nvPr/>
        </p:nvSpPr>
        <p:spPr>
          <a:xfrm>
            <a:off x="610002" y="5877272"/>
            <a:ext cx="1961734" cy="648072"/>
          </a:xfrm>
          <a:prstGeom prst="roundRect">
            <a:avLst/>
          </a:prstGeom>
          <a:solidFill>
            <a:srgbClr val="FF9933"/>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Mekke</a:t>
            </a:r>
            <a:endParaRPr lang="tr-TR" b="1" dirty="0">
              <a:solidFill>
                <a:schemeClr val="tx1"/>
              </a:solidFill>
            </a:endParaRPr>
          </a:p>
        </p:txBody>
      </p:sp>
      <p:sp>
        <p:nvSpPr>
          <p:cNvPr id="49" name="Metin kutusu 48"/>
          <p:cNvSpPr txBox="1"/>
          <p:nvPr/>
        </p:nvSpPr>
        <p:spPr>
          <a:xfrm>
            <a:off x="5105298" y="5032260"/>
            <a:ext cx="4038734" cy="1754326"/>
          </a:xfrm>
          <a:prstGeom prst="rect">
            <a:avLst/>
          </a:prstGeom>
          <a:noFill/>
        </p:spPr>
        <p:txBody>
          <a:bodyPr wrap="none" rtlCol="0">
            <a:spAutoFit/>
          </a:bodyPr>
          <a:lstStyle/>
          <a:p>
            <a:r>
              <a:rPr lang="tr-TR" b="1" dirty="0" smtClean="0"/>
              <a:t>Gençlik Dönemi Gelişmeleri:</a:t>
            </a:r>
          </a:p>
          <a:p>
            <a:pPr marL="285750" indent="-285750">
              <a:buFont typeface="Arial" panose="020B0604020202020204" pitchFamily="34" charset="0"/>
              <a:buChar char="•"/>
            </a:pPr>
            <a:r>
              <a:rPr lang="tr-TR" dirty="0" err="1" smtClean="0"/>
              <a:t>Muhammed’ül</a:t>
            </a:r>
            <a:r>
              <a:rPr lang="tr-TR" dirty="0" smtClean="0"/>
              <a:t> Emin Lakabı</a:t>
            </a:r>
          </a:p>
          <a:p>
            <a:pPr marL="285750" indent="-285750">
              <a:buFont typeface="Arial" panose="020B0604020202020204" pitchFamily="34" charset="0"/>
              <a:buChar char="•"/>
            </a:pPr>
            <a:r>
              <a:rPr lang="tr-TR" dirty="0" smtClean="0"/>
              <a:t>Kabe Hakemliği</a:t>
            </a:r>
          </a:p>
          <a:p>
            <a:pPr marL="285750" indent="-285750">
              <a:buFont typeface="Arial" panose="020B0604020202020204" pitchFamily="34" charset="0"/>
              <a:buChar char="•"/>
            </a:pPr>
            <a:r>
              <a:rPr lang="tr-TR" dirty="0" err="1" smtClean="0"/>
              <a:t>Hıfulfudul</a:t>
            </a:r>
            <a:r>
              <a:rPr lang="tr-TR" dirty="0" smtClean="0"/>
              <a:t> (Erdemliler Derneği) Üyeliği</a:t>
            </a:r>
          </a:p>
          <a:p>
            <a:pPr marL="285750" indent="-285750">
              <a:buFont typeface="Arial" panose="020B0604020202020204" pitchFamily="34" charset="0"/>
              <a:buChar char="•"/>
            </a:pPr>
            <a:r>
              <a:rPr lang="tr-TR" dirty="0" err="1" smtClean="0"/>
              <a:t>Ficar</a:t>
            </a:r>
            <a:r>
              <a:rPr lang="tr-TR" dirty="0" smtClean="0"/>
              <a:t> Savaşları</a:t>
            </a:r>
          </a:p>
          <a:p>
            <a:pPr marL="285750" indent="-285750">
              <a:buFont typeface="Arial" panose="020B0604020202020204" pitchFamily="34" charset="0"/>
              <a:buChar char="•"/>
            </a:pPr>
            <a:r>
              <a:rPr lang="tr-TR" dirty="0" smtClean="0"/>
              <a:t>İlk Ticaret Tecrübesi</a:t>
            </a:r>
            <a:endParaRPr lang="tr-TR" dirty="0"/>
          </a:p>
        </p:txBody>
      </p:sp>
      <p:sp>
        <p:nvSpPr>
          <p:cNvPr id="31" name="Sağ Ayraç 25"/>
          <p:cNvSpPr/>
          <p:nvPr/>
        </p:nvSpPr>
        <p:spPr>
          <a:xfrm rot="5400000">
            <a:off x="7145008" y="3642074"/>
            <a:ext cx="424408" cy="2284277"/>
          </a:xfrm>
          <a:prstGeom prst="rightBrace">
            <a:avLst>
              <a:gd name="adj1" fmla="val 20520"/>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Tree>
    <p:extLst>
      <p:ext uri="{BB962C8B-B14F-4D97-AF65-F5344CB8AC3E}">
        <p14:creationId xmlns:p14="http://schemas.microsoft.com/office/powerpoint/2010/main" xmlns="" val="4022432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slide(fromBottom)">
                                      <p:cBhvr>
                                        <p:cTn id="7" dur="500"/>
                                        <p:tgtEl>
                                          <p:spTgt spid="46"/>
                                        </p:tgtEl>
                                      </p:cBhvr>
                                    </p:animEffect>
                                  </p:childTnLst>
                                </p:cTn>
                              </p:par>
                              <p:par>
                                <p:cTn id="8" presetID="12" presetClass="entr" presetSubtype="4"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slide(fromBottom)">
                                      <p:cBhvr>
                                        <p:cTn id="10" dur="500"/>
                                        <p:tgtEl>
                                          <p:spTgt spid="37"/>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slide(fromBottom)">
                                      <p:cBhvr>
                                        <p:cTn id="13" dur="500"/>
                                        <p:tgtEl>
                                          <p:spTgt spid="47"/>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slide(fromBottom)">
                                      <p:cBhvr>
                                        <p:cTn id="16" dur="500"/>
                                        <p:tgtEl>
                                          <p:spTgt spid="48"/>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slide(fromBottom)">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slide(fromBottom)">
                                      <p:cBhvr>
                                        <p:cTn id="26" dur="500"/>
                                        <p:tgtEl>
                                          <p:spTgt spid="21"/>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slide(fromBottom)">
                                      <p:cBhvr>
                                        <p:cTn id="29" dur="500"/>
                                        <p:tgtEl>
                                          <p:spTgt spid="24"/>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slide(fromBottom)">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slide(fromBottom)">
                                      <p:cBhvr>
                                        <p:cTn id="37" dur="500"/>
                                        <p:tgtEl>
                                          <p:spTgt spid="17"/>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slide(fromBottom)">
                                      <p:cBhvr>
                                        <p:cTn id="40" dur="500"/>
                                        <p:tgtEl>
                                          <p:spTgt spid="25"/>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slide(fromBottom)">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slide(fromBottom)">
                                      <p:cBhvr>
                                        <p:cTn id="48" dur="500"/>
                                        <p:tgtEl>
                                          <p:spTgt spid="26"/>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slide(fromBottom)">
                                      <p:cBhvr>
                                        <p:cTn id="51" dur="500"/>
                                        <p:tgtEl>
                                          <p:spTgt spid="19"/>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slide(fromBottom)">
                                      <p:cBhvr>
                                        <p:cTn id="54" dur="500"/>
                                        <p:tgtEl>
                                          <p:spTgt spid="45"/>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slide(fromBottom)">
                                      <p:cBhvr>
                                        <p:cTn id="59" dur="500"/>
                                        <p:tgtEl>
                                          <p:spTgt spid="27"/>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slide(fromBottom)">
                                      <p:cBhvr>
                                        <p:cTn id="62" dur="500"/>
                                        <p:tgtEl>
                                          <p:spTgt spid="22"/>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slide(fromBottom)">
                                      <p:cBhvr>
                                        <p:cTn id="65" dur="500"/>
                                        <p:tgtEl>
                                          <p:spTgt spid="42"/>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nodeType="click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slide(fromBottom)">
                                      <p:cBhvr>
                                        <p:cTn id="70" dur="500"/>
                                        <p:tgtEl>
                                          <p:spTgt spid="41"/>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slide(fromBottom)">
                                      <p:cBhvr>
                                        <p:cTn id="73" dur="5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slide(fromBottom)">
                                      <p:cBhvr>
                                        <p:cTn id="78" dur="500"/>
                                        <p:tgtEl>
                                          <p:spTgt spid="31"/>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slide(fromBottom)">
                                      <p:cBhvr>
                                        <p:cTn id="8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P spid="20" grpId="0"/>
      <p:bldP spid="21" grpId="0"/>
      <p:bldP spid="22" grpId="0"/>
      <p:bldP spid="24" grpId="0" animBg="1"/>
      <p:bldP spid="25" grpId="0" animBg="1"/>
      <p:bldP spid="26" grpId="0" animBg="1"/>
      <p:bldP spid="27" grpId="0" animBg="1"/>
      <p:bldP spid="42" grpId="0"/>
      <p:bldP spid="43" grpId="0"/>
      <p:bldP spid="44" grpId="0"/>
      <p:bldP spid="45" grpId="0"/>
      <p:bldP spid="46" grpId="0"/>
      <p:bldP spid="47" grpId="0" animBg="1"/>
      <p:bldP spid="48" grpId="0" animBg="1"/>
      <p:bldP spid="49" grpId="0"/>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93668"/>
            <a:ext cx="8229600" cy="620688"/>
          </a:xfrm>
        </p:spPr>
        <p:txBody>
          <a:bodyPr>
            <a:noAutofit/>
          </a:bodyPr>
          <a:lstStyle/>
          <a:p>
            <a:r>
              <a:rPr lang="tr-TR" sz="4000" b="1" dirty="0" smtClean="0"/>
              <a:t>Hz. Peygamber’in Soyağacı</a:t>
            </a:r>
            <a:endParaRPr lang="tr-TR" sz="4000" b="1" dirty="0"/>
          </a:p>
        </p:txBody>
      </p:sp>
      <p:sp>
        <p:nvSpPr>
          <p:cNvPr id="4" name="Yuvarlatılmış Dikdörtgen 3"/>
          <p:cNvSpPr/>
          <p:nvPr/>
        </p:nvSpPr>
        <p:spPr>
          <a:xfrm>
            <a:off x="3851920" y="3034332"/>
            <a:ext cx="1440160" cy="751858"/>
          </a:xfrm>
          <a:prstGeom prst="roundRect">
            <a:avLst/>
          </a:prstGeom>
          <a:solidFill>
            <a:schemeClr val="accent5">
              <a:lumMod val="40000"/>
              <a:lumOff val="6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Peygamberimiz </a:t>
            </a:r>
          </a:p>
          <a:p>
            <a:pPr algn="ctr"/>
            <a:r>
              <a:rPr lang="tr-TR" sz="1400" b="1" dirty="0" smtClean="0">
                <a:solidFill>
                  <a:schemeClr val="tx1"/>
                </a:solidFill>
              </a:rPr>
              <a:t>Hz. Muhammed (</a:t>
            </a:r>
            <a:r>
              <a:rPr lang="tr-TR" sz="1400" b="1" dirty="0" err="1" smtClean="0">
                <a:solidFill>
                  <a:schemeClr val="tx1"/>
                </a:solidFill>
              </a:rPr>
              <a:t>s.a.v</a:t>
            </a:r>
            <a:r>
              <a:rPr lang="tr-TR" sz="1400" b="1" dirty="0" smtClean="0">
                <a:solidFill>
                  <a:schemeClr val="tx1"/>
                </a:solidFill>
              </a:rPr>
              <a:t>.) </a:t>
            </a:r>
            <a:endParaRPr lang="tr-TR" sz="1400" b="1" dirty="0">
              <a:solidFill>
                <a:schemeClr val="tx1"/>
              </a:solidFill>
            </a:endParaRPr>
          </a:p>
        </p:txBody>
      </p:sp>
      <p:sp>
        <p:nvSpPr>
          <p:cNvPr id="5" name="Yuvarlatılmış Dikdörtgen 4"/>
          <p:cNvSpPr/>
          <p:nvPr/>
        </p:nvSpPr>
        <p:spPr>
          <a:xfrm>
            <a:off x="5875582" y="3034332"/>
            <a:ext cx="1440160" cy="751858"/>
          </a:xfrm>
          <a:prstGeom prst="roundRect">
            <a:avLst/>
          </a:prstGeom>
          <a:solidFill>
            <a:srgbClr val="FF9999">
              <a:alpha val="75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Hz. Hatice</a:t>
            </a:r>
            <a:endParaRPr lang="tr-TR" sz="1400" b="1" dirty="0">
              <a:solidFill>
                <a:schemeClr val="tx1"/>
              </a:solidFill>
            </a:endParaRPr>
          </a:p>
        </p:txBody>
      </p:sp>
      <p:sp>
        <p:nvSpPr>
          <p:cNvPr id="6" name="Yuvarlatılmış Dikdörtgen 5"/>
          <p:cNvSpPr/>
          <p:nvPr/>
        </p:nvSpPr>
        <p:spPr>
          <a:xfrm>
            <a:off x="1187624" y="4365104"/>
            <a:ext cx="1008112" cy="504056"/>
          </a:xfrm>
          <a:prstGeom prst="roundRect">
            <a:avLst/>
          </a:prstGeom>
          <a:solidFill>
            <a:schemeClr val="accent5">
              <a:lumMod val="40000"/>
              <a:lumOff val="6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Kasım</a:t>
            </a:r>
            <a:endParaRPr lang="tr-TR" sz="1400" b="1" dirty="0">
              <a:solidFill>
                <a:schemeClr val="tx1"/>
              </a:solidFill>
            </a:endParaRPr>
          </a:p>
        </p:txBody>
      </p:sp>
      <p:sp>
        <p:nvSpPr>
          <p:cNvPr id="7" name="Yuvarlatılmış Dikdörtgen 6"/>
          <p:cNvSpPr/>
          <p:nvPr/>
        </p:nvSpPr>
        <p:spPr>
          <a:xfrm>
            <a:off x="76198" y="4365104"/>
            <a:ext cx="1008112" cy="504056"/>
          </a:xfrm>
          <a:prstGeom prst="roundRect">
            <a:avLst/>
          </a:prstGeom>
          <a:solidFill>
            <a:schemeClr val="accent5">
              <a:lumMod val="40000"/>
              <a:lumOff val="6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İbrahim</a:t>
            </a:r>
            <a:endParaRPr lang="tr-TR" sz="1400" b="1" dirty="0">
              <a:solidFill>
                <a:schemeClr val="tx1"/>
              </a:solidFill>
            </a:endParaRPr>
          </a:p>
        </p:txBody>
      </p:sp>
      <p:sp>
        <p:nvSpPr>
          <p:cNvPr id="8" name="Yuvarlatılmış Dikdörtgen 7"/>
          <p:cNvSpPr/>
          <p:nvPr/>
        </p:nvSpPr>
        <p:spPr>
          <a:xfrm>
            <a:off x="2339752" y="4365104"/>
            <a:ext cx="1008112" cy="504056"/>
          </a:xfrm>
          <a:prstGeom prst="roundRect">
            <a:avLst/>
          </a:prstGeom>
          <a:solidFill>
            <a:schemeClr val="accent5">
              <a:lumMod val="40000"/>
              <a:lumOff val="6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Abdullah</a:t>
            </a:r>
            <a:endParaRPr lang="tr-TR" sz="1400" b="1" dirty="0">
              <a:solidFill>
                <a:schemeClr val="tx1"/>
              </a:solidFill>
            </a:endParaRPr>
          </a:p>
        </p:txBody>
      </p:sp>
      <p:sp>
        <p:nvSpPr>
          <p:cNvPr id="9" name="Yuvarlatılmış Dikdörtgen 8"/>
          <p:cNvSpPr/>
          <p:nvPr/>
        </p:nvSpPr>
        <p:spPr>
          <a:xfrm>
            <a:off x="6732240" y="4365104"/>
            <a:ext cx="1008112" cy="504056"/>
          </a:xfrm>
          <a:prstGeom prst="roundRect">
            <a:avLst/>
          </a:prstGeom>
          <a:solidFill>
            <a:srgbClr val="FF9999">
              <a:alpha val="75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Fatıma</a:t>
            </a:r>
            <a:endParaRPr lang="tr-TR" sz="1400" b="1" dirty="0">
              <a:solidFill>
                <a:schemeClr val="tx1"/>
              </a:solidFill>
            </a:endParaRPr>
          </a:p>
        </p:txBody>
      </p:sp>
      <p:sp>
        <p:nvSpPr>
          <p:cNvPr id="10" name="Yuvarlatılmış Dikdörtgen 9"/>
          <p:cNvSpPr/>
          <p:nvPr/>
        </p:nvSpPr>
        <p:spPr>
          <a:xfrm>
            <a:off x="4572000" y="4365104"/>
            <a:ext cx="1008112" cy="504056"/>
          </a:xfrm>
          <a:prstGeom prst="roundRect">
            <a:avLst/>
          </a:prstGeom>
          <a:solidFill>
            <a:srgbClr val="FF9999">
              <a:alpha val="75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Rukiye</a:t>
            </a:r>
            <a:endParaRPr lang="tr-TR" sz="1400" b="1" dirty="0">
              <a:solidFill>
                <a:schemeClr val="tx1"/>
              </a:solidFill>
            </a:endParaRPr>
          </a:p>
        </p:txBody>
      </p:sp>
      <p:sp>
        <p:nvSpPr>
          <p:cNvPr id="11" name="Yuvarlatılmış Dikdörtgen 10"/>
          <p:cNvSpPr/>
          <p:nvPr/>
        </p:nvSpPr>
        <p:spPr>
          <a:xfrm>
            <a:off x="5652120" y="4365104"/>
            <a:ext cx="1008112" cy="504056"/>
          </a:xfrm>
          <a:prstGeom prst="roundRect">
            <a:avLst/>
          </a:prstGeom>
          <a:solidFill>
            <a:srgbClr val="FF9999">
              <a:alpha val="75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err="1" smtClean="0">
                <a:solidFill>
                  <a:schemeClr val="tx1"/>
                </a:solidFill>
              </a:rPr>
              <a:t>Ümmü</a:t>
            </a:r>
            <a:r>
              <a:rPr lang="tr-TR" sz="1400" b="1" dirty="0" smtClean="0">
                <a:solidFill>
                  <a:schemeClr val="tx1"/>
                </a:solidFill>
              </a:rPr>
              <a:t> Gülsüm</a:t>
            </a:r>
            <a:endParaRPr lang="tr-TR" sz="1400" b="1" dirty="0">
              <a:solidFill>
                <a:schemeClr val="tx1"/>
              </a:solidFill>
            </a:endParaRPr>
          </a:p>
        </p:txBody>
      </p:sp>
      <p:sp>
        <p:nvSpPr>
          <p:cNvPr id="12" name="Yuvarlatılmış Dikdörtgen 11"/>
          <p:cNvSpPr/>
          <p:nvPr/>
        </p:nvSpPr>
        <p:spPr>
          <a:xfrm>
            <a:off x="3491880" y="4365104"/>
            <a:ext cx="1008112" cy="504056"/>
          </a:xfrm>
          <a:prstGeom prst="roundRect">
            <a:avLst/>
          </a:prstGeom>
          <a:solidFill>
            <a:srgbClr val="FF9999">
              <a:alpha val="75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Zeynep</a:t>
            </a:r>
            <a:endParaRPr lang="tr-TR" sz="1400" b="1" dirty="0">
              <a:solidFill>
                <a:schemeClr val="tx1"/>
              </a:solidFill>
            </a:endParaRPr>
          </a:p>
        </p:txBody>
      </p:sp>
      <p:cxnSp>
        <p:nvCxnSpPr>
          <p:cNvPr id="15" name="Düz Bağlayıcı 14"/>
          <p:cNvCxnSpPr/>
          <p:nvPr/>
        </p:nvCxnSpPr>
        <p:spPr>
          <a:xfrm>
            <a:off x="3275856" y="3357562"/>
            <a:ext cx="4572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Yuvarlatılmış Dikdörtgen 18"/>
          <p:cNvSpPr/>
          <p:nvPr/>
        </p:nvSpPr>
        <p:spPr>
          <a:xfrm>
            <a:off x="1763688" y="3034332"/>
            <a:ext cx="1440160" cy="751858"/>
          </a:xfrm>
          <a:prstGeom prst="roundRect">
            <a:avLst/>
          </a:prstGeom>
          <a:solidFill>
            <a:srgbClr val="FF9999">
              <a:alpha val="75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Hz. Marie (Meryem)</a:t>
            </a:r>
            <a:endParaRPr lang="tr-TR" sz="1400" b="1" dirty="0">
              <a:solidFill>
                <a:schemeClr val="tx1"/>
              </a:solidFill>
            </a:endParaRPr>
          </a:p>
        </p:txBody>
      </p:sp>
      <p:cxnSp>
        <p:nvCxnSpPr>
          <p:cNvPr id="20" name="Düz Bağlayıcı 19"/>
          <p:cNvCxnSpPr/>
          <p:nvPr/>
        </p:nvCxnSpPr>
        <p:spPr>
          <a:xfrm>
            <a:off x="5364088" y="3357562"/>
            <a:ext cx="4572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Düz Bağlayıcı 20"/>
          <p:cNvCxnSpPr/>
          <p:nvPr/>
        </p:nvCxnSpPr>
        <p:spPr>
          <a:xfrm rot="16200000" flipH="1">
            <a:off x="5252371" y="3677323"/>
            <a:ext cx="647502" cy="798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Düz Bağlayıcı 23"/>
          <p:cNvCxnSpPr/>
          <p:nvPr/>
        </p:nvCxnSpPr>
        <p:spPr>
          <a:xfrm>
            <a:off x="1763688" y="4005064"/>
            <a:ext cx="561662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Düz Bağlayıcı 26"/>
          <p:cNvCxnSpPr/>
          <p:nvPr/>
        </p:nvCxnSpPr>
        <p:spPr>
          <a:xfrm>
            <a:off x="1763688" y="4005064"/>
            <a:ext cx="0" cy="2561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Düz Bağlayıcı 31"/>
          <p:cNvCxnSpPr/>
          <p:nvPr/>
        </p:nvCxnSpPr>
        <p:spPr>
          <a:xfrm>
            <a:off x="2843808" y="4005064"/>
            <a:ext cx="0" cy="2561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Düz Bağlayıcı 32"/>
          <p:cNvCxnSpPr/>
          <p:nvPr/>
        </p:nvCxnSpPr>
        <p:spPr>
          <a:xfrm>
            <a:off x="3995936" y="4005064"/>
            <a:ext cx="0" cy="2561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Düz Bağlayıcı 33"/>
          <p:cNvCxnSpPr/>
          <p:nvPr/>
        </p:nvCxnSpPr>
        <p:spPr>
          <a:xfrm>
            <a:off x="6228184" y="4005064"/>
            <a:ext cx="0" cy="2561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Düz Bağlayıcı 34"/>
          <p:cNvCxnSpPr/>
          <p:nvPr/>
        </p:nvCxnSpPr>
        <p:spPr>
          <a:xfrm>
            <a:off x="5148064" y="4005064"/>
            <a:ext cx="0" cy="2561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Düz Bağlayıcı 35"/>
          <p:cNvCxnSpPr/>
          <p:nvPr/>
        </p:nvCxnSpPr>
        <p:spPr>
          <a:xfrm>
            <a:off x="7380312" y="4005064"/>
            <a:ext cx="0" cy="2561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rot="16200000" flipH="1">
            <a:off x="128697" y="3800336"/>
            <a:ext cx="905901" cy="2035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Düz Bağlayıcı 43"/>
          <p:cNvCxnSpPr/>
          <p:nvPr/>
        </p:nvCxnSpPr>
        <p:spPr>
          <a:xfrm>
            <a:off x="539552" y="3357562"/>
            <a:ext cx="108012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Yuvarlatılmış Dikdörtgen 46"/>
          <p:cNvSpPr/>
          <p:nvPr/>
        </p:nvSpPr>
        <p:spPr>
          <a:xfrm>
            <a:off x="8100392" y="4365104"/>
            <a:ext cx="1008112" cy="504056"/>
          </a:xfrm>
          <a:prstGeom prst="roundRect">
            <a:avLst/>
          </a:prstGeom>
          <a:solidFill>
            <a:schemeClr val="accent5">
              <a:lumMod val="40000"/>
              <a:lumOff val="6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Hz. Ali</a:t>
            </a:r>
            <a:endParaRPr lang="tr-TR" sz="1400" b="1" dirty="0">
              <a:solidFill>
                <a:schemeClr val="tx1"/>
              </a:solidFill>
            </a:endParaRPr>
          </a:p>
        </p:txBody>
      </p:sp>
      <p:cxnSp>
        <p:nvCxnSpPr>
          <p:cNvPr id="50" name="Düz Bağlayıcı 49"/>
          <p:cNvCxnSpPr/>
          <p:nvPr/>
        </p:nvCxnSpPr>
        <p:spPr>
          <a:xfrm>
            <a:off x="7793496" y="4617132"/>
            <a:ext cx="234888"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7910940" y="4617132"/>
            <a:ext cx="0" cy="32403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Düz Bağlayıcı 57"/>
          <p:cNvCxnSpPr/>
          <p:nvPr/>
        </p:nvCxnSpPr>
        <p:spPr>
          <a:xfrm>
            <a:off x="6876256" y="4941168"/>
            <a:ext cx="0" cy="2561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a:off x="8532440" y="4941168"/>
            <a:ext cx="0" cy="2561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Düz Bağlayıcı 59"/>
          <p:cNvCxnSpPr/>
          <p:nvPr/>
        </p:nvCxnSpPr>
        <p:spPr>
          <a:xfrm>
            <a:off x="6876256" y="4941168"/>
            <a:ext cx="165618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Yuvarlatılmış Dikdörtgen 63"/>
          <p:cNvSpPr/>
          <p:nvPr/>
        </p:nvSpPr>
        <p:spPr>
          <a:xfrm>
            <a:off x="6516216" y="5301208"/>
            <a:ext cx="1008112" cy="504056"/>
          </a:xfrm>
          <a:prstGeom prst="roundRect">
            <a:avLst/>
          </a:prstGeom>
          <a:solidFill>
            <a:schemeClr val="accent5">
              <a:lumMod val="40000"/>
              <a:lumOff val="6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Hasan</a:t>
            </a:r>
            <a:endParaRPr lang="tr-TR" sz="1400" b="1" dirty="0">
              <a:solidFill>
                <a:schemeClr val="tx1"/>
              </a:solidFill>
            </a:endParaRPr>
          </a:p>
        </p:txBody>
      </p:sp>
      <p:sp>
        <p:nvSpPr>
          <p:cNvPr id="65" name="Yuvarlatılmış Dikdörtgen 64"/>
          <p:cNvSpPr/>
          <p:nvPr/>
        </p:nvSpPr>
        <p:spPr>
          <a:xfrm>
            <a:off x="8028384" y="5301208"/>
            <a:ext cx="1008112" cy="504056"/>
          </a:xfrm>
          <a:prstGeom prst="roundRect">
            <a:avLst/>
          </a:prstGeom>
          <a:solidFill>
            <a:schemeClr val="accent5">
              <a:lumMod val="40000"/>
              <a:lumOff val="6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Hüseyin</a:t>
            </a:r>
            <a:endParaRPr lang="tr-TR" sz="1400" b="1" dirty="0">
              <a:solidFill>
                <a:schemeClr val="tx1"/>
              </a:solidFill>
            </a:endParaRPr>
          </a:p>
        </p:txBody>
      </p:sp>
      <p:cxnSp>
        <p:nvCxnSpPr>
          <p:cNvPr id="68" name="Düz Bağlayıcı 67"/>
          <p:cNvCxnSpPr/>
          <p:nvPr/>
        </p:nvCxnSpPr>
        <p:spPr>
          <a:xfrm>
            <a:off x="7020272" y="5837177"/>
            <a:ext cx="0" cy="256119"/>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a:off x="8532440" y="5837177"/>
            <a:ext cx="0" cy="256119"/>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0" name="Oval 69"/>
          <p:cNvSpPr/>
          <p:nvPr/>
        </p:nvSpPr>
        <p:spPr>
          <a:xfrm>
            <a:off x="6537920" y="6093296"/>
            <a:ext cx="1058416" cy="655305"/>
          </a:xfrm>
          <a:prstGeom prst="ellipse">
            <a:avLst/>
          </a:prstGeom>
          <a:solidFill>
            <a:srgbClr val="FFC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err="1" smtClean="0">
                <a:solidFill>
                  <a:schemeClr val="tx1"/>
                </a:solidFill>
              </a:rPr>
              <a:t>Seyyid</a:t>
            </a:r>
            <a:endParaRPr lang="tr-TR" sz="1600" b="1" dirty="0">
              <a:solidFill>
                <a:schemeClr val="tx1"/>
              </a:solidFill>
            </a:endParaRPr>
          </a:p>
        </p:txBody>
      </p:sp>
      <p:sp>
        <p:nvSpPr>
          <p:cNvPr id="71" name="Oval 70"/>
          <p:cNvSpPr/>
          <p:nvPr/>
        </p:nvSpPr>
        <p:spPr>
          <a:xfrm>
            <a:off x="7978080" y="6093296"/>
            <a:ext cx="1058416" cy="655305"/>
          </a:xfrm>
          <a:prstGeom prst="ellipse">
            <a:avLst/>
          </a:prstGeom>
          <a:solidFill>
            <a:srgbClr val="FFC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Şerif</a:t>
            </a:r>
            <a:endParaRPr lang="tr-TR" sz="1600" b="1" dirty="0">
              <a:solidFill>
                <a:schemeClr val="tx1"/>
              </a:solidFill>
            </a:endParaRPr>
          </a:p>
        </p:txBody>
      </p:sp>
      <p:sp>
        <p:nvSpPr>
          <p:cNvPr id="72" name="Yuvarlatılmış Dikdörtgen 71"/>
          <p:cNvSpPr/>
          <p:nvPr/>
        </p:nvSpPr>
        <p:spPr>
          <a:xfrm>
            <a:off x="3088057" y="2225954"/>
            <a:ext cx="1177280" cy="648072"/>
          </a:xfrm>
          <a:prstGeom prst="roundRect">
            <a:avLst/>
          </a:prstGeom>
          <a:solidFill>
            <a:schemeClr val="accent5">
              <a:lumMod val="40000"/>
              <a:lumOff val="60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Abdullah</a:t>
            </a:r>
            <a:endParaRPr lang="tr-TR" sz="1400" b="1" dirty="0">
              <a:solidFill>
                <a:schemeClr val="tx1"/>
              </a:solidFill>
            </a:endParaRPr>
          </a:p>
        </p:txBody>
      </p:sp>
      <p:sp>
        <p:nvSpPr>
          <p:cNvPr id="73" name="Yuvarlatılmış Dikdörtgen 72"/>
          <p:cNvSpPr/>
          <p:nvPr/>
        </p:nvSpPr>
        <p:spPr>
          <a:xfrm>
            <a:off x="4794410" y="2225954"/>
            <a:ext cx="1177280" cy="648072"/>
          </a:xfrm>
          <a:prstGeom prst="roundRect">
            <a:avLst/>
          </a:prstGeom>
          <a:solidFill>
            <a:srgbClr val="FF9999">
              <a:alpha val="75000"/>
            </a:srgb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Amine</a:t>
            </a:r>
            <a:endParaRPr lang="tr-TR" sz="1400" b="1" dirty="0">
              <a:solidFill>
                <a:schemeClr val="tx1"/>
              </a:solidFill>
            </a:endParaRPr>
          </a:p>
        </p:txBody>
      </p:sp>
      <p:cxnSp>
        <p:nvCxnSpPr>
          <p:cNvPr id="74" name="Düz Bağlayıcı 73"/>
          <p:cNvCxnSpPr/>
          <p:nvPr/>
        </p:nvCxnSpPr>
        <p:spPr>
          <a:xfrm>
            <a:off x="4290354" y="2513986"/>
            <a:ext cx="4572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Düz Bağlayıcı 74"/>
          <p:cNvCxnSpPr/>
          <p:nvPr/>
        </p:nvCxnSpPr>
        <p:spPr>
          <a:xfrm>
            <a:off x="4518954" y="2513986"/>
            <a:ext cx="12576" cy="36004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Dikdörtgen 79"/>
          <p:cNvSpPr/>
          <p:nvPr/>
        </p:nvSpPr>
        <p:spPr>
          <a:xfrm>
            <a:off x="3000364" y="1505874"/>
            <a:ext cx="1388290" cy="576064"/>
          </a:xfrm>
          <a:prstGeom prst="rect">
            <a:avLst/>
          </a:prstGeom>
          <a:solidFill>
            <a:srgbClr val="FFC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err="1" smtClean="0">
                <a:solidFill>
                  <a:schemeClr val="tx1"/>
                </a:solidFill>
              </a:rPr>
              <a:t>Haşimoğulları</a:t>
            </a:r>
            <a:endParaRPr lang="tr-TR" sz="1600" b="1" dirty="0">
              <a:solidFill>
                <a:schemeClr val="tx1"/>
              </a:solidFill>
            </a:endParaRPr>
          </a:p>
        </p:txBody>
      </p:sp>
      <p:sp>
        <p:nvSpPr>
          <p:cNvPr id="81" name="Dikdörtgen 80"/>
          <p:cNvSpPr/>
          <p:nvPr/>
        </p:nvSpPr>
        <p:spPr>
          <a:xfrm>
            <a:off x="4531530" y="1505874"/>
            <a:ext cx="1388290" cy="576064"/>
          </a:xfrm>
          <a:prstGeom prst="rect">
            <a:avLst/>
          </a:prstGeom>
          <a:solidFill>
            <a:srgbClr val="FFC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err="1" smtClean="0">
                <a:solidFill>
                  <a:schemeClr val="tx1"/>
                </a:solidFill>
              </a:rPr>
              <a:t>Zühreoğulları</a:t>
            </a:r>
            <a:endParaRPr lang="tr-TR" sz="1600" b="1" dirty="0">
              <a:solidFill>
                <a:schemeClr val="tx1"/>
              </a:solidFill>
            </a:endParaRPr>
          </a:p>
        </p:txBody>
      </p:sp>
      <p:sp>
        <p:nvSpPr>
          <p:cNvPr id="82" name="Dikdörtgen 81"/>
          <p:cNvSpPr/>
          <p:nvPr/>
        </p:nvSpPr>
        <p:spPr>
          <a:xfrm>
            <a:off x="3000364" y="785794"/>
            <a:ext cx="2971326" cy="576064"/>
          </a:xfrm>
          <a:prstGeom prst="rect">
            <a:avLst/>
          </a:prstGeom>
          <a:solidFill>
            <a:srgbClr val="FFC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err="1" smtClean="0">
                <a:solidFill>
                  <a:schemeClr val="tx1"/>
                </a:solidFill>
              </a:rPr>
              <a:t>Kureyş</a:t>
            </a:r>
            <a:r>
              <a:rPr lang="tr-TR" sz="2000" b="1" dirty="0" smtClean="0">
                <a:solidFill>
                  <a:schemeClr val="tx1"/>
                </a:solidFill>
              </a:rPr>
              <a:t> Kabilesi</a:t>
            </a:r>
            <a:endParaRPr lang="tr-TR" sz="2000" b="1" dirty="0">
              <a:solidFill>
                <a:schemeClr val="tx1"/>
              </a:solidFill>
            </a:endParaRPr>
          </a:p>
        </p:txBody>
      </p:sp>
      <p:cxnSp>
        <p:nvCxnSpPr>
          <p:cNvPr id="85" name="Düz Bağlayıcı 84"/>
          <p:cNvCxnSpPr>
            <a:endCxn id="80" idx="0"/>
          </p:cNvCxnSpPr>
          <p:nvPr/>
        </p:nvCxnSpPr>
        <p:spPr>
          <a:xfrm rot="16200000" flipH="1">
            <a:off x="3604214" y="1415579"/>
            <a:ext cx="144016" cy="36574"/>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Düz Bağlayıcı 87"/>
          <p:cNvCxnSpPr>
            <a:endCxn id="81" idx="0"/>
          </p:cNvCxnSpPr>
          <p:nvPr/>
        </p:nvCxnSpPr>
        <p:spPr>
          <a:xfrm rot="16200000" flipH="1">
            <a:off x="5135381" y="1415580"/>
            <a:ext cx="144016" cy="3657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Düz Bağlayıcı 90"/>
          <p:cNvCxnSpPr>
            <a:stCxn id="80" idx="2"/>
            <a:endCxn id="72" idx="0"/>
          </p:cNvCxnSpPr>
          <p:nvPr/>
        </p:nvCxnSpPr>
        <p:spPr>
          <a:xfrm rot="5400000">
            <a:off x="3613595" y="2145040"/>
            <a:ext cx="144016" cy="1781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Düz Bağlayıcı 108"/>
          <p:cNvCxnSpPr>
            <a:endCxn id="73" idx="0"/>
          </p:cNvCxnSpPr>
          <p:nvPr/>
        </p:nvCxnSpPr>
        <p:spPr>
          <a:xfrm>
            <a:off x="5383050" y="2081938"/>
            <a:ext cx="0" cy="14401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30970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2000"/>
                                        <p:tgtEl>
                                          <p:spTgt spid="7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2000"/>
                                        <p:tgtEl>
                                          <p:spTgt spid="7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2000"/>
                                        <p:tgtEl>
                                          <p:spTgt spid="8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fade">
                                      <p:cBhvr>
                                        <p:cTn id="18" dur="2000"/>
                                        <p:tgtEl>
                                          <p:spTgt spid="8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fade">
                                      <p:cBhvr>
                                        <p:cTn id="23" dur="2000"/>
                                        <p:tgtEl>
                                          <p:spTgt spid="8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2000"/>
                                        <p:tgtEl>
                                          <p:spTgt spid="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20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20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0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2000"/>
                                        <p:tgtEl>
                                          <p:spTgt spid="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20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2000"/>
                                        <p:tgtEl>
                                          <p:spTgt spid="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20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2000"/>
                                        <p:tgtEl>
                                          <p:spTgt spid="4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2000"/>
                                        <p:tgtEl>
                                          <p:spTgt spid="6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2000"/>
                                        <p:tgtEl>
                                          <p:spTgt spid="65"/>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fade">
                                      <p:cBhvr>
                                        <p:cTn id="74" dur="2000"/>
                                        <p:tgtEl>
                                          <p:spTgt spid="7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fade">
                                      <p:cBhvr>
                                        <p:cTn id="77" dur="2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9" grpId="0" animBg="1"/>
      <p:bldP spid="47" grpId="0" animBg="1"/>
      <p:bldP spid="64" grpId="0" animBg="1"/>
      <p:bldP spid="65" grpId="0" animBg="1"/>
      <p:bldP spid="70" grpId="0" animBg="1"/>
      <p:bldP spid="71" grpId="0" animBg="1"/>
      <p:bldP spid="72" grpId="0" animBg="1"/>
      <p:bldP spid="73" grpId="0" animBg="1"/>
      <p:bldP spid="80" grpId="0" animBg="1"/>
      <p:bldP spid="81" grpId="0" animBg="1"/>
      <p:bldP spid="8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84"/>
            <a:ext cx="8229600" cy="1143000"/>
          </a:xfrm>
        </p:spPr>
        <p:txBody>
          <a:bodyPr>
            <a:normAutofit/>
          </a:bodyPr>
          <a:lstStyle/>
          <a:p>
            <a:r>
              <a:rPr lang="tr-TR" sz="4000" b="1" dirty="0" smtClean="0"/>
              <a:t>Hz. Muhammed’e Vahyin Gelişi</a:t>
            </a:r>
            <a:endParaRPr lang="tr-TR" sz="4000" b="1" dirty="0"/>
          </a:p>
        </p:txBody>
      </p:sp>
      <p:sp>
        <p:nvSpPr>
          <p:cNvPr id="29" name="Yuvarlatılmış Dikdörtgen 28"/>
          <p:cNvSpPr/>
          <p:nvPr/>
        </p:nvSpPr>
        <p:spPr>
          <a:xfrm>
            <a:off x="827584" y="1484784"/>
            <a:ext cx="2808312" cy="864096"/>
          </a:xfrm>
          <a:prstGeom prst="roundRect">
            <a:avLst/>
          </a:prstGeom>
          <a:solidFill>
            <a:srgbClr val="FFCC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ALLAH (C.C.)</a:t>
            </a:r>
            <a:endParaRPr lang="tr-TR" b="1" dirty="0">
              <a:solidFill>
                <a:schemeClr val="tx1"/>
              </a:solidFill>
            </a:endParaRPr>
          </a:p>
        </p:txBody>
      </p:sp>
      <p:sp>
        <p:nvSpPr>
          <p:cNvPr id="30" name="Yuvarlatılmış Dikdörtgen 29"/>
          <p:cNvSpPr/>
          <p:nvPr/>
        </p:nvSpPr>
        <p:spPr>
          <a:xfrm>
            <a:off x="827584" y="2708920"/>
            <a:ext cx="2808312" cy="864096"/>
          </a:xfrm>
          <a:prstGeom prst="roundRect">
            <a:avLst/>
          </a:prstGeom>
          <a:solidFill>
            <a:srgbClr val="FFC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Cebrail (A.S.)</a:t>
            </a:r>
            <a:endParaRPr lang="tr-TR" b="1" dirty="0">
              <a:solidFill>
                <a:schemeClr val="tx1"/>
              </a:solidFill>
            </a:endParaRPr>
          </a:p>
        </p:txBody>
      </p:sp>
      <p:sp>
        <p:nvSpPr>
          <p:cNvPr id="31" name="Yuvarlatılmış Dikdörtgen 30"/>
          <p:cNvSpPr/>
          <p:nvPr/>
        </p:nvSpPr>
        <p:spPr>
          <a:xfrm>
            <a:off x="827584" y="3861048"/>
            <a:ext cx="2808312" cy="864096"/>
          </a:xfrm>
          <a:prstGeom prst="roundRect">
            <a:avLst/>
          </a:prstGeom>
          <a:solidFill>
            <a:srgbClr val="FFCC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Hz. Muhammed (S.A.V.)</a:t>
            </a:r>
            <a:endParaRPr lang="tr-TR" b="1" dirty="0">
              <a:solidFill>
                <a:schemeClr val="tx1"/>
              </a:solidFill>
            </a:endParaRPr>
          </a:p>
        </p:txBody>
      </p:sp>
      <p:sp>
        <p:nvSpPr>
          <p:cNvPr id="32" name="Dikdörtgen 31"/>
          <p:cNvSpPr/>
          <p:nvPr/>
        </p:nvSpPr>
        <p:spPr>
          <a:xfrm>
            <a:off x="251520" y="4818856"/>
            <a:ext cx="4392488" cy="1778496"/>
          </a:xfrm>
          <a:prstGeom prst="rect">
            <a:avLst/>
          </a:prstGeom>
          <a:solidFill>
            <a:srgbClr val="FFFF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«Yaratan </a:t>
            </a:r>
            <a:r>
              <a:rPr lang="tr-TR" dirty="0" err="1" smtClean="0">
                <a:solidFill>
                  <a:schemeClr val="tx1"/>
                </a:solidFill>
              </a:rPr>
              <a:t>Rabb’inin</a:t>
            </a:r>
            <a:r>
              <a:rPr lang="tr-TR" dirty="0" smtClean="0">
                <a:solidFill>
                  <a:schemeClr val="tx1"/>
                </a:solidFill>
              </a:rPr>
              <a:t> adıyla oku! O, insanı bir aşılanmış yumurtadan yarattı. Oku! İnsana bilmediklerinin belleten, kalemle (yazmayı) öğreten </a:t>
            </a:r>
            <a:r>
              <a:rPr lang="tr-TR" dirty="0" err="1" smtClean="0">
                <a:solidFill>
                  <a:schemeClr val="tx1"/>
                </a:solidFill>
              </a:rPr>
              <a:t>Rabb’in</a:t>
            </a:r>
            <a:r>
              <a:rPr lang="tr-TR" dirty="0" smtClean="0">
                <a:solidFill>
                  <a:schemeClr val="tx1"/>
                </a:solidFill>
              </a:rPr>
              <a:t>, en büyük kerem sahibidir.»</a:t>
            </a:r>
          </a:p>
          <a:p>
            <a:pPr algn="ctr"/>
            <a:r>
              <a:rPr lang="tr-TR" b="1" dirty="0" smtClean="0">
                <a:solidFill>
                  <a:schemeClr val="tx1"/>
                </a:solidFill>
              </a:rPr>
              <a:t>[</a:t>
            </a:r>
            <a:r>
              <a:rPr lang="tr-TR" b="1" dirty="0" err="1" smtClean="0">
                <a:solidFill>
                  <a:schemeClr val="tx1"/>
                </a:solidFill>
              </a:rPr>
              <a:t>Alak</a:t>
            </a:r>
            <a:r>
              <a:rPr lang="tr-TR" b="1" dirty="0" smtClean="0">
                <a:solidFill>
                  <a:schemeClr val="tx1"/>
                </a:solidFill>
              </a:rPr>
              <a:t> </a:t>
            </a:r>
            <a:r>
              <a:rPr lang="tr-TR" b="1" dirty="0" err="1" smtClean="0">
                <a:solidFill>
                  <a:schemeClr val="tx1"/>
                </a:solidFill>
              </a:rPr>
              <a:t>Sûresi</a:t>
            </a:r>
            <a:r>
              <a:rPr lang="tr-TR" b="1" dirty="0" smtClean="0">
                <a:solidFill>
                  <a:schemeClr val="tx1"/>
                </a:solidFill>
              </a:rPr>
              <a:t> 1-5. ayetler]</a:t>
            </a:r>
            <a:endParaRPr lang="tr-TR" b="1" dirty="0">
              <a:solidFill>
                <a:schemeClr val="tx1"/>
              </a:solidFill>
            </a:endParaRPr>
          </a:p>
        </p:txBody>
      </p:sp>
      <p:sp>
        <p:nvSpPr>
          <p:cNvPr id="35" name="Metin kutusu 34"/>
          <p:cNvSpPr txBox="1"/>
          <p:nvPr/>
        </p:nvSpPr>
        <p:spPr>
          <a:xfrm>
            <a:off x="5129922" y="1285860"/>
            <a:ext cx="1228028" cy="400110"/>
          </a:xfrm>
          <a:prstGeom prst="rect">
            <a:avLst/>
          </a:prstGeom>
          <a:noFill/>
        </p:spPr>
        <p:txBody>
          <a:bodyPr wrap="none" rtlCol="0">
            <a:spAutoFit/>
          </a:bodyPr>
          <a:lstStyle/>
          <a:p>
            <a:r>
              <a:rPr lang="tr-TR" sz="2000" b="1" dirty="0" smtClean="0"/>
              <a:t>Tarih: 610</a:t>
            </a:r>
            <a:endParaRPr lang="tr-TR" sz="2000" b="1" dirty="0"/>
          </a:p>
        </p:txBody>
      </p:sp>
      <p:sp>
        <p:nvSpPr>
          <p:cNvPr id="37" name="Sağa Bükülü Ok 36"/>
          <p:cNvSpPr/>
          <p:nvPr/>
        </p:nvSpPr>
        <p:spPr>
          <a:xfrm>
            <a:off x="189861" y="1869165"/>
            <a:ext cx="624960" cy="1080120"/>
          </a:xfrm>
          <a:prstGeom prst="curv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8" name="Sağa Bükülü Ok 37"/>
          <p:cNvSpPr/>
          <p:nvPr/>
        </p:nvSpPr>
        <p:spPr>
          <a:xfrm>
            <a:off x="203423" y="3218179"/>
            <a:ext cx="624960" cy="1080120"/>
          </a:xfrm>
          <a:prstGeom prst="curv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9" name="Sağ Ayraç 38"/>
          <p:cNvSpPr/>
          <p:nvPr/>
        </p:nvSpPr>
        <p:spPr>
          <a:xfrm>
            <a:off x="4788024" y="4818856"/>
            <a:ext cx="576064" cy="1778496"/>
          </a:xfrm>
          <a:prstGeom prst="rightBrace">
            <a:avLst>
              <a:gd name="adj1" fmla="val 21561"/>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40" name="Dikdörtgen 39"/>
          <p:cNvSpPr/>
          <p:nvPr/>
        </p:nvSpPr>
        <p:spPr>
          <a:xfrm>
            <a:off x="5580112" y="4818856"/>
            <a:ext cx="1800200" cy="1634480"/>
          </a:xfrm>
          <a:prstGeom prst="rect">
            <a:avLst/>
          </a:prstGeom>
          <a:solidFill>
            <a:srgbClr val="FFC000"/>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u="sng" dirty="0" smtClean="0">
                <a:solidFill>
                  <a:schemeClr val="tx1"/>
                </a:solidFill>
              </a:rPr>
              <a:t>İlk İnananlar:</a:t>
            </a:r>
          </a:p>
          <a:p>
            <a:r>
              <a:rPr lang="tr-TR" b="1" dirty="0" smtClean="0">
                <a:solidFill>
                  <a:schemeClr val="tx1"/>
                </a:solidFill>
              </a:rPr>
              <a:t>Hz. Hatice</a:t>
            </a:r>
          </a:p>
          <a:p>
            <a:r>
              <a:rPr lang="tr-TR" b="1" dirty="0" smtClean="0">
                <a:solidFill>
                  <a:schemeClr val="tx1"/>
                </a:solidFill>
              </a:rPr>
              <a:t>Hz. Ebu Bekir</a:t>
            </a:r>
          </a:p>
          <a:p>
            <a:r>
              <a:rPr lang="tr-TR" b="1" dirty="0" smtClean="0">
                <a:solidFill>
                  <a:schemeClr val="tx1"/>
                </a:solidFill>
              </a:rPr>
              <a:t>Hz. Ali</a:t>
            </a:r>
          </a:p>
          <a:p>
            <a:r>
              <a:rPr lang="tr-TR" b="1" dirty="0" smtClean="0">
                <a:solidFill>
                  <a:schemeClr val="tx1"/>
                </a:solidFill>
              </a:rPr>
              <a:t>Hz. </a:t>
            </a:r>
            <a:r>
              <a:rPr lang="tr-TR" b="1" dirty="0" err="1" smtClean="0">
                <a:solidFill>
                  <a:schemeClr val="tx1"/>
                </a:solidFill>
              </a:rPr>
              <a:t>Zeyd</a:t>
            </a:r>
            <a:endParaRPr lang="tr-TR" b="1" dirty="0" smtClean="0">
              <a:solidFill>
                <a:schemeClr val="tx1"/>
              </a:solidFill>
            </a:endParaRPr>
          </a:p>
        </p:txBody>
      </p:sp>
      <p:sp>
        <p:nvSpPr>
          <p:cNvPr id="14" name="13 Sol Ok"/>
          <p:cNvSpPr/>
          <p:nvPr/>
        </p:nvSpPr>
        <p:spPr>
          <a:xfrm rot="20083095">
            <a:off x="6593523" y="863931"/>
            <a:ext cx="2407168" cy="1643074"/>
          </a:xfrm>
          <a:prstGeom prst="leftArrow">
            <a:avLst/>
          </a:prstGeom>
          <a:solidFill>
            <a:srgbClr val="FFC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smtClean="0">
                <a:solidFill>
                  <a:schemeClr val="tx1"/>
                </a:solidFill>
              </a:rPr>
              <a:t>Hira </a:t>
            </a:r>
            <a:r>
              <a:rPr lang="tr-TR" sz="2000" b="1" dirty="0" smtClean="0">
                <a:solidFill>
                  <a:schemeClr val="tx1"/>
                </a:solidFill>
              </a:rPr>
              <a:t>Mağarası</a:t>
            </a:r>
            <a:endParaRPr lang="tr-TR" sz="2000" b="1" dirty="0">
              <a:solidFill>
                <a:schemeClr val="tx1"/>
              </a:solidFill>
            </a:endParaRPr>
          </a:p>
        </p:txBody>
      </p:sp>
      <p:pic>
        <p:nvPicPr>
          <p:cNvPr id="8194" name="Picture 2" descr="http://4.bp.blogspot.com/-0nVM0W2wvVY/Thwz-aE5aNI/AAAAAAAABU0/ps-otanFbgs/s1600/hira_dagi_magarasi_ilk_vahiy.jpg"/>
          <p:cNvPicPr>
            <a:picLocks noChangeAspect="1" noChangeArrowheads="1"/>
          </p:cNvPicPr>
          <p:nvPr/>
        </p:nvPicPr>
        <p:blipFill>
          <a:blip r:embed="rId2" cstate="print"/>
          <a:srcRect/>
          <a:stretch>
            <a:fillRect/>
          </a:stretch>
        </p:blipFill>
        <p:spPr bwMode="auto">
          <a:xfrm>
            <a:off x="3857620" y="1857364"/>
            <a:ext cx="3619488" cy="2714617"/>
          </a:xfrm>
          <a:prstGeom prst="ellipse">
            <a:avLst/>
          </a:prstGeom>
          <a:ln>
            <a:noFill/>
          </a:ln>
          <a:effectLst>
            <a:softEdge rad="112500"/>
          </a:effectLst>
        </p:spPr>
      </p:pic>
    </p:spTree>
    <p:extLst>
      <p:ext uri="{BB962C8B-B14F-4D97-AF65-F5344CB8AC3E}">
        <p14:creationId xmlns:p14="http://schemas.microsoft.com/office/powerpoint/2010/main" xmlns="" val="301211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2000"/>
                                        <p:tgtEl>
                                          <p:spTgt spid="3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9" grpId="0" animBg="1"/>
      <p:bldP spid="40"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946</TotalTime>
  <Words>858</Words>
  <Application>Microsoft Office PowerPoint</Application>
  <PresentationFormat>Ekran Gösterisi (4:3)</PresentationFormat>
  <Paragraphs>182</Paragraphs>
  <Slides>16</Slides>
  <Notes>0</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Ofis Teması</vt:lpstr>
      <vt:lpstr>Slayt 1</vt:lpstr>
      <vt:lpstr>HZ. MUHAMMED(S.A.V.)’İN HAYATI</vt:lpstr>
      <vt:lpstr>Hz. Muhammed’in Doğduğu Ortam</vt:lpstr>
      <vt:lpstr>DÜŞÜNELİM!</vt:lpstr>
      <vt:lpstr>DÜŞÜNELİM!</vt:lpstr>
      <vt:lpstr>Slayt 6</vt:lpstr>
      <vt:lpstr>Hz. Muhammed’in Doğumu, Çocukluğu ve Gençliği</vt:lpstr>
      <vt:lpstr>Hz. Peygamber’in Soyağacı</vt:lpstr>
      <vt:lpstr>Hz. Muhammed’e Vahyin Gelişi</vt:lpstr>
      <vt:lpstr>Vahyin Geliş Yolları</vt:lpstr>
      <vt:lpstr>Hz. Muhammed’in Hicreti</vt:lpstr>
      <vt:lpstr>Slayt 12</vt:lpstr>
      <vt:lpstr>Hz. Muhammed’in Toplumsal Barışa Yönelik Etkinlikleri</vt:lpstr>
      <vt:lpstr>Hz. Muhammed’in İslam’ı Yayma Çabaları</vt:lpstr>
      <vt:lpstr>Veda Hutbesi’nden Evrensel Mesajlar</vt:lpstr>
      <vt:lpstr>Hz. Muhammed’in Vefatı</vt:lpstr>
    </vt:vector>
  </TitlesOfParts>
  <Company>Katilimsiz.Com @ necooy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HZ. MUHAMMED(S.A.V.)’İN HAYATI</dc:title>
  <dc:creator>ARI</dc:creator>
  <cp:lastModifiedBy>DEM</cp:lastModifiedBy>
  <cp:revision>77</cp:revision>
  <dcterms:created xsi:type="dcterms:W3CDTF">2014-11-12T19:17:31Z</dcterms:created>
  <dcterms:modified xsi:type="dcterms:W3CDTF">2016-05-05T09:58:55Z</dcterms:modified>
  <cp:contentStatus>Tamamlandı</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