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sldIdLst>
    <p:sldId id="278" r:id="rId2"/>
    <p:sldId id="256" r:id="rId3"/>
    <p:sldId id="260" r:id="rId4"/>
    <p:sldId id="265" r:id="rId5"/>
    <p:sldId id="257" r:id="rId6"/>
    <p:sldId id="258" r:id="rId7"/>
    <p:sldId id="261" r:id="rId8"/>
    <p:sldId id="259" r:id="rId9"/>
    <p:sldId id="262" r:id="rId10"/>
    <p:sldId id="264" r:id="rId11"/>
    <p:sldId id="273" r:id="rId12"/>
    <p:sldId id="266" r:id="rId13"/>
    <p:sldId id="267" r:id="rId14"/>
    <p:sldId id="272" r:id="rId15"/>
    <p:sldId id="274" r:id="rId16"/>
    <p:sldId id="275" r:id="rId17"/>
    <p:sldId id="277" r:id="rId18"/>
    <p:sldId id="268" r:id="rId19"/>
    <p:sldId id="269" r:id="rId20"/>
    <p:sldId id="270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FFFF"/>
    <a:srgbClr val="CCCC00"/>
    <a:srgbClr val="FF99FF"/>
    <a:srgbClr val="FFCC00"/>
    <a:srgbClr val="CC99FF"/>
    <a:srgbClr val="FFCCCC"/>
    <a:srgbClr val="008000"/>
    <a:srgbClr val="D8F7F8"/>
    <a:srgbClr val="009900"/>
    <a:srgbClr val="FF66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5AB1C69-6EDB-4FF4-983F-18BD219EF322}" styleName="Orta Stil 2 - Vurgu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 autoAdjust="0"/>
    <p:restoredTop sz="94660" autoAdjust="0"/>
  </p:normalViewPr>
  <p:slideViewPr>
    <p:cSldViewPr snapToGrid="0" snapToObjects="1">
      <p:cViewPr>
        <p:scale>
          <a:sx n="100" d="100"/>
          <a:sy n="100" d="100"/>
        </p:scale>
        <p:origin x="-1002" y="10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6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67" d="100"/>
          <a:sy n="67" d="100"/>
        </p:scale>
        <p:origin x="-3106" y="-8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170718-8166-D040-B61C-1ED0D609FFDF}" type="datetimeFigureOut">
              <a:rPr lang="en-US" smtClean="0"/>
              <a:pPr/>
              <a:t>5/4/2016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519F2D-BC3B-1F46-9798-F9E93AFFF3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736265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19F2D-BC3B-1F46-9798-F9E93AFFF344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Vakfe</a:t>
            </a:r>
            <a:r>
              <a:rPr lang="en-US" dirty="0" smtClean="0"/>
              <a:t>, </a:t>
            </a:r>
            <a:r>
              <a:rPr lang="en-US" dirty="0" err="1" smtClean="0"/>
              <a:t>arife</a:t>
            </a:r>
            <a:r>
              <a:rPr lang="en-US" dirty="0" smtClean="0"/>
              <a:t> </a:t>
            </a:r>
            <a:r>
              <a:rPr lang="en-US" dirty="0" err="1" smtClean="0"/>
              <a:t>günu</a:t>
            </a:r>
            <a:r>
              <a:rPr lang="en-US" dirty="0" smtClean="0"/>
              <a:t>̈ </a:t>
            </a:r>
            <a:r>
              <a:rPr lang="en-US" dirty="0" err="1" smtClean="0"/>
              <a:t>öğle</a:t>
            </a:r>
            <a:r>
              <a:rPr lang="en-US" dirty="0" smtClean="0"/>
              <a:t> </a:t>
            </a:r>
            <a:r>
              <a:rPr lang="en-US" dirty="0" err="1" smtClean="0"/>
              <a:t>vaktinden</a:t>
            </a:r>
            <a:r>
              <a:rPr lang="en-US" dirty="0" smtClean="0"/>
              <a:t> </a:t>
            </a:r>
            <a:r>
              <a:rPr lang="en-US" dirty="0" err="1" smtClean="0"/>
              <a:t>bayram</a:t>
            </a:r>
            <a:r>
              <a:rPr lang="en-US" dirty="0" smtClean="0"/>
              <a:t> </a:t>
            </a:r>
            <a:r>
              <a:rPr lang="en-US" dirty="0" err="1" smtClean="0"/>
              <a:t>sabahına</a:t>
            </a:r>
            <a:r>
              <a:rPr lang="en-US" dirty="0" smtClean="0"/>
              <a:t> </a:t>
            </a:r>
            <a:r>
              <a:rPr lang="en-US" dirty="0" err="1" smtClean="0"/>
              <a:t>kadar</a:t>
            </a:r>
            <a:r>
              <a:rPr lang="en-US" dirty="0" smtClean="0"/>
              <a:t>, </a:t>
            </a:r>
            <a:r>
              <a:rPr lang="en-US" dirty="0" err="1" smtClean="0"/>
              <a:t>bir</a:t>
            </a:r>
            <a:r>
              <a:rPr lang="en-US" dirty="0" smtClean="0"/>
              <a:t> </a:t>
            </a:r>
            <a:r>
              <a:rPr lang="en-US" dirty="0" err="1" smtClean="0"/>
              <a:t>süre</a:t>
            </a:r>
            <a:r>
              <a:rPr lang="en-US" dirty="0" smtClean="0"/>
              <a:t> </a:t>
            </a:r>
            <a:r>
              <a:rPr lang="en-US" dirty="0" err="1" smtClean="0"/>
              <a:t>Arafat’ta</a:t>
            </a:r>
            <a:r>
              <a:rPr lang="en-US" dirty="0" smtClean="0"/>
              <a:t> </a:t>
            </a:r>
            <a:r>
              <a:rPr lang="en-US" dirty="0" err="1" smtClean="0"/>
              <a:t>bulunmak</a:t>
            </a:r>
            <a:r>
              <a:rPr lang="en-US" dirty="0" smtClean="0"/>
              <a:t> </a:t>
            </a:r>
            <a:r>
              <a:rPr lang="en-US" dirty="0" err="1" smtClean="0"/>
              <a:t>demektir</a:t>
            </a:r>
            <a:r>
              <a:rPr lang="en-US" dirty="0" smtClean="0"/>
              <a:t>. Bu </a:t>
            </a:r>
            <a:r>
              <a:rPr lang="en-US" dirty="0" err="1" smtClean="0"/>
              <a:t>süre</a:t>
            </a:r>
            <a:r>
              <a:rPr lang="en-US" dirty="0" smtClean="0"/>
              <a:t> </a:t>
            </a:r>
            <a:r>
              <a:rPr lang="en-US" dirty="0" err="1" smtClean="0"/>
              <a:t>ibadet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dua</a:t>
            </a:r>
            <a:r>
              <a:rPr lang="en-US" dirty="0" smtClean="0"/>
              <a:t> </a:t>
            </a:r>
            <a:r>
              <a:rPr lang="en-US" dirty="0" err="1" smtClean="0"/>
              <a:t>ile</a:t>
            </a:r>
            <a:r>
              <a:rPr lang="en-US" dirty="0" smtClean="0"/>
              <a:t> </a:t>
            </a:r>
            <a:r>
              <a:rPr lang="en-US" dirty="0" err="1" smtClean="0"/>
              <a:t>geçirilir</a:t>
            </a:r>
            <a:r>
              <a:rPr lang="en-US" dirty="0" smtClean="0"/>
              <a:t>. </a:t>
            </a:r>
            <a:r>
              <a:rPr lang="en-US" dirty="0" err="1" smtClean="0"/>
              <a:t>Vakfe</a:t>
            </a:r>
            <a:r>
              <a:rPr lang="en-US" dirty="0" smtClean="0"/>
              <a:t>, </a:t>
            </a:r>
            <a:r>
              <a:rPr lang="en-US" dirty="0" err="1" smtClean="0"/>
              <a:t>haccın</a:t>
            </a:r>
            <a:r>
              <a:rPr lang="en-US" dirty="0" smtClean="0"/>
              <a:t> </a:t>
            </a:r>
            <a:r>
              <a:rPr lang="en-US" dirty="0" err="1" smtClean="0"/>
              <a:t>farzlarından</a:t>
            </a:r>
            <a:r>
              <a:rPr lang="en-US" dirty="0" smtClean="0"/>
              <a:t> </a:t>
            </a:r>
            <a:r>
              <a:rPr lang="en-US" dirty="0" err="1" smtClean="0"/>
              <a:t>biridir</a:t>
            </a:r>
            <a:r>
              <a:rPr lang="en-US" dirty="0" smtClean="0"/>
              <a:t>. </a:t>
            </a:r>
            <a:r>
              <a:rPr lang="en-US" dirty="0" err="1" smtClean="0"/>
              <a:t>Belirlenen</a:t>
            </a:r>
            <a:r>
              <a:rPr lang="en-US" dirty="0" smtClean="0"/>
              <a:t> </a:t>
            </a:r>
            <a:r>
              <a:rPr lang="en-US" dirty="0" err="1" smtClean="0"/>
              <a:t>süre</a:t>
            </a:r>
            <a:r>
              <a:rPr lang="en-US" dirty="0" smtClean="0"/>
              <a:t> </a:t>
            </a:r>
            <a:r>
              <a:rPr lang="en-US" dirty="0" err="1" smtClean="0"/>
              <a:t>içerisinde</a:t>
            </a:r>
            <a:r>
              <a:rPr lang="en-US" dirty="0" smtClean="0"/>
              <a:t> </a:t>
            </a:r>
            <a:r>
              <a:rPr lang="en-US" dirty="0" err="1" smtClean="0"/>
              <a:t>Arafat’ta</a:t>
            </a:r>
            <a:r>
              <a:rPr lang="en-US" dirty="0" smtClean="0"/>
              <a:t> </a:t>
            </a:r>
            <a:r>
              <a:rPr lang="en-US" dirty="0" err="1" smtClean="0"/>
              <a:t>bulunmayanlar</a:t>
            </a:r>
            <a:r>
              <a:rPr lang="en-US" dirty="0" smtClean="0"/>
              <a:t> o </a:t>
            </a:r>
            <a:r>
              <a:rPr lang="en-US" dirty="0" err="1" smtClean="0"/>
              <a:t>yıl</a:t>
            </a:r>
            <a:r>
              <a:rPr lang="en-US" dirty="0" smtClean="0"/>
              <a:t> </a:t>
            </a:r>
            <a:r>
              <a:rPr lang="en-US" dirty="0" err="1" smtClean="0"/>
              <a:t>hac</a:t>
            </a:r>
            <a:r>
              <a:rPr lang="en-US" dirty="0" smtClean="0"/>
              <a:t> </a:t>
            </a:r>
            <a:r>
              <a:rPr lang="en-US" dirty="0" err="1" smtClean="0"/>
              <a:t>ibadetini</a:t>
            </a:r>
            <a:r>
              <a:rPr lang="en-US" dirty="0" smtClean="0"/>
              <a:t> </a:t>
            </a:r>
            <a:r>
              <a:rPr lang="en-US" dirty="0" err="1" smtClean="0"/>
              <a:t>yapmıs</a:t>
            </a:r>
            <a:r>
              <a:rPr lang="en-US" dirty="0" smtClean="0"/>
              <a:t>̧ </a:t>
            </a:r>
            <a:r>
              <a:rPr lang="en-US" dirty="0" err="1" smtClean="0"/>
              <a:t>sayılmazlar</a:t>
            </a:r>
            <a:r>
              <a:rPr lang="en-US" dirty="0" smtClean="0"/>
              <a:t>. </a:t>
            </a:r>
            <a:r>
              <a:rPr lang="en-US" dirty="0" err="1" smtClean="0"/>
              <a:t>Arafat’ta</a:t>
            </a:r>
            <a:r>
              <a:rPr lang="en-US" dirty="0" smtClean="0"/>
              <a:t> </a:t>
            </a:r>
            <a:r>
              <a:rPr lang="en-US" dirty="0" err="1" smtClean="0"/>
              <a:t>vakfe</a:t>
            </a:r>
            <a:r>
              <a:rPr lang="en-US" dirty="0" smtClean="0"/>
              <a:t> </a:t>
            </a:r>
            <a:r>
              <a:rPr lang="en-US" dirty="0" err="1" smtClean="0"/>
              <a:t>yapıldıktan</a:t>
            </a:r>
            <a:r>
              <a:rPr lang="en-US" dirty="0" smtClean="0"/>
              <a:t> </a:t>
            </a:r>
            <a:r>
              <a:rPr lang="en-US" dirty="0" err="1" smtClean="0"/>
              <a:t>sonra</a:t>
            </a:r>
            <a:r>
              <a:rPr lang="en-US" dirty="0" smtClean="0"/>
              <a:t> </a:t>
            </a:r>
            <a:r>
              <a:rPr lang="en-US" dirty="0" err="1" smtClean="0"/>
              <a:t>Müzd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19F2D-BC3B-1F46-9798-F9E93AFFF344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11451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A04E4-88A2-8849-B057-380212CA3BF2}" type="datetimeFigureOut">
              <a:rPr lang="en-US" smtClean="0"/>
              <a:pPr/>
              <a:t>5/4/2016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159B4-EB75-914E-84EA-23D9E3AD5F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164728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A04E4-88A2-8849-B057-380212CA3BF2}" type="datetimeFigureOut">
              <a:rPr lang="en-US" smtClean="0"/>
              <a:pPr/>
              <a:t>5/4/2016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159B4-EB75-914E-84EA-23D9E3AD5F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72880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A04E4-88A2-8849-B057-380212CA3BF2}" type="datetimeFigureOut">
              <a:rPr lang="en-US" smtClean="0"/>
              <a:pPr/>
              <a:t>5/4/2016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159B4-EB75-914E-84EA-23D9E3AD5F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37278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A04E4-88A2-8849-B057-380212CA3BF2}" type="datetimeFigureOut">
              <a:rPr lang="en-US" smtClean="0"/>
              <a:pPr/>
              <a:t>5/4/2016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159B4-EB75-914E-84EA-23D9E3AD5F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481366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A04E4-88A2-8849-B057-380212CA3BF2}" type="datetimeFigureOut">
              <a:rPr lang="en-US" smtClean="0"/>
              <a:pPr/>
              <a:t>5/4/2016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159B4-EB75-914E-84EA-23D9E3AD5F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02289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A04E4-88A2-8849-B057-380212CA3BF2}" type="datetimeFigureOut">
              <a:rPr lang="en-US" smtClean="0"/>
              <a:pPr/>
              <a:t>5/4/2016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159B4-EB75-914E-84EA-23D9E3AD5F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5183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A04E4-88A2-8849-B057-380212CA3BF2}" type="datetimeFigureOut">
              <a:rPr lang="en-US" smtClean="0"/>
              <a:pPr/>
              <a:t>5/4/2016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159B4-EB75-914E-84EA-23D9E3AD5F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00541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A04E4-88A2-8849-B057-380212CA3BF2}" type="datetimeFigureOut">
              <a:rPr lang="en-US" smtClean="0"/>
              <a:pPr/>
              <a:t>5/4/2016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159B4-EB75-914E-84EA-23D9E3AD5F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63672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A04E4-88A2-8849-B057-380212CA3BF2}" type="datetimeFigureOut">
              <a:rPr lang="en-US" smtClean="0"/>
              <a:pPr/>
              <a:t>5/4/2016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159B4-EB75-914E-84EA-23D9E3AD5F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45245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A04E4-88A2-8849-B057-380212CA3BF2}" type="datetimeFigureOut">
              <a:rPr lang="en-US" smtClean="0"/>
              <a:pPr/>
              <a:t>5/4/2016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159B4-EB75-914E-84EA-23D9E3AD5F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920754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A04E4-88A2-8849-B057-380212CA3BF2}" type="datetimeFigureOut">
              <a:rPr lang="en-US" smtClean="0"/>
              <a:pPr/>
              <a:t>5/4/2016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159B4-EB75-914E-84EA-23D9E3AD5F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83057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CA04E4-88A2-8849-B057-380212CA3BF2}" type="datetimeFigureOut">
              <a:rPr lang="en-US" smtClean="0"/>
              <a:pPr/>
              <a:t>5/4/2016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159B4-EB75-914E-84EA-23D9E3AD5F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67386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Users\DEM\Desktop\Sunumlar\Slayt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8378"/>
            <a:ext cx="8229600" cy="751577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/>
            </a:r>
            <a:br>
              <a:rPr lang="en-US" sz="3600" b="1" dirty="0" smtClean="0">
                <a:solidFill>
                  <a:srgbClr val="FF0000"/>
                </a:solidFill>
                <a:latin typeface="Comic Sans MS"/>
                <a:cs typeface="Comic Sans MS"/>
              </a:rPr>
            </a:br>
            <a:r>
              <a:rPr lang="en-US" sz="32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7</a:t>
            </a:r>
            <a:r>
              <a:rPr lang="en-US" sz="3200" b="1" dirty="0">
                <a:solidFill>
                  <a:srgbClr val="FF0000"/>
                </a:solidFill>
                <a:latin typeface="Comic Sans MS"/>
                <a:cs typeface="Comic Sans MS"/>
              </a:rPr>
              <a:t>. </a:t>
            </a:r>
            <a:r>
              <a:rPr lang="en-US" sz="3200" b="1" dirty="0" err="1">
                <a:solidFill>
                  <a:srgbClr val="FF0000"/>
                </a:solidFill>
                <a:latin typeface="Comic Sans MS"/>
                <a:cs typeface="Comic Sans MS"/>
              </a:rPr>
              <a:t>Hac</a:t>
            </a:r>
            <a:r>
              <a:rPr lang="en-US" sz="3200" b="1" dirty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Comic Sans MS"/>
                <a:cs typeface="Comic Sans MS"/>
              </a:rPr>
              <a:t>ve</a:t>
            </a:r>
            <a:r>
              <a:rPr lang="en-US" sz="3200" b="1" dirty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Comic Sans MS"/>
                <a:cs typeface="Comic Sans MS"/>
              </a:rPr>
              <a:t>Umre</a:t>
            </a:r>
            <a:r>
              <a:rPr lang="en-US" sz="3200" b="1" dirty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ile</a:t>
            </a:r>
            <a:r>
              <a:rPr lang="tr-TR" sz="32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 İlgili</a:t>
            </a:r>
            <a:r>
              <a:rPr lang="en-US" sz="32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lang="en-US" sz="3200" b="1" dirty="0">
                <a:solidFill>
                  <a:srgbClr val="FF0000"/>
                </a:solidFill>
                <a:latin typeface="Comic Sans MS"/>
                <a:cs typeface="Comic Sans MS"/>
              </a:rPr>
              <a:t>Kavramlar </a:t>
            </a:r>
            <a:r>
              <a:rPr lang="en-US" sz="3600" dirty="0">
                <a:solidFill>
                  <a:srgbClr val="FF0000"/>
                </a:solidFill>
                <a:latin typeface="Comic Sans MS"/>
                <a:cs typeface="Comic Sans MS"/>
              </a:rPr>
              <a:t/>
            </a:r>
            <a:br>
              <a:rPr lang="en-US" sz="3600" dirty="0">
                <a:solidFill>
                  <a:srgbClr val="FF0000"/>
                </a:solidFill>
                <a:latin typeface="Comic Sans MS"/>
                <a:cs typeface="Comic Sans MS"/>
              </a:rPr>
            </a:br>
            <a:endParaRPr lang="en-US" sz="3600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527" y="1418548"/>
            <a:ext cx="8833449" cy="4707616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İhram</a:t>
            </a:r>
            <a:r>
              <a:rPr lang="en-US" sz="2800" b="1" dirty="0">
                <a:solidFill>
                  <a:srgbClr val="FF0000"/>
                </a:solidFill>
              </a:rPr>
              <a:t>: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latin typeface="+mj-lt"/>
                <a:cs typeface="Comic Sans MS"/>
              </a:rPr>
              <a:t>Bazı</a:t>
            </a:r>
            <a:r>
              <a:rPr lang="en-US" sz="2800" dirty="0" smtClean="0">
                <a:latin typeface="+mj-lt"/>
                <a:cs typeface="Comic Sans MS"/>
              </a:rPr>
              <a:t> </a:t>
            </a:r>
            <a:r>
              <a:rPr lang="en-US" sz="2800" dirty="0" err="1">
                <a:latin typeface="+mj-lt"/>
                <a:cs typeface="Comic Sans MS"/>
              </a:rPr>
              <a:t>davranışların</a:t>
            </a:r>
            <a:r>
              <a:rPr lang="en-US" sz="2800" dirty="0">
                <a:latin typeface="+mj-lt"/>
                <a:cs typeface="Comic Sans MS"/>
              </a:rPr>
              <a:t> </a:t>
            </a:r>
            <a:r>
              <a:rPr lang="en-US" sz="2800" dirty="0" err="1" smtClean="0">
                <a:latin typeface="+mj-lt"/>
                <a:cs typeface="Comic Sans MS"/>
              </a:rPr>
              <a:t>hac</a:t>
            </a:r>
            <a:r>
              <a:rPr lang="en-US" sz="2800" dirty="0" smtClean="0">
                <a:latin typeface="+mj-lt"/>
                <a:cs typeface="Comic Sans MS"/>
              </a:rPr>
              <a:t> </a:t>
            </a:r>
            <a:r>
              <a:rPr lang="en-US" sz="2800" dirty="0" err="1" smtClean="0">
                <a:latin typeface="+mj-lt"/>
                <a:cs typeface="Comic Sans MS"/>
              </a:rPr>
              <a:t>veya</a:t>
            </a:r>
            <a:r>
              <a:rPr lang="en-US" sz="2800" dirty="0" smtClean="0">
                <a:latin typeface="+mj-lt"/>
                <a:cs typeface="Comic Sans MS"/>
              </a:rPr>
              <a:t> </a:t>
            </a:r>
            <a:r>
              <a:rPr lang="en-US" sz="2800" dirty="0" err="1" smtClean="0">
                <a:latin typeface="+mj-lt"/>
                <a:cs typeface="Comic Sans MS"/>
              </a:rPr>
              <a:t>umre</a:t>
            </a:r>
            <a:r>
              <a:rPr lang="en-US" sz="2800" dirty="0" smtClean="0">
                <a:latin typeface="+mj-lt"/>
                <a:cs typeface="Comic Sans MS"/>
              </a:rPr>
              <a:t> </a:t>
            </a:r>
            <a:r>
              <a:rPr lang="en-US" sz="2800" dirty="0" err="1" smtClean="0">
                <a:latin typeface="+mj-lt"/>
                <a:cs typeface="Comic Sans MS"/>
              </a:rPr>
              <a:t>esnasında</a:t>
            </a:r>
            <a:r>
              <a:rPr lang="en-US" sz="2800" dirty="0" smtClean="0">
                <a:latin typeface="+mj-lt"/>
                <a:cs typeface="Comic Sans MS"/>
              </a:rPr>
              <a:t> </a:t>
            </a:r>
            <a:r>
              <a:rPr lang="en-US" sz="2800" dirty="0" err="1">
                <a:latin typeface="+mj-lt"/>
                <a:cs typeface="Comic Sans MS"/>
              </a:rPr>
              <a:t>yasak</a:t>
            </a:r>
            <a:r>
              <a:rPr lang="en-US" sz="2800" dirty="0">
                <a:latin typeface="+mj-lt"/>
                <a:cs typeface="Comic Sans MS"/>
              </a:rPr>
              <a:t> </a:t>
            </a:r>
            <a:r>
              <a:rPr lang="en-US" sz="2800" dirty="0" err="1" smtClean="0">
                <a:latin typeface="+mj-lt"/>
                <a:cs typeface="Comic Sans MS"/>
              </a:rPr>
              <a:t>olması</a:t>
            </a:r>
            <a:r>
              <a:rPr lang="tr-TR" sz="2800" dirty="0" smtClean="0">
                <a:latin typeface="+mj-lt"/>
                <a:cs typeface="Comic Sans MS"/>
              </a:rPr>
              <a:t>dır.</a:t>
            </a:r>
            <a:r>
              <a:rPr lang="en-US" sz="2800" dirty="0" smtClean="0">
                <a:latin typeface="+mj-lt"/>
                <a:cs typeface="Comic Sans MS"/>
              </a:rPr>
              <a:t> (</a:t>
            </a:r>
            <a:r>
              <a:rPr lang="tr-TR" sz="2800" dirty="0" err="1" smtClean="0">
                <a:latin typeface="+mj-lt"/>
                <a:cs typeface="Comic Sans MS"/>
              </a:rPr>
              <a:t>T</a:t>
            </a:r>
            <a:r>
              <a:rPr lang="en-US" sz="2800" dirty="0" err="1" smtClean="0">
                <a:latin typeface="+mj-lt"/>
                <a:cs typeface="Comic Sans MS"/>
              </a:rPr>
              <a:t>ıraş</a:t>
            </a:r>
            <a:r>
              <a:rPr lang="en-US" sz="2800" dirty="0" smtClean="0">
                <a:latin typeface="+mj-lt"/>
                <a:cs typeface="Comic Sans MS"/>
              </a:rPr>
              <a:t> </a:t>
            </a:r>
            <a:r>
              <a:rPr lang="en-US" sz="2800" dirty="0" err="1" smtClean="0">
                <a:latin typeface="+mj-lt"/>
                <a:cs typeface="Comic Sans MS"/>
              </a:rPr>
              <a:t>olmak</a:t>
            </a:r>
            <a:r>
              <a:rPr lang="en-US" sz="2800" dirty="0" smtClean="0">
                <a:latin typeface="+mj-lt"/>
                <a:cs typeface="Comic Sans MS"/>
              </a:rPr>
              <a:t>, </a:t>
            </a:r>
            <a:r>
              <a:rPr lang="en-US" sz="2800" dirty="0" err="1" smtClean="0">
                <a:latin typeface="+mj-lt"/>
                <a:cs typeface="Comic Sans MS"/>
              </a:rPr>
              <a:t>tırnak</a:t>
            </a:r>
            <a:r>
              <a:rPr lang="en-US" sz="2800" dirty="0" smtClean="0">
                <a:latin typeface="+mj-lt"/>
                <a:cs typeface="Comic Sans MS"/>
              </a:rPr>
              <a:t> </a:t>
            </a:r>
            <a:r>
              <a:rPr lang="en-US" sz="2800" dirty="0" err="1" smtClean="0">
                <a:latin typeface="+mj-lt"/>
                <a:cs typeface="Comic Sans MS"/>
              </a:rPr>
              <a:t>kesmek</a:t>
            </a:r>
            <a:r>
              <a:rPr lang="en-US" sz="2800" dirty="0" smtClean="0">
                <a:latin typeface="+mj-lt"/>
                <a:cs typeface="Comic Sans MS"/>
              </a:rPr>
              <a:t>, </a:t>
            </a:r>
            <a:r>
              <a:rPr lang="en-US" sz="2800" dirty="0" err="1" smtClean="0">
                <a:latin typeface="+mj-lt"/>
                <a:cs typeface="Comic Sans MS"/>
              </a:rPr>
              <a:t>diğer</a:t>
            </a:r>
            <a:r>
              <a:rPr lang="en-US" sz="2800" dirty="0" smtClean="0">
                <a:latin typeface="+mj-lt"/>
                <a:cs typeface="Comic Sans MS"/>
              </a:rPr>
              <a:t> </a:t>
            </a:r>
            <a:r>
              <a:rPr lang="en-US" sz="2800" dirty="0" err="1" smtClean="0">
                <a:latin typeface="+mj-lt"/>
                <a:cs typeface="Comic Sans MS"/>
              </a:rPr>
              <a:t>canlılara</a:t>
            </a:r>
            <a:r>
              <a:rPr lang="en-US" sz="2800" dirty="0" smtClean="0">
                <a:latin typeface="+mj-lt"/>
                <a:cs typeface="Comic Sans MS"/>
              </a:rPr>
              <a:t> </a:t>
            </a:r>
            <a:r>
              <a:rPr lang="en-US" sz="2800" dirty="0" err="1" smtClean="0">
                <a:latin typeface="+mj-lt"/>
                <a:cs typeface="Comic Sans MS"/>
              </a:rPr>
              <a:t>zarar</a:t>
            </a:r>
            <a:r>
              <a:rPr lang="en-US" sz="2800" dirty="0" smtClean="0">
                <a:latin typeface="+mj-lt"/>
                <a:cs typeface="Comic Sans MS"/>
              </a:rPr>
              <a:t> </a:t>
            </a:r>
            <a:r>
              <a:rPr lang="en-US" sz="2800" dirty="0" err="1" smtClean="0">
                <a:latin typeface="+mj-lt"/>
                <a:cs typeface="Comic Sans MS"/>
              </a:rPr>
              <a:t>vermek</a:t>
            </a:r>
            <a:r>
              <a:rPr lang="en-US" sz="2800" dirty="0" smtClean="0">
                <a:latin typeface="+mj-lt"/>
                <a:cs typeface="Comic Sans MS"/>
              </a:rPr>
              <a:t> </a:t>
            </a:r>
            <a:r>
              <a:rPr lang="en-US" sz="2800" dirty="0" err="1" smtClean="0">
                <a:latin typeface="+mj-lt"/>
                <a:cs typeface="Comic Sans MS"/>
              </a:rPr>
              <a:t>gibi</a:t>
            </a:r>
            <a:r>
              <a:rPr lang="en-US" sz="2800" dirty="0" smtClean="0">
                <a:latin typeface="+mj-lt"/>
                <a:cs typeface="Comic Sans MS"/>
              </a:rPr>
              <a:t>) </a:t>
            </a:r>
            <a:endParaRPr lang="tr-TR" sz="2800" dirty="0" smtClean="0">
              <a:latin typeface="+mj-lt"/>
              <a:cs typeface="Comic Sans MS"/>
            </a:endParaRPr>
          </a:p>
          <a:p>
            <a:r>
              <a:rPr lang="tr-TR" sz="2800" dirty="0" smtClean="0">
                <a:latin typeface="+mj-lt"/>
                <a:cs typeface="Comic Sans MS"/>
              </a:rPr>
              <a:t>İhram giymek </a:t>
            </a:r>
            <a:r>
              <a:rPr lang="tr-TR" sz="2800" b="1" dirty="0" smtClean="0">
                <a:latin typeface="+mj-lt"/>
                <a:cs typeface="Comic Sans MS"/>
              </a:rPr>
              <a:t>erkeklere </a:t>
            </a:r>
            <a:r>
              <a:rPr lang="tr-TR" sz="2800" b="1" u="sng" dirty="0" smtClean="0">
                <a:latin typeface="+mj-lt"/>
                <a:cs typeface="Comic Sans MS"/>
              </a:rPr>
              <a:t>zorunlu</a:t>
            </a:r>
            <a:r>
              <a:rPr lang="tr-TR" sz="2800" dirty="0" smtClean="0">
                <a:latin typeface="+mj-lt"/>
                <a:cs typeface="Comic Sans MS"/>
              </a:rPr>
              <a:t>dur.</a:t>
            </a:r>
            <a:endParaRPr lang="en-US" sz="2800" dirty="0" smtClean="0">
              <a:latin typeface="+mj-lt"/>
              <a:cs typeface="Comic Sans MS"/>
            </a:endParaRPr>
          </a:p>
          <a:p>
            <a:r>
              <a:rPr lang="en-US" sz="2800" dirty="0" err="1" smtClean="0">
                <a:latin typeface="+mj-lt"/>
                <a:cs typeface="Comic Sans MS"/>
              </a:rPr>
              <a:t>Aynı</a:t>
            </a:r>
            <a:r>
              <a:rPr lang="en-US" sz="2800" dirty="0" smtClean="0">
                <a:latin typeface="+mj-lt"/>
                <a:cs typeface="Comic Sans MS"/>
              </a:rPr>
              <a:t> </a:t>
            </a:r>
            <a:r>
              <a:rPr lang="en-US" sz="2800" dirty="0" err="1" smtClean="0">
                <a:latin typeface="+mj-lt"/>
                <a:cs typeface="Comic Sans MS"/>
              </a:rPr>
              <a:t>adı</a:t>
            </a:r>
            <a:r>
              <a:rPr lang="en-US" sz="2800" dirty="0" smtClean="0">
                <a:latin typeface="+mj-lt"/>
                <a:cs typeface="Comic Sans MS"/>
              </a:rPr>
              <a:t> </a:t>
            </a:r>
            <a:r>
              <a:rPr lang="en-US" sz="2800" dirty="0" err="1" smtClean="0">
                <a:latin typeface="+mj-lt"/>
                <a:cs typeface="Comic Sans MS"/>
              </a:rPr>
              <a:t>taşıyan</a:t>
            </a:r>
            <a:r>
              <a:rPr lang="en-US" sz="2800" dirty="0" smtClean="0">
                <a:latin typeface="+mj-lt"/>
                <a:cs typeface="Comic Sans MS"/>
              </a:rPr>
              <a:t> </a:t>
            </a:r>
            <a:r>
              <a:rPr lang="en-US" sz="2800" dirty="0" err="1" smtClean="0">
                <a:latin typeface="+mj-lt"/>
                <a:cs typeface="Comic Sans MS"/>
              </a:rPr>
              <a:t>elbiseyi</a:t>
            </a:r>
            <a:r>
              <a:rPr lang="en-US" sz="2800" dirty="0" smtClean="0">
                <a:latin typeface="+mj-lt"/>
                <a:cs typeface="Comic Sans MS"/>
              </a:rPr>
              <a:t> </a:t>
            </a:r>
            <a:r>
              <a:rPr lang="en-US" sz="2800" dirty="0" err="1" smtClean="0">
                <a:latin typeface="+mj-lt"/>
                <a:cs typeface="Comic Sans MS"/>
              </a:rPr>
              <a:t>giyen</a:t>
            </a:r>
            <a:r>
              <a:rPr lang="en-US" sz="2800" dirty="0" smtClean="0">
                <a:latin typeface="+mj-lt"/>
                <a:cs typeface="Comic Sans MS"/>
              </a:rPr>
              <a:t> </a:t>
            </a:r>
            <a:r>
              <a:rPr lang="en-US" sz="2800" dirty="0" err="1" smtClean="0">
                <a:latin typeface="+mj-lt"/>
                <a:cs typeface="Comic Sans MS"/>
              </a:rPr>
              <a:t>hacılar</a:t>
            </a:r>
            <a:r>
              <a:rPr lang="en-US" sz="2800" dirty="0" smtClean="0">
                <a:latin typeface="+mj-lt"/>
                <a:cs typeface="Comic Sans MS"/>
              </a:rPr>
              <a:t> </a:t>
            </a:r>
            <a:r>
              <a:rPr lang="en-US" sz="2800" dirty="0" err="1" smtClean="0">
                <a:latin typeface="+mj-lt"/>
                <a:cs typeface="Comic Sans MS"/>
              </a:rPr>
              <a:t>bu</a:t>
            </a:r>
            <a:r>
              <a:rPr lang="en-US" sz="2800" dirty="0">
                <a:latin typeface="+mj-lt"/>
                <a:cs typeface="Comic Sans MS"/>
              </a:rPr>
              <a:t> </a:t>
            </a:r>
            <a:r>
              <a:rPr lang="en-US" sz="2800" dirty="0" err="1" smtClean="0">
                <a:latin typeface="+mj-lt"/>
                <a:cs typeface="Comic Sans MS"/>
              </a:rPr>
              <a:t>yasaklara</a:t>
            </a:r>
            <a:r>
              <a:rPr lang="en-US" sz="2800" dirty="0" smtClean="0">
                <a:latin typeface="+mj-lt"/>
                <a:cs typeface="Comic Sans MS"/>
              </a:rPr>
              <a:t> </a:t>
            </a:r>
            <a:r>
              <a:rPr lang="en-US" sz="2800" dirty="0" err="1" smtClean="0">
                <a:latin typeface="+mj-lt"/>
                <a:cs typeface="Comic Sans MS"/>
              </a:rPr>
              <a:t>uyarlar</a:t>
            </a:r>
            <a:r>
              <a:rPr lang="en-US" sz="2800" dirty="0" smtClean="0">
                <a:latin typeface="+mj-lt"/>
                <a:cs typeface="Comic Sans MS"/>
              </a:rPr>
              <a:t>.</a:t>
            </a:r>
          </a:p>
          <a:p>
            <a:endParaRPr lang="en-US" sz="2800" dirty="0">
              <a:solidFill>
                <a:srgbClr val="FF0000"/>
              </a:solidFill>
              <a:latin typeface="Comic Sans MS"/>
              <a:cs typeface="Comic Sans MS"/>
            </a:endParaRPr>
          </a:p>
          <a:p>
            <a:endParaRPr lang="en-US" sz="2800" b="1" dirty="0" smtClean="0">
              <a:solidFill>
                <a:srgbClr val="FF0000"/>
              </a:solidFill>
              <a:latin typeface="Comic Sans MS"/>
              <a:cs typeface="Comic Sans MS"/>
            </a:endParaRPr>
          </a:p>
          <a:p>
            <a:endParaRPr lang="en-US" sz="2800" b="1" dirty="0">
              <a:solidFill>
                <a:srgbClr val="FF0000"/>
              </a:solidFill>
              <a:latin typeface="Comic Sans MS"/>
              <a:cs typeface="Comic Sans MS"/>
            </a:endParaRPr>
          </a:p>
          <a:p>
            <a:endParaRPr lang="en-US" sz="2800" b="1" dirty="0" smtClean="0">
              <a:solidFill>
                <a:srgbClr val="FF0000"/>
              </a:solidFill>
              <a:latin typeface="Comic Sans MS"/>
              <a:cs typeface="Comic Sans MS"/>
            </a:endParaRPr>
          </a:p>
          <a:p>
            <a:pPr>
              <a:buNone/>
            </a:pPr>
            <a:endParaRPr lang="en-US" sz="2800" b="1" dirty="0" smtClean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pic>
        <p:nvPicPr>
          <p:cNvPr id="4" name="Picture 3" descr="ihram-man-women-dress-hajj-umrah-travel-agen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00375" y="3965211"/>
            <a:ext cx="2969104" cy="2357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30763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517585"/>
            <a:ext cx="8229600" cy="1026543"/>
          </a:xfrm>
        </p:spPr>
        <p:txBody>
          <a:bodyPr/>
          <a:lstStyle/>
          <a:p>
            <a:r>
              <a:rPr lang="en-US" sz="2800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Mikat</a:t>
            </a:r>
            <a:r>
              <a:rPr lang="en-US" sz="28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: </a:t>
            </a:r>
            <a:r>
              <a:rPr lang="en-US" sz="2800" dirty="0" err="1" smtClean="0">
                <a:cs typeface="Comic Sans MS"/>
              </a:rPr>
              <a:t>Yasakların</a:t>
            </a:r>
            <a:r>
              <a:rPr lang="en-US" sz="2800" dirty="0" smtClean="0">
                <a:cs typeface="Comic Sans MS"/>
              </a:rPr>
              <a:t> </a:t>
            </a:r>
            <a:r>
              <a:rPr lang="en-US" sz="2800" dirty="0" err="1" smtClean="0">
                <a:cs typeface="Comic Sans MS"/>
              </a:rPr>
              <a:t>başladığı</a:t>
            </a:r>
            <a:r>
              <a:rPr lang="en-US" sz="2800" dirty="0" smtClean="0">
                <a:cs typeface="Comic Sans MS"/>
              </a:rPr>
              <a:t> </a:t>
            </a:r>
            <a:r>
              <a:rPr lang="en-US" sz="2800" dirty="0" err="1" smtClean="0">
                <a:cs typeface="Comic Sans MS"/>
              </a:rPr>
              <a:t>ve</a:t>
            </a:r>
            <a:r>
              <a:rPr lang="en-US" sz="2800" dirty="0" smtClean="0">
                <a:cs typeface="Comic Sans MS"/>
              </a:rPr>
              <a:t> </a:t>
            </a:r>
            <a:r>
              <a:rPr lang="en-US" sz="2800" dirty="0" err="1" smtClean="0">
                <a:cs typeface="Comic Sans MS"/>
              </a:rPr>
              <a:t>hac</a:t>
            </a:r>
            <a:r>
              <a:rPr lang="en-US" sz="2800" dirty="0" smtClean="0">
                <a:cs typeface="Comic Sans MS"/>
              </a:rPr>
              <a:t> </a:t>
            </a:r>
            <a:r>
              <a:rPr lang="en-US" sz="2800" dirty="0" err="1" smtClean="0">
                <a:cs typeface="Comic Sans MS"/>
              </a:rPr>
              <a:t>yapacak</a:t>
            </a:r>
            <a:r>
              <a:rPr lang="en-US" sz="2800" dirty="0" smtClean="0">
                <a:cs typeface="Comic Sans MS"/>
              </a:rPr>
              <a:t> </a:t>
            </a:r>
            <a:r>
              <a:rPr lang="en-US" sz="2800" dirty="0" err="1" smtClean="0">
                <a:cs typeface="Comic Sans MS"/>
              </a:rPr>
              <a:t>olanın</a:t>
            </a:r>
            <a:r>
              <a:rPr lang="en-US" sz="2800" dirty="0" smtClean="0">
                <a:cs typeface="Comic Sans MS"/>
              </a:rPr>
              <a:t> </a:t>
            </a:r>
            <a:r>
              <a:rPr lang="en-US" sz="2800" dirty="0" err="1" smtClean="0">
                <a:cs typeface="Comic Sans MS"/>
              </a:rPr>
              <a:t>ihrama</a:t>
            </a:r>
            <a:r>
              <a:rPr lang="en-US" sz="2800" dirty="0" smtClean="0">
                <a:cs typeface="Comic Sans MS"/>
              </a:rPr>
              <a:t> </a:t>
            </a:r>
            <a:r>
              <a:rPr lang="en-US" sz="2800" dirty="0" err="1" smtClean="0">
                <a:cs typeface="Comic Sans MS"/>
              </a:rPr>
              <a:t>girdiği</a:t>
            </a:r>
            <a:r>
              <a:rPr lang="en-US" sz="2800" dirty="0" smtClean="0">
                <a:cs typeface="Comic Sans MS"/>
              </a:rPr>
              <a:t> </a:t>
            </a:r>
            <a:r>
              <a:rPr lang="en-US" sz="2800" dirty="0" err="1" smtClean="0">
                <a:cs typeface="Comic Sans MS"/>
              </a:rPr>
              <a:t>sınır</a:t>
            </a:r>
            <a:r>
              <a:rPr lang="en-US" sz="2800" dirty="0" smtClean="0">
                <a:cs typeface="Comic Sans MS"/>
              </a:rPr>
              <a:t>.</a:t>
            </a:r>
          </a:p>
          <a:p>
            <a:endParaRPr lang="tr-TR" dirty="0"/>
          </a:p>
        </p:txBody>
      </p:sp>
      <p:pic>
        <p:nvPicPr>
          <p:cNvPr id="1028" name="Picture 4" descr="http://img.webme.com/pic/h/haccadogru/mikat_sinirlari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61" t="1830" r="2154" b="3038"/>
          <a:stretch/>
        </p:blipFill>
        <p:spPr bwMode="auto">
          <a:xfrm>
            <a:off x="361951" y="1666875"/>
            <a:ext cx="4667250" cy="483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ol Ok Belirtme Çizgisi 3"/>
          <p:cNvSpPr/>
          <p:nvPr/>
        </p:nvSpPr>
        <p:spPr>
          <a:xfrm>
            <a:off x="4752974" y="2843212"/>
            <a:ext cx="4162425" cy="2486025"/>
          </a:xfrm>
          <a:prstGeom prst="leftArrowCallout">
            <a:avLst/>
          </a:prstGeom>
          <a:solidFill>
            <a:srgbClr val="FFFF6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000" b="1" dirty="0">
                <a:solidFill>
                  <a:schemeClr val="tx1"/>
                </a:solidFill>
              </a:rPr>
              <a:t>Kâbe’ye gidenler </a:t>
            </a:r>
            <a:r>
              <a:rPr lang="tr-TR" sz="2000" b="1" dirty="0" err="1">
                <a:solidFill>
                  <a:schemeClr val="tx1"/>
                </a:solidFill>
              </a:rPr>
              <a:t>mikatta</a:t>
            </a:r>
            <a:r>
              <a:rPr lang="tr-TR" sz="2000" b="1" dirty="0">
                <a:solidFill>
                  <a:schemeClr val="tx1"/>
                </a:solidFill>
              </a:rPr>
              <a:t> </a:t>
            </a:r>
            <a:r>
              <a:rPr lang="tr-TR" sz="2000" b="1" dirty="0">
                <a:solidFill>
                  <a:srgbClr val="FF0000"/>
                </a:solidFill>
              </a:rPr>
              <a:t>ihram</a:t>
            </a:r>
            <a:r>
              <a:rPr lang="tr-TR" sz="2000" b="1" dirty="0">
                <a:solidFill>
                  <a:schemeClr val="tx1"/>
                </a:solidFill>
              </a:rPr>
              <a:t>a</a:t>
            </a:r>
          </a:p>
          <a:p>
            <a:r>
              <a:rPr lang="tr-TR" sz="2000" b="1" dirty="0">
                <a:solidFill>
                  <a:schemeClr val="tx1"/>
                </a:solidFill>
              </a:rPr>
              <a:t>girer, hacca </a:t>
            </a:r>
            <a:r>
              <a:rPr lang="tr-TR" sz="2000" b="1" dirty="0">
                <a:solidFill>
                  <a:srgbClr val="FF0000"/>
                </a:solidFill>
              </a:rPr>
              <a:t>niyet eder </a:t>
            </a:r>
            <a:r>
              <a:rPr lang="tr-TR" sz="2000" b="1" dirty="0">
                <a:solidFill>
                  <a:schemeClr val="tx1"/>
                </a:solidFill>
              </a:rPr>
              <a:t>ve </a:t>
            </a:r>
            <a:r>
              <a:rPr lang="tr-TR" sz="2000" b="1" dirty="0" err="1">
                <a:solidFill>
                  <a:srgbClr val="FF0000"/>
                </a:solidFill>
              </a:rPr>
              <a:t>telbiye</a:t>
            </a:r>
            <a:endParaRPr lang="tr-TR" sz="2000" b="1" dirty="0">
              <a:solidFill>
                <a:srgbClr val="FF0000"/>
              </a:solidFill>
            </a:endParaRPr>
          </a:p>
          <a:p>
            <a:r>
              <a:rPr lang="tr-TR" sz="2000" b="1" dirty="0">
                <a:solidFill>
                  <a:srgbClr val="FF0000"/>
                </a:solidFill>
              </a:rPr>
              <a:t>duası</a:t>
            </a:r>
            <a:r>
              <a:rPr lang="tr-TR" sz="2000" b="1" dirty="0">
                <a:solidFill>
                  <a:schemeClr val="tx1"/>
                </a:solidFill>
              </a:rPr>
              <a:t>nı okur.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87387"/>
          </a:xfrm>
        </p:spPr>
        <p:txBody>
          <a:bodyPr>
            <a:normAutofit/>
          </a:bodyPr>
          <a:lstStyle/>
          <a:p>
            <a:r>
              <a:rPr lang="en-US" sz="3600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Telbiye</a:t>
            </a:r>
            <a:r>
              <a:rPr lang="en-US" sz="36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duası</a:t>
            </a:r>
            <a:endParaRPr lang="en-US" sz="3600" b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40268"/>
            <a:ext cx="8229600" cy="508589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Resim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09215" y="1059953"/>
            <a:ext cx="3461290" cy="621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Resim 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20415" y="1604138"/>
            <a:ext cx="251523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Resim 3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09215" y="1552703"/>
            <a:ext cx="699135" cy="56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sim 5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09215" y="2121663"/>
            <a:ext cx="3138170" cy="689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sim 7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49638" y="2649401"/>
            <a:ext cx="370840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Resim 6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58658" y="2743381"/>
            <a:ext cx="1490980" cy="512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Metin kutusu"/>
          <p:cNvSpPr txBox="1"/>
          <p:nvPr/>
        </p:nvSpPr>
        <p:spPr>
          <a:xfrm>
            <a:off x="2609215" y="3355429"/>
            <a:ext cx="4152900" cy="3046988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  <a:softEdge rad="12700"/>
          </a:effectLst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« </a:t>
            </a:r>
            <a:r>
              <a:rPr lang="tr-TR" sz="24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Buyur</a:t>
            </a:r>
            <a:r>
              <a:rPr lang="tr-TR" sz="2400" b="1" dirty="0">
                <a:solidFill>
                  <a:srgbClr val="FF0000"/>
                </a:solidFill>
                <a:latin typeface="Arial Narrow" panose="020B0606020202030204" pitchFamily="34" charset="0"/>
              </a:rPr>
              <a:t>…</a:t>
            </a:r>
          </a:p>
          <a:p>
            <a:r>
              <a:rPr lang="tr-TR" sz="2400" b="1" dirty="0">
                <a:solidFill>
                  <a:srgbClr val="FF0000"/>
                </a:solidFill>
                <a:latin typeface="Arial Narrow" panose="020B0606020202030204" pitchFamily="34" charset="0"/>
              </a:rPr>
              <a:t>Allah’ım, buyur…</a:t>
            </a:r>
          </a:p>
          <a:p>
            <a:r>
              <a:rPr lang="tr-TR" sz="2400" b="1" dirty="0">
                <a:solidFill>
                  <a:srgbClr val="FF0000"/>
                </a:solidFill>
                <a:latin typeface="Arial Narrow" panose="020B0606020202030204" pitchFamily="34" charset="0"/>
              </a:rPr>
              <a:t>Buyur ey ortağı olmayan! Buyur…</a:t>
            </a:r>
          </a:p>
          <a:p>
            <a:r>
              <a:rPr lang="fi-FI" sz="2400" b="1" dirty="0">
                <a:solidFill>
                  <a:srgbClr val="FF0000"/>
                </a:solidFill>
                <a:latin typeface="Arial Narrow" panose="020B0606020202030204" pitchFamily="34" charset="0"/>
              </a:rPr>
              <a:t>Tüm hamt ve nimetler </a:t>
            </a:r>
            <a:r>
              <a:rPr lang="tr-TR" sz="24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S</a:t>
            </a:r>
            <a:r>
              <a:rPr lang="fi-FI" sz="24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an</a:t>
            </a:r>
            <a:r>
              <a:rPr lang="tr-TR" sz="24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’</a:t>
            </a:r>
            <a:r>
              <a:rPr lang="fi-FI" sz="24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a </a:t>
            </a:r>
            <a:r>
              <a:rPr lang="fi-FI" sz="2400" b="1" dirty="0">
                <a:solidFill>
                  <a:srgbClr val="FF0000"/>
                </a:solidFill>
                <a:latin typeface="Arial Narrow" panose="020B0606020202030204" pitchFamily="34" charset="0"/>
              </a:rPr>
              <a:t>aittir.</a:t>
            </a:r>
          </a:p>
          <a:p>
            <a:r>
              <a:rPr lang="tr-TR" sz="2400" b="1" dirty="0">
                <a:solidFill>
                  <a:srgbClr val="FF0000"/>
                </a:solidFill>
                <a:latin typeface="Arial Narrow" panose="020B0606020202030204" pitchFamily="34" charset="0"/>
              </a:rPr>
              <a:t>Mülk de </a:t>
            </a:r>
            <a:r>
              <a:rPr lang="tr-TR" sz="24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San’a </a:t>
            </a:r>
            <a:r>
              <a:rPr lang="tr-TR" sz="2400" b="1" dirty="0">
                <a:solidFill>
                  <a:srgbClr val="FF0000"/>
                </a:solidFill>
                <a:latin typeface="Arial Narrow" panose="020B0606020202030204" pitchFamily="34" charset="0"/>
              </a:rPr>
              <a:t>aittir.</a:t>
            </a:r>
          </a:p>
          <a:p>
            <a:r>
              <a:rPr lang="tr-TR" sz="2400" b="1" dirty="0">
                <a:solidFill>
                  <a:srgbClr val="FF0000"/>
                </a:solidFill>
                <a:latin typeface="Arial Narrow" panose="020B0606020202030204" pitchFamily="34" charset="0"/>
              </a:rPr>
              <a:t>Senin ortağın yoktur.</a:t>
            </a:r>
            <a:r>
              <a:rPr lang="tr-TR" sz="24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  «                                                                             </a:t>
            </a:r>
            <a:endParaRPr lang="tr-TR" sz="2400" b="1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7738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1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93298"/>
            <a:ext cx="8229600" cy="4525963"/>
          </a:xfrm>
        </p:spPr>
        <p:txBody>
          <a:bodyPr/>
          <a:lstStyle/>
          <a:p>
            <a:r>
              <a:rPr lang="en-US" sz="2800" b="1" dirty="0" err="1" smtClean="0">
                <a:solidFill>
                  <a:srgbClr val="FF0000"/>
                </a:solidFill>
                <a:latin typeface="+mj-lt"/>
              </a:rPr>
              <a:t>Tavaf</a:t>
            </a:r>
            <a:r>
              <a:rPr lang="en-US" sz="2800" b="1" dirty="0">
                <a:solidFill>
                  <a:srgbClr val="FF0000"/>
                </a:solidFill>
                <a:latin typeface="+mj-lt"/>
              </a:rPr>
              <a:t>:</a:t>
            </a:r>
            <a:r>
              <a:rPr lang="en-US" sz="2800" b="1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Kâbe’nin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 smtClean="0">
                <a:latin typeface="+mj-lt"/>
              </a:rPr>
              <a:t>köşesinde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bulunan</a:t>
            </a:r>
            <a:r>
              <a:rPr lang="en-US" sz="2800" dirty="0">
                <a:latin typeface="+mj-lt"/>
              </a:rPr>
              <a:t> </a:t>
            </a:r>
            <a:r>
              <a:rPr lang="en-US" sz="2800" b="1" dirty="0" err="1">
                <a:latin typeface="+mj-lt"/>
              </a:rPr>
              <a:t>Haceru</a:t>
            </a:r>
            <a:r>
              <a:rPr lang="en-US" sz="2800" b="1" dirty="0">
                <a:latin typeface="+mj-lt"/>
              </a:rPr>
              <a:t>̈’l </a:t>
            </a:r>
            <a:r>
              <a:rPr lang="en-US" sz="2800" b="1" dirty="0" err="1">
                <a:latin typeface="+mj-lt"/>
              </a:rPr>
              <a:t>Esved</a:t>
            </a:r>
            <a:r>
              <a:rPr lang="en-US" sz="2800" b="1" dirty="0">
                <a:latin typeface="+mj-lt"/>
              </a:rPr>
              <a:t> (</a:t>
            </a:r>
            <a:r>
              <a:rPr lang="en-US" sz="2800" b="1" dirty="0" err="1">
                <a:latin typeface="+mj-lt"/>
              </a:rPr>
              <a:t>Siyah</a:t>
            </a:r>
            <a:r>
              <a:rPr lang="en-US" sz="2800" b="1" dirty="0">
                <a:latin typeface="+mj-lt"/>
              </a:rPr>
              <a:t> </a:t>
            </a:r>
            <a:r>
              <a:rPr lang="en-US" sz="2800" b="1" dirty="0" err="1">
                <a:latin typeface="+mj-lt"/>
              </a:rPr>
              <a:t>Tas</a:t>
            </a:r>
            <a:r>
              <a:rPr lang="en-US" sz="2800" b="1" dirty="0">
                <a:latin typeface="+mj-lt"/>
              </a:rPr>
              <a:t>̧)’</a:t>
            </a:r>
            <a:r>
              <a:rPr lang="en-US" sz="2800" dirty="0">
                <a:latin typeface="+mj-lt"/>
              </a:rPr>
              <a:t>in </a:t>
            </a:r>
            <a:r>
              <a:rPr lang="en-US" sz="2800" dirty="0" err="1">
                <a:latin typeface="+mj-lt"/>
              </a:rPr>
              <a:t>hizasından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başlayarak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Kâbe’nin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etrafında</a:t>
            </a:r>
            <a:r>
              <a:rPr lang="en-US" sz="2800" dirty="0">
                <a:latin typeface="+mj-lt"/>
              </a:rPr>
              <a:t> </a:t>
            </a:r>
            <a:r>
              <a:rPr lang="en-US" sz="2800" b="1" dirty="0">
                <a:latin typeface="+mj-lt"/>
              </a:rPr>
              <a:t>7</a:t>
            </a:r>
            <a:r>
              <a:rPr lang="en-US" sz="2800" b="1" dirty="0" smtClean="0">
                <a:latin typeface="+mj-lt"/>
              </a:rPr>
              <a:t> </a:t>
            </a:r>
            <a:r>
              <a:rPr lang="en-US" sz="2800" b="1" dirty="0" err="1">
                <a:latin typeface="+mj-lt"/>
              </a:rPr>
              <a:t>kez</a:t>
            </a:r>
            <a:r>
              <a:rPr lang="en-US" sz="2800" b="1" dirty="0">
                <a:latin typeface="+mj-lt"/>
              </a:rPr>
              <a:t> </a:t>
            </a:r>
            <a:r>
              <a:rPr lang="en-US" sz="2800" dirty="0" err="1" smtClean="0">
                <a:latin typeface="+mj-lt"/>
              </a:rPr>
              <a:t>dönmek</a:t>
            </a:r>
            <a:r>
              <a:rPr lang="tr-TR" sz="2800" dirty="0" smtClean="0">
                <a:latin typeface="+mj-lt"/>
              </a:rPr>
              <a:t>tir</a:t>
            </a:r>
            <a:r>
              <a:rPr lang="en-US" sz="2800" dirty="0" smtClean="0">
                <a:latin typeface="+mj-lt"/>
              </a:rPr>
              <a:t>. </a:t>
            </a:r>
            <a:endParaRPr lang="tr-TR" sz="2800" dirty="0" smtClean="0">
              <a:latin typeface="+mj-lt"/>
            </a:endParaRPr>
          </a:p>
          <a:p>
            <a:pPr>
              <a:buFont typeface="Wingdings" pitchFamily="2" charset="2"/>
              <a:buChar char="ü"/>
            </a:pPr>
            <a:r>
              <a:rPr lang="en-US" sz="2800" dirty="0" smtClean="0">
                <a:latin typeface="+mj-lt"/>
              </a:rPr>
              <a:t>Her </a:t>
            </a:r>
            <a:r>
              <a:rPr lang="en-US" sz="2800" dirty="0" err="1">
                <a:latin typeface="+mj-lt"/>
              </a:rPr>
              <a:t>bir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dönüşe</a:t>
            </a:r>
            <a:r>
              <a:rPr lang="en-US" sz="2800" dirty="0">
                <a:latin typeface="+mj-lt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+mj-lt"/>
              </a:rPr>
              <a:t>şavt</a:t>
            </a:r>
            <a:r>
              <a:rPr lang="en-US" sz="2800" i="1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denir</a:t>
            </a:r>
            <a:r>
              <a:rPr lang="en-US" sz="2800" dirty="0">
                <a:latin typeface="+mj-lt"/>
              </a:rPr>
              <a:t>. </a:t>
            </a:r>
            <a:endParaRPr lang="en-US" sz="2800" dirty="0" smtClean="0">
              <a:latin typeface="+mj-lt"/>
            </a:endParaRPr>
          </a:p>
          <a:p>
            <a:pPr>
              <a:buFont typeface="Wingdings" pitchFamily="2" charset="2"/>
              <a:buChar char="ü"/>
            </a:pPr>
            <a:r>
              <a:rPr lang="en-US" sz="2800" dirty="0" err="1" smtClean="0">
                <a:latin typeface="+mj-lt"/>
              </a:rPr>
              <a:t>Tavaf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haccın</a:t>
            </a:r>
            <a:r>
              <a:rPr lang="en-US" sz="2800" dirty="0">
                <a:latin typeface="+mj-lt"/>
              </a:rPr>
              <a:t> </a:t>
            </a:r>
            <a:r>
              <a:rPr lang="en-US" sz="2800" b="1" dirty="0" err="1">
                <a:latin typeface="+mj-lt"/>
              </a:rPr>
              <a:t>farz</a:t>
            </a:r>
            <a:r>
              <a:rPr lang="en-US" sz="2800" dirty="0" err="1">
                <a:latin typeface="+mj-lt"/>
              </a:rPr>
              <a:t>larındandır</a:t>
            </a:r>
            <a:r>
              <a:rPr lang="en-US" sz="2800" dirty="0">
                <a:latin typeface="+mj-lt"/>
              </a:rPr>
              <a:t>. </a:t>
            </a:r>
            <a:endParaRPr lang="en-US" sz="2800" dirty="0" smtClean="0">
              <a:latin typeface="+mj-lt"/>
            </a:endParaRPr>
          </a:p>
          <a:p>
            <a:pPr>
              <a:buFont typeface="Wingdings" pitchFamily="2" charset="2"/>
              <a:buChar char="ü"/>
            </a:pPr>
            <a:r>
              <a:rPr lang="en-US" sz="2800" dirty="0" err="1" smtClean="0">
                <a:latin typeface="+mj-lt"/>
              </a:rPr>
              <a:t>Kurban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Bayramı’nın</a:t>
            </a:r>
            <a:r>
              <a:rPr lang="en-US" sz="2800" dirty="0">
                <a:latin typeface="+mj-lt"/>
              </a:rPr>
              <a:t> </a:t>
            </a:r>
            <a:r>
              <a:rPr lang="en-US" sz="2800" b="1" dirty="0" smtClean="0">
                <a:latin typeface="+mj-lt"/>
              </a:rPr>
              <a:t>ilk </a:t>
            </a:r>
            <a:r>
              <a:rPr lang="en-US" sz="2800" b="1" dirty="0" err="1" smtClean="0">
                <a:latin typeface="+mj-lt"/>
              </a:rPr>
              <a:t>üc</a:t>
            </a:r>
            <a:r>
              <a:rPr lang="en-US" sz="2800" b="1" dirty="0" smtClean="0">
                <a:latin typeface="+mj-lt"/>
              </a:rPr>
              <a:t>̧ </a:t>
            </a:r>
            <a:r>
              <a:rPr lang="en-US" sz="2800" b="1" dirty="0" err="1">
                <a:latin typeface="+mj-lt"/>
              </a:rPr>
              <a:t>gününde</a:t>
            </a:r>
            <a:r>
              <a:rPr lang="en-US" sz="2800" b="1" dirty="0">
                <a:latin typeface="+mj-lt"/>
              </a:rPr>
              <a:t> </a:t>
            </a:r>
            <a:r>
              <a:rPr lang="en-US" sz="2800" dirty="0" err="1" smtClean="0">
                <a:latin typeface="+mj-lt"/>
              </a:rPr>
              <a:t>yapılır</a:t>
            </a:r>
            <a:r>
              <a:rPr lang="en-US" sz="2800" dirty="0" smtClean="0">
                <a:latin typeface="+mj-lt"/>
              </a:rPr>
              <a:t>.</a:t>
            </a:r>
          </a:p>
          <a:p>
            <a:pPr>
              <a:buFont typeface="Wingdings" pitchFamily="2" charset="2"/>
              <a:buChar char="ü"/>
            </a:pPr>
            <a:r>
              <a:rPr lang="en-US" sz="2800" dirty="0" err="1" smtClean="0">
                <a:latin typeface="+mj-lt"/>
              </a:rPr>
              <a:t>Tavaf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esnasında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 smtClean="0">
                <a:latin typeface="+mj-lt"/>
              </a:rPr>
              <a:t>dua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 err="1" smtClean="0">
                <a:latin typeface="+mj-lt"/>
              </a:rPr>
              <a:t>edilir</a:t>
            </a:r>
            <a:r>
              <a:rPr lang="en-US" sz="2800" dirty="0" smtClean="0">
                <a:latin typeface="+mj-lt"/>
              </a:rPr>
              <a:t>. </a:t>
            </a:r>
            <a:endParaRPr lang="en-US" sz="2800" dirty="0">
              <a:latin typeface="+mj-lt"/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9110" y="4101360"/>
            <a:ext cx="3745388" cy="23902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6" name="Picture 2" descr="https://encrypted-tbn1.gstatic.com/images?q=tbn:ANd9GcRV9go0ag_gHy4Zxuqj9wW4b1ex54Xsz-z0M2TzSEHAmOH6U4g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2890" y="4063260"/>
            <a:ext cx="3722370" cy="24283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79920" y="2581379"/>
            <a:ext cx="2013585" cy="15199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60602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4156"/>
            <a:ext cx="8229600" cy="5199919"/>
          </a:xfrm>
        </p:spPr>
        <p:txBody>
          <a:bodyPr/>
          <a:lstStyle/>
          <a:p>
            <a:r>
              <a:rPr lang="en-US" sz="2800" b="1" dirty="0" err="1" smtClean="0">
                <a:solidFill>
                  <a:srgbClr val="FF0000"/>
                </a:solidFill>
              </a:rPr>
              <a:t>Vakfe</a:t>
            </a:r>
            <a:r>
              <a:rPr lang="en-US" sz="2800" b="1" dirty="0" smtClean="0">
                <a:solidFill>
                  <a:srgbClr val="FF0000"/>
                </a:solidFill>
              </a:rPr>
              <a:t>:  </a:t>
            </a:r>
            <a:r>
              <a:rPr lang="en-US" sz="2800" dirty="0" err="1" smtClean="0"/>
              <a:t>Ar</a:t>
            </a:r>
            <a:r>
              <a:rPr lang="tr-TR" sz="2800" dirty="0" smtClean="0"/>
              <a:t>e</a:t>
            </a:r>
            <a:r>
              <a:rPr lang="en-US" sz="2800" dirty="0" err="1" smtClean="0"/>
              <a:t>fe</a:t>
            </a:r>
            <a:r>
              <a:rPr lang="en-US" sz="2800" dirty="0" smtClean="0"/>
              <a:t> </a:t>
            </a:r>
            <a:r>
              <a:rPr lang="en-US" sz="2800" dirty="0" err="1"/>
              <a:t>günu</a:t>
            </a:r>
            <a:r>
              <a:rPr lang="en-US" sz="2800" dirty="0"/>
              <a:t>̈ </a:t>
            </a:r>
            <a:r>
              <a:rPr lang="en-US" sz="2800" dirty="0" err="1"/>
              <a:t>öğle</a:t>
            </a:r>
            <a:r>
              <a:rPr lang="en-US" sz="2800" dirty="0"/>
              <a:t> </a:t>
            </a:r>
            <a:r>
              <a:rPr lang="en-US" sz="2800" dirty="0" err="1"/>
              <a:t>vaktinden</a:t>
            </a:r>
            <a:r>
              <a:rPr lang="en-US" sz="2800" dirty="0"/>
              <a:t> </a:t>
            </a:r>
            <a:r>
              <a:rPr lang="en-US" sz="2800" dirty="0" err="1"/>
              <a:t>bayram</a:t>
            </a:r>
            <a:r>
              <a:rPr lang="en-US" sz="2800" dirty="0"/>
              <a:t> </a:t>
            </a:r>
            <a:r>
              <a:rPr lang="en-US" sz="2800" dirty="0" err="1"/>
              <a:t>sabahına</a:t>
            </a:r>
            <a:r>
              <a:rPr lang="en-US" sz="2800" dirty="0"/>
              <a:t> </a:t>
            </a:r>
            <a:r>
              <a:rPr lang="en-US" sz="2800" dirty="0" err="1"/>
              <a:t>kadar</a:t>
            </a:r>
            <a:r>
              <a:rPr lang="en-US" sz="2800" dirty="0"/>
              <a:t>, </a:t>
            </a:r>
            <a:r>
              <a:rPr lang="en-US" sz="2800" dirty="0" err="1"/>
              <a:t>bir</a:t>
            </a:r>
            <a:r>
              <a:rPr lang="en-US" sz="2800" dirty="0"/>
              <a:t> </a:t>
            </a:r>
            <a:r>
              <a:rPr lang="en-US" sz="2800" dirty="0" err="1"/>
              <a:t>süre</a:t>
            </a:r>
            <a:r>
              <a:rPr lang="en-US" sz="2800" dirty="0"/>
              <a:t> </a:t>
            </a:r>
            <a:r>
              <a:rPr lang="en-US" sz="2800" dirty="0" err="1"/>
              <a:t>Arafat’ta</a:t>
            </a:r>
            <a:r>
              <a:rPr lang="en-US" sz="2800" dirty="0"/>
              <a:t> </a:t>
            </a:r>
            <a:r>
              <a:rPr lang="en-US" sz="2800" dirty="0" err="1" smtClean="0"/>
              <a:t>bulunmak</a:t>
            </a:r>
            <a:endParaRPr lang="en-US" sz="2800" dirty="0"/>
          </a:p>
          <a:p>
            <a:pPr>
              <a:buFont typeface="Wingdings" charset="2"/>
              <a:buChar char="ü"/>
            </a:pPr>
            <a:r>
              <a:rPr lang="en-US" sz="2800" dirty="0" smtClean="0"/>
              <a:t>Bu </a:t>
            </a:r>
            <a:r>
              <a:rPr lang="en-US" sz="2800" dirty="0" err="1" smtClean="0"/>
              <a:t>süre</a:t>
            </a:r>
            <a:r>
              <a:rPr lang="en-US" sz="2800" dirty="0" smtClean="0"/>
              <a:t> </a:t>
            </a:r>
            <a:r>
              <a:rPr lang="en-US" sz="2800" dirty="0" err="1" smtClean="0"/>
              <a:t>ibadet</a:t>
            </a:r>
            <a:r>
              <a:rPr lang="en-US" sz="2800" dirty="0" smtClean="0"/>
              <a:t> </a:t>
            </a:r>
            <a:r>
              <a:rPr lang="en-US" sz="2800" dirty="0" err="1"/>
              <a:t>ve</a:t>
            </a:r>
            <a:r>
              <a:rPr lang="en-US" sz="2800" dirty="0"/>
              <a:t> </a:t>
            </a:r>
            <a:r>
              <a:rPr lang="en-US" sz="2800" dirty="0" err="1"/>
              <a:t>dua</a:t>
            </a:r>
            <a:r>
              <a:rPr lang="en-US" sz="2800" dirty="0"/>
              <a:t> </a:t>
            </a:r>
            <a:r>
              <a:rPr lang="en-US" sz="2800" dirty="0" err="1"/>
              <a:t>ile</a:t>
            </a:r>
            <a:r>
              <a:rPr lang="en-US" sz="2800" dirty="0"/>
              <a:t> </a:t>
            </a:r>
            <a:r>
              <a:rPr lang="en-US" sz="2800" dirty="0" err="1"/>
              <a:t>geçirilir</a:t>
            </a:r>
            <a:r>
              <a:rPr lang="en-US" sz="2800" dirty="0"/>
              <a:t>. </a:t>
            </a:r>
            <a:endParaRPr lang="en-US" sz="2800" dirty="0" smtClean="0"/>
          </a:p>
          <a:p>
            <a:pPr>
              <a:buFont typeface="Wingdings" charset="2"/>
              <a:buChar char="ü"/>
            </a:pPr>
            <a:r>
              <a:rPr lang="en-US" sz="2800" dirty="0" err="1"/>
              <a:t>H</a:t>
            </a:r>
            <a:r>
              <a:rPr lang="en-US" sz="2800" dirty="0" err="1" smtClean="0"/>
              <a:t>accın</a:t>
            </a:r>
            <a:r>
              <a:rPr lang="en-US" sz="2800" dirty="0" smtClean="0"/>
              <a:t> </a:t>
            </a:r>
            <a:r>
              <a:rPr lang="en-US" sz="2800" dirty="0" err="1" smtClean="0"/>
              <a:t>farzlarındandır</a:t>
            </a:r>
            <a:r>
              <a:rPr lang="en-US" sz="2800" dirty="0" smtClean="0"/>
              <a:t>. </a:t>
            </a:r>
          </a:p>
          <a:p>
            <a:pPr>
              <a:buFont typeface="Wingdings" charset="2"/>
              <a:buChar char="ü"/>
            </a:pPr>
            <a:r>
              <a:rPr lang="en-US" sz="2800" dirty="0" err="1"/>
              <a:t>S</a:t>
            </a:r>
            <a:r>
              <a:rPr lang="en-US" sz="2800" dirty="0" err="1" smtClean="0"/>
              <a:t>onra</a:t>
            </a:r>
            <a:r>
              <a:rPr lang="en-US" sz="2800" dirty="0" smtClean="0"/>
              <a:t> </a:t>
            </a:r>
            <a:r>
              <a:rPr lang="en-US" sz="2800" b="1" dirty="0" err="1"/>
              <a:t>Müzdelife</a:t>
            </a:r>
            <a:r>
              <a:rPr lang="en-US" sz="2800" dirty="0" err="1"/>
              <a:t>’ye</a:t>
            </a:r>
            <a:r>
              <a:rPr lang="en-US" sz="2800" dirty="0"/>
              <a:t> </a:t>
            </a:r>
            <a:r>
              <a:rPr lang="en-US" sz="2800" dirty="0" err="1"/>
              <a:t>gidilir</a:t>
            </a:r>
            <a:r>
              <a:rPr lang="en-US" sz="2800" dirty="0"/>
              <a:t>. </a:t>
            </a:r>
            <a:r>
              <a:rPr lang="en-US" sz="2800" dirty="0" err="1"/>
              <a:t>Bayram</a:t>
            </a:r>
            <a:r>
              <a:rPr lang="en-US" sz="2800" dirty="0"/>
              <a:t> </a:t>
            </a:r>
            <a:r>
              <a:rPr lang="en-US" sz="2800" dirty="0" err="1"/>
              <a:t>sabahı</a:t>
            </a:r>
            <a:r>
              <a:rPr lang="en-US" sz="2800" dirty="0"/>
              <a:t> da </a:t>
            </a:r>
            <a:r>
              <a:rPr lang="en-US" sz="2800" b="1" dirty="0" err="1"/>
              <a:t>Müzdelife</a:t>
            </a:r>
            <a:r>
              <a:rPr lang="en-US" sz="2800" b="1" dirty="0"/>
              <a:t> ‘de </a:t>
            </a:r>
            <a:r>
              <a:rPr lang="en-US" sz="2800" b="1" dirty="0" err="1"/>
              <a:t>vakfe</a:t>
            </a:r>
            <a:r>
              <a:rPr lang="en-US" sz="2800" b="1" dirty="0"/>
              <a:t> </a:t>
            </a:r>
            <a:r>
              <a:rPr lang="en-US" sz="2800" dirty="0" err="1"/>
              <a:t>yapılır</a:t>
            </a:r>
            <a:r>
              <a:rPr lang="en-US" sz="2800" dirty="0"/>
              <a:t>.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AutoShape 2" descr="Rahmet Tepesi'nde dua seli "/>
          <p:cNvSpPr>
            <a:spLocks noChangeAspect="1" noChangeArrowheads="1"/>
          </p:cNvSpPr>
          <p:nvPr/>
        </p:nvSpPr>
        <p:spPr bwMode="auto">
          <a:xfrm>
            <a:off x="155575" y="-1746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3001" y="3324224"/>
            <a:ext cx="6972300" cy="32861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549909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81000" y="371475"/>
            <a:ext cx="8229600" cy="2638425"/>
          </a:xfrm>
        </p:spPr>
        <p:txBody>
          <a:bodyPr>
            <a:normAutofit/>
          </a:bodyPr>
          <a:lstStyle/>
          <a:p>
            <a:pPr lvl="0"/>
            <a:r>
              <a:rPr lang="tr-TR" sz="2800" b="1" dirty="0" err="1" smtClean="0">
                <a:solidFill>
                  <a:srgbClr val="FF0000"/>
                </a:solidFill>
              </a:rPr>
              <a:t>Müzdelife</a:t>
            </a:r>
            <a:r>
              <a:rPr lang="tr-TR" sz="2800" b="1" dirty="0" smtClean="0">
                <a:solidFill>
                  <a:srgbClr val="FF0000"/>
                </a:solidFill>
              </a:rPr>
              <a:t> Vakfesi: </a:t>
            </a:r>
            <a:r>
              <a:rPr lang="tr-TR" sz="2800" dirty="0" smtClean="0">
                <a:solidFill>
                  <a:prstClr val="black"/>
                </a:solidFill>
              </a:rPr>
              <a:t>Arafat’taki vakfenin ardından  </a:t>
            </a:r>
            <a:r>
              <a:rPr lang="en-US" sz="2800" dirty="0" err="1" smtClean="0">
                <a:solidFill>
                  <a:prstClr val="black"/>
                </a:solidFill>
              </a:rPr>
              <a:t>Mu</a:t>
            </a:r>
            <a:r>
              <a:rPr lang="en-US" sz="2800" dirty="0" err="1">
                <a:solidFill>
                  <a:prstClr val="black"/>
                </a:solidFill>
              </a:rPr>
              <a:t>̈zdelife’ye</a:t>
            </a:r>
            <a:r>
              <a:rPr lang="en-US" sz="2800" dirty="0">
                <a:solidFill>
                  <a:prstClr val="black"/>
                </a:solidFill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</a:rPr>
              <a:t>gidili</a:t>
            </a:r>
            <a:r>
              <a:rPr lang="tr-TR" sz="2800" dirty="0" smtClean="0">
                <a:solidFill>
                  <a:prstClr val="black"/>
                </a:solidFill>
              </a:rPr>
              <a:t>p burada bir süre beklemektir.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en-US" sz="2800" dirty="0" smtClean="0">
                <a:solidFill>
                  <a:prstClr val="black"/>
                </a:solidFill>
              </a:rPr>
              <a:t> </a:t>
            </a:r>
            <a:r>
              <a:rPr lang="en-US" sz="2800" b="1" dirty="0" err="1" smtClean="0">
                <a:solidFill>
                  <a:prstClr val="black"/>
                </a:solidFill>
              </a:rPr>
              <a:t>Mu</a:t>
            </a:r>
            <a:r>
              <a:rPr lang="en-US" sz="2800" b="1" dirty="0" err="1">
                <a:solidFill>
                  <a:prstClr val="black"/>
                </a:solidFill>
              </a:rPr>
              <a:t>̈zdelife</a:t>
            </a:r>
            <a:r>
              <a:rPr lang="en-US" sz="2800" b="1" dirty="0">
                <a:solidFill>
                  <a:prstClr val="black"/>
                </a:solidFill>
              </a:rPr>
              <a:t> ‘</a:t>
            </a:r>
            <a:r>
              <a:rPr lang="en-US" sz="2800" dirty="0">
                <a:solidFill>
                  <a:prstClr val="black"/>
                </a:solidFill>
              </a:rPr>
              <a:t>de</a:t>
            </a:r>
            <a:r>
              <a:rPr lang="en-US" sz="2800" b="1" dirty="0">
                <a:solidFill>
                  <a:prstClr val="black"/>
                </a:solidFill>
              </a:rPr>
              <a:t> </a:t>
            </a:r>
            <a:r>
              <a:rPr lang="en-US" sz="2800" dirty="0" err="1">
                <a:solidFill>
                  <a:prstClr val="black"/>
                </a:solidFill>
              </a:rPr>
              <a:t>vakfe</a:t>
            </a:r>
            <a:r>
              <a:rPr lang="en-US" sz="2800" b="1" dirty="0">
                <a:solidFill>
                  <a:prstClr val="black"/>
                </a:solidFill>
              </a:rPr>
              <a:t> </a:t>
            </a:r>
            <a:r>
              <a:rPr lang="tr-TR" sz="2800" dirty="0" smtClean="0">
                <a:solidFill>
                  <a:prstClr val="black"/>
                </a:solidFill>
              </a:rPr>
              <a:t>bayram sabahı yapılır. 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tr-TR" sz="2800" dirty="0" smtClean="0">
                <a:solidFill>
                  <a:prstClr val="black"/>
                </a:solidFill>
              </a:rPr>
              <a:t>Sonra şeytan taşlamak ve kurban kesmek üzere </a:t>
            </a:r>
            <a:r>
              <a:rPr lang="tr-TR" sz="2800" b="1" dirty="0" smtClean="0">
                <a:solidFill>
                  <a:prstClr val="black"/>
                </a:solidFill>
              </a:rPr>
              <a:t>Mina</a:t>
            </a:r>
            <a:r>
              <a:rPr lang="tr-TR" sz="2800" dirty="0" smtClean="0">
                <a:solidFill>
                  <a:prstClr val="black"/>
                </a:solidFill>
              </a:rPr>
              <a:t>’ya gidilir. </a:t>
            </a:r>
          </a:p>
          <a:p>
            <a:pPr marL="0" lvl="0" indent="0">
              <a:buNone/>
            </a:pPr>
            <a:endParaRPr lang="en-US" sz="2800" dirty="0">
              <a:solidFill>
                <a:prstClr val="black"/>
              </a:solidFill>
            </a:endParaRPr>
          </a:p>
          <a:p>
            <a:endParaRPr lang="tr-TR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9924" y="2819400"/>
            <a:ext cx="5400675" cy="34670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6763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0525" y="342900"/>
            <a:ext cx="8229600" cy="1057275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tr-TR" sz="2800" b="1" dirty="0" smtClean="0">
                <a:solidFill>
                  <a:srgbClr val="FF0000"/>
                </a:solidFill>
              </a:rPr>
              <a:t>Şeytan Taşlama: </a:t>
            </a:r>
            <a:r>
              <a:rPr lang="tr-TR" sz="2800" dirty="0" err="1" smtClean="0"/>
              <a:t>Müzdelife’de</a:t>
            </a:r>
            <a:r>
              <a:rPr lang="tr-TR" sz="2800" dirty="0" smtClean="0"/>
              <a:t> vakfe yapıldıktan sonra Mina’ya geçilir. Burada şeytanı temsil eden uzun yapılara küçük taşlar atılır. </a:t>
            </a:r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02380" y="1581149"/>
            <a:ext cx="5114925" cy="48958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0525" y="1581149"/>
            <a:ext cx="3248025" cy="48958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93796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601980"/>
            <a:ext cx="8229600" cy="1143000"/>
          </a:xfrm>
          <a:solidFill>
            <a:srgbClr val="FFC000"/>
          </a:solid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pPr algn="l">
              <a:buFont typeface="Arial" pitchFamily="34" charset="0"/>
              <a:buChar char="•"/>
            </a:pPr>
            <a:r>
              <a:rPr lang="tr-TR" sz="2800" dirty="0" smtClean="0"/>
              <a:t>Şeytan taşlamanın ardından </a:t>
            </a:r>
            <a:r>
              <a:rPr lang="tr-TR" sz="2800" b="1" dirty="0" smtClean="0">
                <a:solidFill>
                  <a:srgbClr val="FF0000"/>
                </a:solidFill>
              </a:rPr>
              <a:t>kurban kesilir </a:t>
            </a:r>
            <a:r>
              <a:rPr lang="tr-TR" sz="2800" dirty="0" smtClean="0"/>
              <a:t>ve ihramdan çıkılır.</a:t>
            </a:r>
            <a:br>
              <a:rPr lang="tr-TR" sz="2800" dirty="0" smtClean="0"/>
            </a:br>
            <a:r>
              <a:rPr lang="tr-TR" sz="2800" b="1" dirty="0" smtClean="0"/>
              <a:t>Farz</a:t>
            </a:r>
            <a:r>
              <a:rPr lang="tr-TR" sz="2800" dirty="0" smtClean="0"/>
              <a:t> olan </a:t>
            </a:r>
            <a:r>
              <a:rPr lang="tr-TR" sz="2800" b="1" dirty="0" smtClean="0">
                <a:solidFill>
                  <a:srgbClr val="FF0000"/>
                </a:solidFill>
              </a:rPr>
              <a:t>ziyaret tavafı </a:t>
            </a:r>
            <a:r>
              <a:rPr lang="tr-TR" sz="2800" dirty="0" smtClean="0"/>
              <a:t>yapılır. </a:t>
            </a:r>
            <a:endParaRPr lang="tr-TR" sz="28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2655" y="2211227"/>
            <a:ext cx="5010150" cy="37647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35867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292" y="608013"/>
            <a:ext cx="8229600" cy="4525963"/>
          </a:xfrm>
        </p:spPr>
        <p:txBody>
          <a:bodyPr>
            <a:norm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  <a:latin typeface="+mj-lt"/>
              </a:rPr>
              <a:t>Sa’y</a:t>
            </a:r>
            <a:r>
              <a:rPr lang="en-US" sz="2800" b="1" dirty="0">
                <a:solidFill>
                  <a:srgbClr val="FF0000"/>
                </a:solidFill>
                <a:latin typeface="+mj-lt"/>
              </a:rPr>
              <a:t>:</a:t>
            </a:r>
            <a:r>
              <a:rPr lang="en-US" sz="2800" b="1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2800" dirty="0" err="1" smtClean="0">
                <a:latin typeface="+mj-lt"/>
              </a:rPr>
              <a:t>Safa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ve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Merve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tepeleri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arasında</a:t>
            </a:r>
            <a:r>
              <a:rPr lang="en-US" sz="2800" dirty="0">
                <a:latin typeface="+mj-lt"/>
              </a:rPr>
              <a:t> </a:t>
            </a:r>
            <a:r>
              <a:rPr lang="en-US" sz="2800" b="1" dirty="0">
                <a:latin typeface="+mj-lt"/>
              </a:rPr>
              <a:t>7</a:t>
            </a:r>
            <a:r>
              <a:rPr lang="en-US" sz="2800" b="1" dirty="0" smtClean="0">
                <a:latin typeface="+mj-lt"/>
              </a:rPr>
              <a:t> </a:t>
            </a:r>
            <a:r>
              <a:rPr lang="en-US" sz="2800" b="1" dirty="0" err="1" smtClean="0">
                <a:latin typeface="+mj-lt"/>
              </a:rPr>
              <a:t>kez</a:t>
            </a:r>
            <a:r>
              <a:rPr lang="en-US" sz="2800" b="1" dirty="0" smtClean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gidip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 smtClean="0">
                <a:latin typeface="+mj-lt"/>
              </a:rPr>
              <a:t>gelmek</a:t>
            </a:r>
            <a:r>
              <a:rPr lang="tr-TR" sz="2800" dirty="0" smtClean="0">
                <a:latin typeface="+mj-lt"/>
              </a:rPr>
              <a:t>tir.</a:t>
            </a:r>
            <a:endParaRPr lang="en-US" sz="2800" dirty="0" smtClean="0">
              <a:latin typeface="+mj-lt"/>
            </a:endParaRPr>
          </a:p>
          <a:p>
            <a:pPr>
              <a:buFont typeface="Wingdings" charset="2"/>
              <a:buChar char="ü"/>
            </a:pPr>
            <a:r>
              <a:rPr lang="en-US" sz="2800" dirty="0" smtClean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Safa’dan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Merve’ye</a:t>
            </a:r>
            <a:r>
              <a:rPr lang="en-US" sz="2800" dirty="0">
                <a:latin typeface="+mj-lt"/>
              </a:rPr>
              <a:t> </a:t>
            </a:r>
            <a:r>
              <a:rPr lang="en-US" sz="2800" b="1" dirty="0">
                <a:latin typeface="+mj-lt"/>
              </a:rPr>
              <a:t>4</a:t>
            </a:r>
            <a:r>
              <a:rPr lang="en-US" sz="2800" dirty="0" smtClean="0">
                <a:latin typeface="+mj-lt"/>
              </a:rPr>
              <a:t>, </a:t>
            </a:r>
            <a:r>
              <a:rPr lang="en-US" sz="2800" dirty="0" err="1">
                <a:latin typeface="+mj-lt"/>
              </a:rPr>
              <a:t>Merve’den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 smtClean="0">
                <a:latin typeface="+mj-lt"/>
              </a:rPr>
              <a:t>Safa’ya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b="1" dirty="0" smtClean="0">
                <a:latin typeface="+mj-lt"/>
              </a:rPr>
              <a:t>3 </a:t>
            </a:r>
            <a:r>
              <a:rPr lang="en-US" sz="2800" b="1" dirty="0" err="1">
                <a:latin typeface="+mj-lt"/>
              </a:rPr>
              <a:t>kez</a:t>
            </a:r>
            <a:r>
              <a:rPr lang="en-US" sz="2800" b="1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gidilir</a:t>
            </a:r>
            <a:r>
              <a:rPr lang="en-US" sz="2800" dirty="0">
                <a:latin typeface="+mj-lt"/>
              </a:rPr>
              <a:t>. </a:t>
            </a:r>
            <a:endParaRPr lang="en-US" sz="2800" dirty="0" smtClean="0">
              <a:latin typeface="+mj-lt"/>
            </a:endParaRPr>
          </a:p>
          <a:p>
            <a:pPr>
              <a:buFont typeface="Wingdings" charset="2"/>
              <a:buChar char="ü"/>
            </a:pPr>
            <a:r>
              <a:rPr lang="en-US" sz="2800" dirty="0" err="1" smtClean="0">
                <a:latin typeface="+mj-lt"/>
              </a:rPr>
              <a:t>Hz.Hacer’in</a:t>
            </a:r>
            <a:r>
              <a:rPr lang="en-US" sz="2800" dirty="0">
                <a:latin typeface="+mj-lt"/>
              </a:rPr>
              <a:t>, </a:t>
            </a:r>
            <a:r>
              <a:rPr lang="en-US" sz="2800" dirty="0" err="1" smtClean="0">
                <a:latin typeface="+mj-lt"/>
              </a:rPr>
              <a:t>oğlu</a:t>
            </a:r>
            <a:r>
              <a:rPr lang="en-US" sz="2800" dirty="0" smtClean="0">
                <a:latin typeface="+mj-lt"/>
              </a:rPr>
              <a:t> Hz. </a:t>
            </a:r>
            <a:r>
              <a:rPr lang="en-US" sz="2800" dirty="0" err="1" smtClean="0">
                <a:latin typeface="+mj-lt"/>
              </a:rPr>
              <a:t>İsmail’e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su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arayışının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sembolik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 smtClean="0">
                <a:latin typeface="+mj-lt"/>
              </a:rPr>
              <a:t>olarak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 err="1" smtClean="0">
                <a:latin typeface="+mj-lt"/>
              </a:rPr>
              <a:t>canlandırılmasıdır</a:t>
            </a:r>
            <a:r>
              <a:rPr lang="en-US" sz="2800" dirty="0">
                <a:latin typeface="+mj-lt"/>
              </a:rPr>
              <a:t>. </a:t>
            </a:r>
            <a:endParaRPr lang="en-US" sz="2800" dirty="0" smtClean="0">
              <a:latin typeface="+mj-lt"/>
            </a:endParaRPr>
          </a:p>
        </p:txBody>
      </p:sp>
      <p:pic>
        <p:nvPicPr>
          <p:cNvPr id="4" name="Picture 3" descr="00cw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6528" y="3208038"/>
            <a:ext cx="7319128" cy="3013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05313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286"/>
            <a:ext cx="8229600" cy="582187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 algn="ctr">
              <a:buNone/>
            </a:pPr>
            <a:r>
              <a:rPr lang="en-US" sz="3600" b="1" dirty="0" smtClean="0">
                <a:solidFill>
                  <a:srgbClr val="009900"/>
                </a:solidFill>
                <a:latin typeface="+mj-lt"/>
                <a:cs typeface="Comic Sans MS"/>
              </a:rPr>
              <a:t>“</a:t>
            </a:r>
            <a:r>
              <a:rPr lang="en-US" sz="2800" b="1" dirty="0" err="1">
                <a:solidFill>
                  <a:srgbClr val="009900"/>
                </a:solidFill>
                <a:latin typeface="+mj-lt"/>
                <a:cs typeface="Comic Sans MS"/>
              </a:rPr>
              <a:t>Beni</a:t>
            </a:r>
            <a:r>
              <a:rPr lang="en-US" sz="2800" b="1" dirty="0">
                <a:solidFill>
                  <a:srgbClr val="009900"/>
                </a:solidFill>
                <a:latin typeface="+mj-lt"/>
                <a:cs typeface="Comic Sans MS"/>
              </a:rPr>
              <a:t> </a:t>
            </a:r>
            <a:r>
              <a:rPr lang="en-US" sz="2800" b="1" dirty="0" err="1">
                <a:solidFill>
                  <a:srgbClr val="009900"/>
                </a:solidFill>
                <a:latin typeface="+mj-lt"/>
                <a:cs typeface="Comic Sans MS"/>
              </a:rPr>
              <a:t>vefatımdan</a:t>
            </a:r>
            <a:r>
              <a:rPr lang="en-US" sz="2800" b="1" dirty="0">
                <a:solidFill>
                  <a:srgbClr val="009900"/>
                </a:solidFill>
                <a:latin typeface="+mj-lt"/>
                <a:cs typeface="Comic Sans MS"/>
              </a:rPr>
              <a:t> </a:t>
            </a:r>
            <a:r>
              <a:rPr lang="en-US" sz="2800" b="1" dirty="0" err="1">
                <a:solidFill>
                  <a:srgbClr val="009900"/>
                </a:solidFill>
                <a:latin typeface="+mj-lt"/>
                <a:cs typeface="Comic Sans MS"/>
              </a:rPr>
              <a:t>sonra</a:t>
            </a:r>
            <a:r>
              <a:rPr lang="en-US" sz="2800" b="1" dirty="0">
                <a:solidFill>
                  <a:srgbClr val="009900"/>
                </a:solidFill>
                <a:latin typeface="+mj-lt"/>
                <a:cs typeface="Comic Sans MS"/>
              </a:rPr>
              <a:t> </a:t>
            </a:r>
            <a:r>
              <a:rPr lang="en-US" sz="2800" b="1" dirty="0" err="1">
                <a:solidFill>
                  <a:srgbClr val="009900"/>
                </a:solidFill>
                <a:latin typeface="+mj-lt"/>
                <a:cs typeface="Comic Sans MS"/>
              </a:rPr>
              <a:t>ziyaret</a:t>
            </a:r>
            <a:r>
              <a:rPr lang="en-US" sz="2800" b="1" dirty="0">
                <a:solidFill>
                  <a:srgbClr val="009900"/>
                </a:solidFill>
                <a:latin typeface="+mj-lt"/>
                <a:cs typeface="Comic Sans MS"/>
              </a:rPr>
              <a:t> </a:t>
            </a:r>
            <a:r>
              <a:rPr lang="en-US" sz="2800" b="1" dirty="0" err="1">
                <a:solidFill>
                  <a:srgbClr val="009900"/>
                </a:solidFill>
                <a:latin typeface="+mj-lt"/>
                <a:cs typeface="Comic Sans MS"/>
              </a:rPr>
              <a:t>edenler</a:t>
            </a:r>
            <a:r>
              <a:rPr lang="en-US" sz="2800" b="1" dirty="0">
                <a:solidFill>
                  <a:srgbClr val="009900"/>
                </a:solidFill>
                <a:latin typeface="+mj-lt"/>
                <a:cs typeface="Comic Sans MS"/>
              </a:rPr>
              <a:t>, </a:t>
            </a:r>
            <a:r>
              <a:rPr lang="en-US" sz="2800" b="1" dirty="0" err="1">
                <a:solidFill>
                  <a:srgbClr val="009900"/>
                </a:solidFill>
                <a:latin typeface="+mj-lt"/>
                <a:cs typeface="Comic Sans MS"/>
              </a:rPr>
              <a:t>hayatımda</a:t>
            </a:r>
            <a:r>
              <a:rPr lang="en-US" sz="2800" b="1" dirty="0">
                <a:solidFill>
                  <a:srgbClr val="009900"/>
                </a:solidFill>
                <a:latin typeface="+mj-lt"/>
                <a:cs typeface="Comic Sans MS"/>
              </a:rPr>
              <a:t> </a:t>
            </a:r>
            <a:r>
              <a:rPr lang="en-US" sz="2800" b="1" dirty="0" err="1">
                <a:solidFill>
                  <a:srgbClr val="009900"/>
                </a:solidFill>
                <a:latin typeface="+mj-lt"/>
                <a:cs typeface="Comic Sans MS"/>
              </a:rPr>
              <a:t>ziyaret</a:t>
            </a:r>
            <a:r>
              <a:rPr lang="en-US" sz="2800" b="1" dirty="0">
                <a:solidFill>
                  <a:srgbClr val="009900"/>
                </a:solidFill>
                <a:latin typeface="+mj-lt"/>
                <a:cs typeface="Comic Sans MS"/>
              </a:rPr>
              <a:t> </a:t>
            </a:r>
            <a:r>
              <a:rPr lang="en-US" sz="2800" b="1" dirty="0" err="1">
                <a:solidFill>
                  <a:srgbClr val="009900"/>
                </a:solidFill>
                <a:latin typeface="+mj-lt"/>
                <a:cs typeface="Comic Sans MS"/>
              </a:rPr>
              <a:t>etmis</a:t>
            </a:r>
            <a:r>
              <a:rPr lang="en-US" sz="2800" b="1" dirty="0">
                <a:solidFill>
                  <a:srgbClr val="009900"/>
                </a:solidFill>
                <a:latin typeface="+mj-lt"/>
                <a:cs typeface="Comic Sans MS"/>
              </a:rPr>
              <a:t>̧ gibidir.</a:t>
            </a:r>
            <a:r>
              <a:rPr lang="en-US" sz="2800" b="1" dirty="0" smtClean="0">
                <a:solidFill>
                  <a:srgbClr val="009900"/>
                </a:solidFill>
                <a:latin typeface="+mj-lt"/>
                <a:cs typeface="Comic Sans MS"/>
              </a:rPr>
              <a:t>”</a:t>
            </a:r>
          </a:p>
          <a:p>
            <a:pPr marL="0" indent="0" algn="r">
              <a:buNone/>
            </a:pPr>
            <a:r>
              <a:rPr lang="en-US" sz="2400" b="1" i="1" dirty="0">
                <a:latin typeface="+mj-lt"/>
                <a:cs typeface="Comic Sans MS"/>
              </a:rPr>
              <a:t> </a:t>
            </a:r>
            <a:r>
              <a:rPr lang="en-US" sz="2400" b="1" i="1" dirty="0" smtClean="0">
                <a:latin typeface="+mj-lt"/>
                <a:cs typeface="Comic Sans MS"/>
              </a:rPr>
              <a:t> Hz. </a:t>
            </a:r>
            <a:r>
              <a:rPr lang="en-US" sz="2400" b="1" i="1" dirty="0" err="1" smtClean="0">
                <a:latin typeface="+mj-lt"/>
                <a:cs typeface="Comic Sans MS"/>
              </a:rPr>
              <a:t>Muhammed</a:t>
            </a:r>
            <a:r>
              <a:rPr lang="en-US" sz="2400" b="1" i="1" dirty="0" smtClean="0">
                <a:latin typeface="+mj-lt"/>
                <a:cs typeface="Comic Sans MS"/>
              </a:rPr>
              <a:t> (</a:t>
            </a:r>
            <a:r>
              <a:rPr lang="en-US" sz="2400" b="1" i="1" dirty="0" err="1" smtClean="0">
                <a:latin typeface="+mj-lt"/>
                <a:cs typeface="Comic Sans MS"/>
              </a:rPr>
              <a:t>s.a.v</a:t>
            </a:r>
            <a:r>
              <a:rPr lang="en-US" sz="2400" b="1" i="1" dirty="0" smtClean="0">
                <a:latin typeface="+mj-lt"/>
                <a:cs typeface="Comic Sans MS"/>
              </a:rPr>
              <a:t>)</a:t>
            </a:r>
            <a:endParaRPr lang="en-US" sz="2400" i="1" dirty="0">
              <a:latin typeface="+mj-lt"/>
              <a:cs typeface="Comic Sans MS"/>
            </a:endParaRPr>
          </a:p>
        </p:txBody>
      </p:sp>
      <p:pic>
        <p:nvPicPr>
          <p:cNvPr id="5" name="Picture 4" descr="mescidi-nebevi2jpg-6MFMdz0QBq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492" b="8546"/>
          <a:stretch/>
        </p:blipFill>
        <p:spPr>
          <a:xfrm>
            <a:off x="564648" y="304286"/>
            <a:ext cx="7597157" cy="3929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37183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4551"/>
            <a:ext cx="7772400" cy="640353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HAC İBADETİ</a:t>
            </a:r>
            <a:endParaRPr lang="en-US" b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3842" y="5267099"/>
            <a:ext cx="6400800" cy="1590901"/>
          </a:xfrm>
        </p:spPr>
        <p:txBody>
          <a:bodyPr>
            <a:normAutofit lnSpcReduction="10000"/>
          </a:bodyPr>
          <a:lstStyle/>
          <a:p>
            <a:r>
              <a:rPr lang="tr-TR" sz="2200" b="1" dirty="0" smtClean="0">
                <a:solidFill>
                  <a:schemeClr val="tx1"/>
                </a:solidFill>
              </a:rPr>
              <a:t>SINIF: </a:t>
            </a:r>
            <a:r>
              <a:rPr lang="tr-TR" sz="2200" dirty="0" smtClean="0">
                <a:solidFill>
                  <a:schemeClr val="tx1"/>
                </a:solidFill>
              </a:rPr>
              <a:t>8</a:t>
            </a:r>
            <a:endParaRPr lang="tr-TR" sz="2200" b="1" dirty="0" smtClean="0">
              <a:solidFill>
                <a:schemeClr val="tx1"/>
              </a:solidFill>
            </a:endParaRPr>
          </a:p>
          <a:p>
            <a:r>
              <a:rPr lang="tr-TR" sz="2200" b="1" dirty="0" smtClean="0">
                <a:solidFill>
                  <a:schemeClr val="tx1"/>
                </a:solidFill>
              </a:rPr>
              <a:t>ÖĞRENME ALANI:</a:t>
            </a:r>
            <a:r>
              <a:rPr lang="tr-TR" sz="2200" dirty="0" smtClean="0">
                <a:solidFill>
                  <a:schemeClr val="tx1"/>
                </a:solidFill>
              </a:rPr>
              <a:t> İBADET</a:t>
            </a:r>
          </a:p>
          <a:p>
            <a:r>
              <a:rPr lang="tr-TR" sz="2200" b="1" dirty="0" smtClean="0">
                <a:solidFill>
                  <a:schemeClr val="tx1"/>
                </a:solidFill>
              </a:rPr>
              <a:t>2. ÜNİTE: </a:t>
            </a:r>
            <a:r>
              <a:rPr lang="tr-TR" sz="2200" dirty="0" smtClean="0">
                <a:solidFill>
                  <a:schemeClr val="tx1"/>
                </a:solidFill>
              </a:rPr>
              <a:t>Zekat, Hac ve Kurban İbadeti</a:t>
            </a:r>
          </a:p>
          <a:p>
            <a:r>
              <a:rPr lang="tr-TR" sz="2200" b="1" dirty="0" smtClean="0">
                <a:solidFill>
                  <a:schemeClr val="tx1"/>
                </a:solidFill>
              </a:rPr>
              <a:t>Kevser UYSAL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214" y="1141663"/>
            <a:ext cx="7325463" cy="4125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50872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787"/>
            <a:ext cx="8229600" cy="691138"/>
          </a:xfrm>
        </p:spPr>
        <p:txBody>
          <a:bodyPr>
            <a:no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8. Haccın İnsan Davranışları Üzerindeki Etkisi</a:t>
            </a:r>
            <a:br>
              <a:rPr lang="tr-TR" sz="2800" b="1" dirty="0" smtClean="0">
                <a:solidFill>
                  <a:srgbClr val="FF0000"/>
                </a:solidFill>
                <a:latin typeface="Comic Sans MS"/>
                <a:cs typeface="Comic Sans MS"/>
              </a:rPr>
            </a:br>
            <a:endParaRPr lang="en-US" sz="2800" b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40787"/>
            <a:ext cx="8229600" cy="3570044"/>
          </a:xfrm>
        </p:spPr>
        <p:txBody>
          <a:bodyPr>
            <a:normAutofit/>
          </a:bodyPr>
          <a:lstStyle/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dirty="0"/>
          </a:p>
        </p:txBody>
      </p:sp>
      <p:sp>
        <p:nvSpPr>
          <p:cNvPr id="16" name="15 Metin kutusu"/>
          <p:cNvSpPr txBox="1"/>
          <p:nvPr/>
        </p:nvSpPr>
        <p:spPr>
          <a:xfrm>
            <a:off x="457204" y="3524071"/>
            <a:ext cx="8419378" cy="707886"/>
          </a:xfrm>
          <a:prstGeom prst="rect">
            <a:avLst/>
          </a:prstGeom>
          <a:solidFill>
            <a:srgbClr val="FF9933"/>
          </a:solidFill>
        </p:spPr>
        <p:txBody>
          <a:bodyPr wrap="square" rtlCol="0">
            <a:spAutoFit/>
          </a:bodyPr>
          <a:lstStyle/>
          <a:p>
            <a:r>
              <a:rPr lang="en-US" sz="2000" dirty="0" err="1" smtClean="0"/>
              <a:t>İmkansız</a:t>
            </a:r>
            <a:r>
              <a:rPr lang="en-US" sz="2000" dirty="0" smtClean="0"/>
              <a:t> </a:t>
            </a:r>
            <a:r>
              <a:rPr lang="en-US" sz="2000" dirty="0" err="1" smtClean="0"/>
              <a:t>gibi</a:t>
            </a:r>
            <a:r>
              <a:rPr lang="en-US" sz="2000" dirty="0" smtClean="0"/>
              <a:t> </a:t>
            </a:r>
            <a:r>
              <a:rPr lang="en-US" sz="2000" dirty="0" err="1" smtClean="0"/>
              <a:t>görünen</a:t>
            </a:r>
            <a:r>
              <a:rPr lang="en-US" sz="2000" dirty="0" smtClean="0"/>
              <a:t> </a:t>
            </a:r>
            <a:r>
              <a:rPr lang="en-US" sz="2000" dirty="0" err="1" smtClean="0"/>
              <a:t>meselelerde</a:t>
            </a:r>
            <a:r>
              <a:rPr lang="en-US" sz="2000" dirty="0" smtClean="0"/>
              <a:t> </a:t>
            </a:r>
            <a:r>
              <a:rPr lang="en-US" sz="2000" dirty="0" err="1" smtClean="0"/>
              <a:t>mücadele</a:t>
            </a:r>
            <a:r>
              <a:rPr lang="en-US" sz="2000" dirty="0" smtClean="0"/>
              <a:t> </a:t>
            </a:r>
            <a:r>
              <a:rPr lang="en-US" sz="2000" dirty="0" err="1" smtClean="0"/>
              <a:t>etme</a:t>
            </a:r>
            <a:r>
              <a:rPr lang="en-US" sz="2000" dirty="0" smtClean="0"/>
              <a:t> </a:t>
            </a:r>
            <a:r>
              <a:rPr lang="en-US" sz="2000" dirty="0" err="1" smtClean="0"/>
              <a:t>ve</a:t>
            </a:r>
            <a:r>
              <a:rPr lang="en-US" sz="2000" dirty="0" smtClean="0"/>
              <a:t> </a:t>
            </a:r>
            <a:r>
              <a:rPr lang="en-US" sz="2000" dirty="0" err="1" smtClean="0"/>
              <a:t>Allah’a</a:t>
            </a:r>
            <a:r>
              <a:rPr lang="en-US" sz="2000" dirty="0" smtClean="0"/>
              <a:t> </a:t>
            </a:r>
            <a:r>
              <a:rPr lang="en-US" sz="2000" dirty="0" err="1" smtClean="0"/>
              <a:t>sığınma</a:t>
            </a:r>
            <a:r>
              <a:rPr lang="en-US" sz="2000" dirty="0" smtClean="0"/>
              <a:t> </a:t>
            </a:r>
            <a:r>
              <a:rPr lang="en-US" sz="1600" b="1" dirty="0" smtClean="0"/>
              <a:t>(</a:t>
            </a:r>
            <a:r>
              <a:rPr lang="en-US" sz="1600" b="1" dirty="0" err="1" smtClean="0"/>
              <a:t>Sa’y</a:t>
            </a:r>
            <a:r>
              <a:rPr lang="en-US" sz="1600" b="1" dirty="0" smtClean="0"/>
              <a:t>)</a:t>
            </a:r>
            <a:endParaRPr lang="en-US" sz="2000" b="1" dirty="0" smtClean="0"/>
          </a:p>
          <a:p>
            <a:endParaRPr lang="tr-TR" sz="2000" dirty="0"/>
          </a:p>
        </p:txBody>
      </p:sp>
      <p:sp>
        <p:nvSpPr>
          <p:cNvPr id="17" name="16 Metin kutusu"/>
          <p:cNvSpPr txBox="1"/>
          <p:nvPr/>
        </p:nvSpPr>
        <p:spPr>
          <a:xfrm>
            <a:off x="457201" y="4139683"/>
            <a:ext cx="8419379" cy="677108"/>
          </a:xfrm>
          <a:prstGeom prst="rect">
            <a:avLst/>
          </a:prstGeom>
          <a:solidFill>
            <a:srgbClr val="CCFFFF"/>
          </a:solidFill>
        </p:spPr>
        <p:txBody>
          <a:bodyPr wrap="square" rtlCol="0">
            <a:spAutoFit/>
          </a:bodyPr>
          <a:lstStyle/>
          <a:p>
            <a:r>
              <a:rPr lang="en-US" sz="2000" dirty="0" err="1" smtClean="0"/>
              <a:t>İyi</a:t>
            </a:r>
            <a:r>
              <a:rPr lang="en-US" sz="2000" dirty="0" smtClean="0"/>
              <a:t> </a:t>
            </a:r>
            <a:r>
              <a:rPr lang="en-US" sz="2000" dirty="0" err="1" smtClean="0"/>
              <a:t>bir</a:t>
            </a:r>
            <a:r>
              <a:rPr lang="en-US" sz="2000" dirty="0" smtClean="0"/>
              <a:t> </a:t>
            </a:r>
            <a:r>
              <a:rPr lang="en-US" sz="2000" dirty="0" err="1" smtClean="0"/>
              <a:t>insan</a:t>
            </a:r>
            <a:r>
              <a:rPr lang="en-US" sz="2000" dirty="0" smtClean="0"/>
              <a:t> </a:t>
            </a:r>
            <a:r>
              <a:rPr lang="en-US" sz="2000" dirty="0" err="1" smtClean="0"/>
              <a:t>olmanın</a:t>
            </a:r>
            <a:r>
              <a:rPr lang="en-US" sz="2000" dirty="0" smtClean="0"/>
              <a:t> </a:t>
            </a:r>
            <a:r>
              <a:rPr lang="en-US" sz="2000" dirty="0" err="1" smtClean="0"/>
              <a:t>ve</a:t>
            </a:r>
            <a:r>
              <a:rPr lang="en-US" sz="2000" dirty="0" smtClean="0"/>
              <a:t> </a:t>
            </a:r>
            <a:r>
              <a:rPr lang="en-US" sz="2000" dirty="0" err="1" smtClean="0"/>
              <a:t>iyilik</a:t>
            </a:r>
            <a:r>
              <a:rPr lang="en-US" sz="2000" dirty="0" smtClean="0"/>
              <a:t> </a:t>
            </a:r>
            <a:r>
              <a:rPr lang="en-US" sz="2000" dirty="0" err="1" smtClean="0"/>
              <a:t>yapmanın</a:t>
            </a:r>
            <a:r>
              <a:rPr lang="en-US" sz="2000" dirty="0" smtClean="0"/>
              <a:t> </a:t>
            </a:r>
            <a:r>
              <a:rPr lang="en-US" sz="2000" dirty="0" err="1" smtClean="0"/>
              <a:t>önündeki</a:t>
            </a:r>
            <a:r>
              <a:rPr lang="en-US" sz="2000" dirty="0" smtClean="0"/>
              <a:t> </a:t>
            </a:r>
            <a:r>
              <a:rPr lang="en-US" sz="2000" dirty="0" err="1" smtClean="0"/>
              <a:t>engelleri</a:t>
            </a:r>
            <a:r>
              <a:rPr lang="en-US" sz="2000" dirty="0" smtClean="0"/>
              <a:t> </a:t>
            </a:r>
            <a:r>
              <a:rPr lang="en-US" sz="2000" dirty="0" err="1" smtClean="0"/>
              <a:t>yıkma</a:t>
            </a:r>
            <a:r>
              <a:rPr lang="en-US" sz="2000" dirty="0" smtClean="0"/>
              <a:t> </a:t>
            </a:r>
            <a:r>
              <a:rPr lang="en-US" sz="1600" b="1" dirty="0" smtClean="0"/>
              <a:t>(</a:t>
            </a:r>
            <a:r>
              <a:rPr lang="en-US" sz="1600" b="1" dirty="0" err="1" smtClean="0"/>
              <a:t>Şeytan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taşlama</a:t>
            </a:r>
            <a:r>
              <a:rPr lang="en-US" sz="1600" b="1" dirty="0" smtClean="0"/>
              <a:t>)</a:t>
            </a:r>
            <a:endParaRPr lang="en-US" sz="2000" b="1" dirty="0" smtClean="0"/>
          </a:p>
          <a:p>
            <a:endParaRPr lang="tr-TR" dirty="0"/>
          </a:p>
        </p:txBody>
      </p:sp>
      <p:sp>
        <p:nvSpPr>
          <p:cNvPr id="18" name="17 Metin kutusu"/>
          <p:cNvSpPr txBox="1"/>
          <p:nvPr/>
        </p:nvSpPr>
        <p:spPr>
          <a:xfrm>
            <a:off x="457200" y="4640840"/>
            <a:ext cx="8419380" cy="1015663"/>
          </a:xfrm>
          <a:prstGeom prst="rect">
            <a:avLst/>
          </a:prstGeom>
          <a:solidFill>
            <a:srgbClr val="00FFCC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Mala </a:t>
            </a:r>
            <a:r>
              <a:rPr lang="en-US" sz="2000" dirty="0" err="1" smtClean="0"/>
              <a:t>bağımlılığın</a:t>
            </a:r>
            <a:r>
              <a:rPr lang="en-US" sz="2000" dirty="0" smtClean="0"/>
              <a:t> </a:t>
            </a:r>
            <a:r>
              <a:rPr lang="en-US" sz="2000" dirty="0" err="1" smtClean="0"/>
              <a:t>azalarak</a:t>
            </a:r>
            <a:r>
              <a:rPr lang="en-US" sz="2000" dirty="0" smtClean="0"/>
              <a:t> </a:t>
            </a:r>
            <a:r>
              <a:rPr lang="en-US" sz="2000" dirty="0" err="1" smtClean="0"/>
              <a:t>fakirlere</a:t>
            </a:r>
            <a:r>
              <a:rPr lang="en-US" sz="2000" dirty="0" smtClean="0"/>
              <a:t>, </a:t>
            </a:r>
            <a:r>
              <a:rPr lang="en-US" sz="2000" dirty="0" err="1" smtClean="0"/>
              <a:t>yoksullara</a:t>
            </a:r>
            <a:r>
              <a:rPr lang="en-US" sz="2000" dirty="0" smtClean="0"/>
              <a:t> </a:t>
            </a:r>
            <a:r>
              <a:rPr lang="en-US" sz="2000" dirty="0" err="1" smtClean="0"/>
              <a:t>karşı</a:t>
            </a:r>
            <a:r>
              <a:rPr lang="en-US" sz="2000" dirty="0" smtClean="0"/>
              <a:t> </a:t>
            </a:r>
            <a:r>
              <a:rPr lang="en-US" sz="2000" dirty="0" err="1" smtClean="0"/>
              <a:t>merhamet</a:t>
            </a:r>
            <a:r>
              <a:rPr lang="en-US" sz="2000" dirty="0" smtClean="0"/>
              <a:t> </a:t>
            </a:r>
            <a:r>
              <a:rPr lang="en-US" sz="2000" dirty="0" err="1" smtClean="0"/>
              <a:t>ve</a:t>
            </a:r>
            <a:r>
              <a:rPr lang="en-US" sz="2000" dirty="0" smtClean="0"/>
              <a:t> </a:t>
            </a:r>
            <a:r>
              <a:rPr lang="en-US" sz="2000" dirty="0" err="1" smtClean="0"/>
              <a:t>yardım</a:t>
            </a:r>
            <a:r>
              <a:rPr lang="en-US" sz="2000" dirty="0" smtClean="0"/>
              <a:t> </a:t>
            </a:r>
            <a:r>
              <a:rPr lang="en-US" sz="2000" dirty="0" err="1" smtClean="0"/>
              <a:t>duygularını</a:t>
            </a:r>
            <a:r>
              <a:rPr lang="en-US" sz="2000" dirty="0" smtClean="0"/>
              <a:t> </a:t>
            </a:r>
            <a:r>
              <a:rPr lang="en-US" sz="2000" dirty="0" err="1" smtClean="0"/>
              <a:t>geliştirme</a:t>
            </a:r>
            <a:endParaRPr lang="tr-TR" sz="2000" dirty="0" smtClean="0"/>
          </a:p>
          <a:p>
            <a:endParaRPr lang="tr-TR" sz="2000" dirty="0" smtClean="0"/>
          </a:p>
        </p:txBody>
      </p:sp>
      <p:sp>
        <p:nvSpPr>
          <p:cNvPr id="19" name="18 Metin kutusu"/>
          <p:cNvSpPr txBox="1"/>
          <p:nvPr/>
        </p:nvSpPr>
        <p:spPr>
          <a:xfrm>
            <a:off x="457200" y="5656502"/>
            <a:ext cx="8419380" cy="677108"/>
          </a:xfrm>
          <a:prstGeom prst="rect">
            <a:avLst/>
          </a:prstGeom>
          <a:solidFill>
            <a:srgbClr val="FFCC00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 </a:t>
            </a:r>
            <a:r>
              <a:rPr lang="en-US" sz="2000" dirty="0" err="1" smtClean="0"/>
              <a:t>Tüm</a:t>
            </a:r>
            <a:r>
              <a:rPr lang="en-US" sz="2000" dirty="0" smtClean="0"/>
              <a:t> </a:t>
            </a:r>
            <a:r>
              <a:rPr lang="en-US" sz="2000" dirty="0" err="1" smtClean="0"/>
              <a:t>hac</a:t>
            </a:r>
            <a:r>
              <a:rPr lang="en-US" sz="2000" dirty="0" smtClean="0"/>
              <a:t> </a:t>
            </a:r>
            <a:r>
              <a:rPr lang="en-US" sz="2000" dirty="0" err="1" smtClean="0"/>
              <a:t>ibadeti</a:t>
            </a:r>
            <a:r>
              <a:rPr lang="en-US" sz="2000" dirty="0" smtClean="0"/>
              <a:t> </a:t>
            </a:r>
            <a:r>
              <a:rPr lang="en-US" sz="2000" dirty="0" err="1" smtClean="0"/>
              <a:t>boyunca</a:t>
            </a:r>
            <a:r>
              <a:rPr lang="en-US" sz="2000" dirty="0" smtClean="0"/>
              <a:t> </a:t>
            </a:r>
            <a:r>
              <a:rPr lang="en-US" sz="2000" dirty="0" err="1" smtClean="0"/>
              <a:t>bilgi</a:t>
            </a:r>
            <a:r>
              <a:rPr lang="en-US" sz="2000" dirty="0" smtClean="0"/>
              <a:t> </a:t>
            </a:r>
            <a:r>
              <a:rPr lang="en-US" sz="2000" dirty="0" err="1" smtClean="0"/>
              <a:t>ve</a:t>
            </a:r>
            <a:r>
              <a:rPr lang="en-US" sz="2000" dirty="0" smtClean="0"/>
              <a:t> </a:t>
            </a:r>
            <a:r>
              <a:rPr lang="en-US" sz="2000" dirty="0" err="1" smtClean="0"/>
              <a:t>görgünün</a:t>
            </a:r>
            <a:r>
              <a:rPr lang="en-US" sz="2000" dirty="0" smtClean="0"/>
              <a:t> </a:t>
            </a:r>
            <a:r>
              <a:rPr lang="en-US" sz="2000" dirty="0" err="1" smtClean="0"/>
              <a:t>artması</a:t>
            </a:r>
            <a:endParaRPr lang="tr-TR" dirty="0" smtClean="0"/>
          </a:p>
          <a:p>
            <a:endParaRPr lang="tr-TR" dirty="0" smtClean="0"/>
          </a:p>
        </p:txBody>
      </p:sp>
      <p:sp>
        <p:nvSpPr>
          <p:cNvPr id="20" name="19 Metin kutusu"/>
          <p:cNvSpPr txBox="1"/>
          <p:nvPr/>
        </p:nvSpPr>
        <p:spPr>
          <a:xfrm>
            <a:off x="457200" y="784860"/>
            <a:ext cx="8419380" cy="707886"/>
          </a:xfrm>
          <a:prstGeom prst="rect">
            <a:avLst/>
          </a:prstGeom>
          <a:solidFill>
            <a:srgbClr val="66FFFF"/>
          </a:solidFill>
        </p:spPr>
        <p:txBody>
          <a:bodyPr wrap="square" rtlCol="0">
            <a:spAutoFit/>
          </a:bodyPr>
          <a:lstStyle/>
          <a:p>
            <a:r>
              <a:rPr lang="en-US" sz="2000" dirty="0" err="1" smtClean="0"/>
              <a:t>Birbirini</a:t>
            </a:r>
            <a:r>
              <a:rPr lang="en-US" sz="2000" dirty="0" smtClean="0"/>
              <a:t> </a:t>
            </a:r>
            <a:r>
              <a:rPr lang="en-US" sz="2000" dirty="0" err="1" smtClean="0"/>
              <a:t>tanıma</a:t>
            </a:r>
            <a:r>
              <a:rPr lang="en-US" sz="2000" dirty="0" smtClean="0"/>
              <a:t>, </a:t>
            </a:r>
            <a:r>
              <a:rPr lang="en-US" sz="2000" dirty="0" err="1" smtClean="0"/>
              <a:t>sevinc</a:t>
            </a:r>
            <a:r>
              <a:rPr lang="en-US" sz="2000" dirty="0" smtClean="0"/>
              <a:t>̧ </a:t>
            </a:r>
            <a:r>
              <a:rPr lang="en-US" sz="2000" dirty="0" err="1" smtClean="0"/>
              <a:t>ve</a:t>
            </a:r>
            <a:r>
              <a:rPr lang="en-US" sz="2000" dirty="0" smtClean="0"/>
              <a:t> </a:t>
            </a:r>
            <a:r>
              <a:rPr lang="en-US" sz="2000" dirty="0" err="1" smtClean="0"/>
              <a:t>üzüntülerini</a:t>
            </a:r>
            <a:r>
              <a:rPr lang="en-US" sz="2000" dirty="0" smtClean="0"/>
              <a:t> </a:t>
            </a:r>
            <a:r>
              <a:rPr lang="en-US" sz="2000" dirty="0" err="1" smtClean="0"/>
              <a:t>paylaşma</a:t>
            </a:r>
            <a:r>
              <a:rPr lang="en-US" sz="2000" dirty="0" smtClean="0"/>
              <a:t> </a:t>
            </a:r>
            <a:r>
              <a:rPr lang="en-US" sz="2000" dirty="0" err="1" smtClean="0"/>
              <a:t>imkânı</a:t>
            </a:r>
            <a:r>
              <a:rPr lang="en-US" sz="2000" dirty="0" smtClean="0"/>
              <a:t> </a:t>
            </a:r>
          </a:p>
          <a:p>
            <a:endParaRPr lang="tr-TR" sz="2000" dirty="0"/>
          </a:p>
        </p:txBody>
      </p:sp>
      <p:sp>
        <p:nvSpPr>
          <p:cNvPr id="21" name="20 Metin kutusu"/>
          <p:cNvSpPr txBox="1"/>
          <p:nvPr/>
        </p:nvSpPr>
        <p:spPr>
          <a:xfrm>
            <a:off x="457200" y="1492746"/>
            <a:ext cx="8419378" cy="677108"/>
          </a:xfrm>
          <a:prstGeom prst="rect">
            <a:avLst/>
          </a:prstGeom>
          <a:solidFill>
            <a:srgbClr val="CCFF66"/>
          </a:solidFill>
        </p:spPr>
        <p:txBody>
          <a:bodyPr wrap="square" rtlCol="0">
            <a:spAutoFit/>
          </a:bodyPr>
          <a:lstStyle/>
          <a:p>
            <a:r>
              <a:rPr lang="en-US" sz="2000" dirty="0" err="1" smtClean="0"/>
              <a:t>İhram</a:t>
            </a:r>
            <a:r>
              <a:rPr lang="en-US" sz="2000" dirty="0" smtClean="0"/>
              <a:t> </a:t>
            </a:r>
            <a:r>
              <a:rPr lang="en-US" sz="2000" dirty="0" err="1" smtClean="0"/>
              <a:t>giyerek</a:t>
            </a:r>
            <a:r>
              <a:rPr lang="en-US" sz="2000" dirty="0" smtClean="0"/>
              <a:t> , </a:t>
            </a:r>
            <a:r>
              <a:rPr lang="en-US" sz="2000" dirty="0" err="1" smtClean="0"/>
              <a:t>makam</a:t>
            </a:r>
            <a:r>
              <a:rPr lang="en-US" sz="2000" dirty="0" smtClean="0"/>
              <a:t>, </a:t>
            </a:r>
            <a:r>
              <a:rPr lang="en-US" sz="2000" dirty="0" err="1" smtClean="0"/>
              <a:t>mevki</a:t>
            </a:r>
            <a:r>
              <a:rPr lang="en-US" sz="2000" dirty="0" smtClean="0"/>
              <a:t>, </a:t>
            </a:r>
            <a:r>
              <a:rPr lang="en-US" sz="2000" dirty="0" err="1" smtClean="0"/>
              <a:t>unvan</a:t>
            </a:r>
            <a:r>
              <a:rPr lang="en-US" sz="2000" dirty="0" smtClean="0"/>
              <a:t> </a:t>
            </a:r>
            <a:r>
              <a:rPr lang="en-US" sz="2000" dirty="0" err="1" smtClean="0"/>
              <a:t>gibi</a:t>
            </a:r>
            <a:r>
              <a:rPr lang="en-US" sz="2000" dirty="0" smtClean="0"/>
              <a:t> </a:t>
            </a:r>
            <a:r>
              <a:rPr lang="en-US" sz="2000" dirty="0" err="1" smtClean="0"/>
              <a:t>farklılıkları</a:t>
            </a:r>
            <a:r>
              <a:rPr lang="en-US" sz="2000" dirty="0" smtClean="0"/>
              <a:t> </a:t>
            </a:r>
            <a:r>
              <a:rPr lang="en-US" sz="2000" dirty="0" err="1" smtClean="0"/>
              <a:t>ortadan</a:t>
            </a:r>
            <a:r>
              <a:rPr lang="en-US" sz="2000" dirty="0" smtClean="0"/>
              <a:t> </a:t>
            </a:r>
            <a:r>
              <a:rPr lang="en-US" sz="2000" dirty="0" err="1" smtClean="0"/>
              <a:t>kaldırma</a:t>
            </a:r>
            <a:endParaRPr lang="en-US" sz="2000" dirty="0" smtClean="0"/>
          </a:p>
          <a:p>
            <a:endParaRPr lang="tr-TR" dirty="0"/>
          </a:p>
        </p:txBody>
      </p:sp>
      <p:sp>
        <p:nvSpPr>
          <p:cNvPr id="22" name="21 Metin kutusu"/>
          <p:cNvSpPr txBox="1"/>
          <p:nvPr/>
        </p:nvSpPr>
        <p:spPr>
          <a:xfrm>
            <a:off x="457200" y="2169854"/>
            <a:ext cx="8419378" cy="646331"/>
          </a:xfrm>
          <a:prstGeom prst="rect">
            <a:avLst/>
          </a:prstGeom>
          <a:solidFill>
            <a:srgbClr val="FFCCFF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 </a:t>
            </a:r>
            <a:r>
              <a:rPr lang="en-US" sz="2000" dirty="0" err="1" smtClean="0"/>
              <a:t>Müslüman</a:t>
            </a:r>
            <a:r>
              <a:rPr lang="en-US" sz="2000" dirty="0" smtClean="0"/>
              <a:t> </a:t>
            </a:r>
            <a:r>
              <a:rPr lang="en-US" sz="2000" dirty="0" err="1" smtClean="0"/>
              <a:t>birlikteliğini</a:t>
            </a:r>
            <a:r>
              <a:rPr lang="en-US" sz="2000" dirty="0" smtClean="0"/>
              <a:t> </a:t>
            </a:r>
            <a:r>
              <a:rPr lang="en-US" sz="2000" dirty="0" err="1" smtClean="0"/>
              <a:t>sembolik</a:t>
            </a:r>
            <a:r>
              <a:rPr lang="en-US" sz="2000" dirty="0" smtClean="0"/>
              <a:t> </a:t>
            </a:r>
            <a:r>
              <a:rPr lang="en-US" sz="2000" dirty="0" err="1" smtClean="0"/>
              <a:t>olarak</a:t>
            </a:r>
            <a:r>
              <a:rPr lang="en-US" sz="2000" dirty="0" smtClean="0"/>
              <a:t> </a:t>
            </a:r>
            <a:r>
              <a:rPr lang="en-US" sz="2000" dirty="0" err="1" smtClean="0"/>
              <a:t>ifade</a:t>
            </a:r>
            <a:r>
              <a:rPr lang="en-US" sz="2000" dirty="0" smtClean="0"/>
              <a:t> </a:t>
            </a:r>
            <a:r>
              <a:rPr lang="en-US" sz="2000" dirty="0" err="1" smtClean="0"/>
              <a:t>etme</a:t>
            </a:r>
            <a:r>
              <a:rPr lang="tr-TR" sz="2000" dirty="0" smtClean="0"/>
              <a:t> </a:t>
            </a:r>
            <a:r>
              <a:rPr lang="en-US" sz="1600" b="1" dirty="0" smtClean="0"/>
              <a:t>(</a:t>
            </a:r>
            <a:r>
              <a:rPr lang="en-US" sz="1600" b="1" dirty="0" err="1" smtClean="0"/>
              <a:t>Tavaf</a:t>
            </a:r>
            <a:r>
              <a:rPr lang="en-US" sz="1600" b="1" dirty="0" smtClean="0"/>
              <a:t>)</a:t>
            </a:r>
            <a:endParaRPr lang="tr-TR" sz="1600" b="1" dirty="0" smtClean="0"/>
          </a:p>
          <a:p>
            <a:endParaRPr lang="tr-TR" sz="1600" b="1" dirty="0" smtClean="0"/>
          </a:p>
        </p:txBody>
      </p:sp>
      <p:sp>
        <p:nvSpPr>
          <p:cNvPr id="23" name="22 Metin kutusu"/>
          <p:cNvSpPr txBox="1"/>
          <p:nvPr/>
        </p:nvSpPr>
        <p:spPr>
          <a:xfrm>
            <a:off x="457202" y="2816185"/>
            <a:ext cx="8419380" cy="707886"/>
          </a:xfrm>
          <a:prstGeom prst="rect">
            <a:avLst/>
          </a:prstGeom>
          <a:solidFill>
            <a:srgbClr val="FFFF66"/>
          </a:solidFill>
        </p:spPr>
        <p:txBody>
          <a:bodyPr wrap="square" rtlCol="0">
            <a:spAutoFit/>
          </a:bodyPr>
          <a:lstStyle/>
          <a:p>
            <a:r>
              <a:rPr lang="en-US" sz="2000" dirty="0" err="1" smtClean="0"/>
              <a:t>Ahirette</a:t>
            </a:r>
            <a:r>
              <a:rPr lang="en-US" sz="2000" dirty="0" smtClean="0"/>
              <a:t> </a:t>
            </a:r>
            <a:r>
              <a:rPr lang="en-US" sz="2000" dirty="0" err="1" smtClean="0"/>
              <a:t>Allah’ın</a:t>
            </a:r>
            <a:r>
              <a:rPr lang="en-US" sz="2000" dirty="0" smtClean="0"/>
              <a:t> </a:t>
            </a:r>
            <a:r>
              <a:rPr lang="en-US" sz="2000" dirty="0" err="1" smtClean="0"/>
              <a:t>huzurunda</a:t>
            </a:r>
            <a:r>
              <a:rPr lang="en-US" sz="2000" dirty="0" smtClean="0"/>
              <a:t> </a:t>
            </a:r>
            <a:r>
              <a:rPr lang="en-US" sz="2000" dirty="0" err="1" smtClean="0"/>
              <a:t>bekleyişi</a:t>
            </a:r>
            <a:r>
              <a:rPr lang="en-US" sz="2000" dirty="0" smtClean="0"/>
              <a:t> </a:t>
            </a:r>
            <a:r>
              <a:rPr lang="en-US" sz="2000" dirty="0" err="1" smtClean="0"/>
              <a:t>hatırlama</a:t>
            </a:r>
            <a:r>
              <a:rPr lang="en-US" sz="2000" dirty="0" smtClean="0"/>
              <a:t> </a:t>
            </a:r>
            <a:r>
              <a:rPr lang="en-US" sz="1600" b="1" dirty="0" smtClean="0"/>
              <a:t>(</a:t>
            </a:r>
            <a:r>
              <a:rPr lang="en-US" sz="1600" b="1" dirty="0" err="1" smtClean="0"/>
              <a:t>Vakfe</a:t>
            </a:r>
            <a:r>
              <a:rPr lang="en-US" sz="1600" b="1" dirty="0" smtClean="0"/>
              <a:t>)</a:t>
            </a:r>
            <a:r>
              <a:rPr lang="en-US" sz="1600" dirty="0" smtClean="0"/>
              <a:t> </a:t>
            </a:r>
            <a:endParaRPr lang="en-US" sz="2000" dirty="0" smtClean="0"/>
          </a:p>
          <a:p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xmlns="" val="35652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Oval"/>
          <p:cNvSpPr/>
          <p:nvPr/>
        </p:nvSpPr>
        <p:spPr>
          <a:xfrm>
            <a:off x="4688124" y="1439198"/>
            <a:ext cx="2648072" cy="172819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800" b="1">
              <a:solidFill>
                <a:srgbClr val="000000"/>
              </a:solidFill>
              <a:latin typeface="Comic Sans MS"/>
              <a:cs typeface="Comic Sans MS"/>
            </a:endParaRPr>
          </a:p>
        </p:txBody>
      </p:sp>
      <p:sp>
        <p:nvSpPr>
          <p:cNvPr id="5" name="5 Oval"/>
          <p:cNvSpPr/>
          <p:nvPr/>
        </p:nvSpPr>
        <p:spPr>
          <a:xfrm>
            <a:off x="237140" y="2847510"/>
            <a:ext cx="2592288" cy="1656184"/>
          </a:xfrm>
          <a:prstGeom prst="ellipse">
            <a:avLst/>
          </a:prstGeom>
          <a:solidFill>
            <a:srgbClr val="CC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6 Oval"/>
          <p:cNvSpPr/>
          <p:nvPr/>
        </p:nvSpPr>
        <p:spPr>
          <a:xfrm>
            <a:off x="2091776" y="1528433"/>
            <a:ext cx="2592288" cy="1656184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7 Metin kutusu"/>
          <p:cNvSpPr txBox="1"/>
          <p:nvPr/>
        </p:nvSpPr>
        <p:spPr>
          <a:xfrm>
            <a:off x="2440041" y="2077048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tavaf</a:t>
            </a:r>
            <a:endParaRPr lang="tr-TR" sz="2800" b="1" dirty="0">
              <a:solidFill>
                <a:srgbClr val="000000"/>
              </a:solidFill>
              <a:latin typeface="Comic Sans MS"/>
              <a:cs typeface="Comic Sans MS"/>
            </a:endParaRPr>
          </a:p>
        </p:txBody>
      </p:sp>
      <p:sp>
        <p:nvSpPr>
          <p:cNvPr id="8" name="8 Metin kutusu"/>
          <p:cNvSpPr txBox="1"/>
          <p:nvPr/>
        </p:nvSpPr>
        <p:spPr>
          <a:xfrm>
            <a:off x="867640" y="3261003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vakfe</a:t>
            </a:r>
            <a:endParaRPr lang="tr-TR" sz="2800" b="1" dirty="0">
              <a:solidFill>
                <a:srgbClr val="000000"/>
              </a:solidFill>
              <a:latin typeface="Comic Sans MS"/>
              <a:cs typeface="Comic Sans MS"/>
            </a:endParaRPr>
          </a:p>
        </p:txBody>
      </p:sp>
      <p:sp>
        <p:nvSpPr>
          <p:cNvPr id="9" name="9 Metin kutusu"/>
          <p:cNvSpPr txBox="1"/>
          <p:nvPr/>
        </p:nvSpPr>
        <p:spPr>
          <a:xfrm>
            <a:off x="5112060" y="1790849"/>
            <a:ext cx="1800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Şeytan taşlama</a:t>
            </a:r>
            <a:endParaRPr lang="tr-TR" sz="2800" b="1" dirty="0">
              <a:solidFill>
                <a:srgbClr val="000000"/>
              </a:solidFill>
              <a:latin typeface="Comic Sans MS"/>
              <a:cs typeface="Comic Sans MS"/>
            </a:endParaRPr>
          </a:p>
        </p:txBody>
      </p:sp>
      <p:sp>
        <p:nvSpPr>
          <p:cNvPr id="10" name="10 Oval"/>
          <p:cNvSpPr/>
          <p:nvPr/>
        </p:nvSpPr>
        <p:spPr>
          <a:xfrm>
            <a:off x="6127348" y="2945815"/>
            <a:ext cx="2592288" cy="1584176"/>
          </a:xfrm>
          <a:prstGeom prst="ellipse">
            <a:avLst/>
          </a:prstGeom>
          <a:solidFill>
            <a:srgbClr val="FF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1 Metin kutusu"/>
          <p:cNvSpPr txBox="1"/>
          <p:nvPr/>
        </p:nvSpPr>
        <p:spPr>
          <a:xfrm>
            <a:off x="6767308" y="3429000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 err="1">
                <a:solidFill>
                  <a:srgbClr val="000000"/>
                </a:solidFill>
                <a:latin typeface="Comic Sans MS"/>
                <a:cs typeface="Comic Sans MS"/>
              </a:rPr>
              <a:t>s</a:t>
            </a:r>
            <a:r>
              <a:rPr lang="tr-TR" sz="2800" b="1" dirty="0" err="1" smtClean="0">
                <a:solidFill>
                  <a:srgbClr val="000000"/>
                </a:solidFill>
                <a:latin typeface="Comic Sans MS"/>
                <a:cs typeface="Comic Sans MS"/>
              </a:rPr>
              <a:t>a’y</a:t>
            </a:r>
            <a:endParaRPr lang="tr-TR" sz="2800" b="1" dirty="0">
              <a:solidFill>
                <a:srgbClr val="000000"/>
              </a:solidFill>
              <a:latin typeface="Comic Sans MS"/>
              <a:cs typeface="Comic Sans MS"/>
            </a:endParaRPr>
          </a:p>
        </p:txBody>
      </p:sp>
      <p:sp>
        <p:nvSpPr>
          <p:cNvPr id="12" name="12 Oval"/>
          <p:cNvSpPr/>
          <p:nvPr/>
        </p:nvSpPr>
        <p:spPr>
          <a:xfrm>
            <a:off x="6127348" y="4580190"/>
            <a:ext cx="2520280" cy="1728192"/>
          </a:xfrm>
          <a:prstGeom prst="ellipse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800" b="1">
              <a:solidFill>
                <a:srgbClr val="000000"/>
              </a:solidFill>
              <a:latin typeface="Comic Sans MS"/>
              <a:cs typeface="Comic Sans MS"/>
            </a:endParaRPr>
          </a:p>
        </p:txBody>
      </p:sp>
      <p:sp>
        <p:nvSpPr>
          <p:cNvPr id="13" name="13 Metin kutusu"/>
          <p:cNvSpPr txBox="1"/>
          <p:nvPr/>
        </p:nvSpPr>
        <p:spPr>
          <a:xfrm>
            <a:off x="6623292" y="5153663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ihram</a:t>
            </a:r>
            <a:endParaRPr lang="tr-TR" sz="2800" b="1" dirty="0">
              <a:solidFill>
                <a:srgbClr val="000000"/>
              </a:solidFill>
              <a:latin typeface="Comic Sans MS"/>
              <a:cs typeface="Comic Sans MS"/>
            </a:endParaRPr>
          </a:p>
        </p:txBody>
      </p:sp>
      <p:sp>
        <p:nvSpPr>
          <p:cNvPr id="14" name="14 Dikdörtgen"/>
          <p:cNvSpPr/>
          <p:nvPr/>
        </p:nvSpPr>
        <p:spPr>
          <a:xfrm>
            <a:off x="2438431" y="341341"/>
            <a:ext cx="4680520" cy="79208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tr-TR" sz="6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empus Sans ITC" pitchFamily="82" charset="0"/>
              </a:rPr>
              <a:t>KAVRAMLAR</a:t>
            </a:r>
            <a:endParaRPr lang="tr-TR" sz="6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33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Tempus Sans ITC" pitchFamily="82" charset="0"/>
            </a:endParaRPr>
          </a:p>
        </p:txBody>
      </p:sp>
      <p:sp>
        <p:nvSpPr>
          <p:cNvPr id="15" name="12 Oval"/>
          <p:cNvSpPr/>
          <p:nvPr/>
        </p:nvSpPr>
        <p:spPr>
          <a:xfrm>
            <a:off x="3387920" y="3261003"/>
            <a:ext cx="2520280" cy="172819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err="1" smtClean="0">
                <a:solidFill>
                  <a:srgbClr val="000000"/>
                </a:solidFill>
                <a:latin typeface="Comic Sans MS"/>
                <a:cs typeface="Comic Sans MS"/>
              </a:rPr>
              <a:t>mikat</a:t>
            </a:r>
            <a:endParaRPr lang="tr-TR" sz="2800" b="1" dirty="0">
              <a:solidFill>
                <a:srgbClr val="000000"/>
              </a:solidFill>
              <a:latin typeface="Comic Sans MS"/>
              <a:cs typeface="Comic Sans MS"/>
            </a:endParaRPr>
          </a:p>
        </p:txBody>
      </p:sp>
      <p:sp>
        <p:nvSpPr>
          <p:cNvPr id="16" name="12 Oval"/>
          <p:cNvSpPr/>
          <p:nvPr/>
        </p:nvSpPr>
        <p:spPr>
          <a:xfrm>
            <a:off x="3446717" y="5129808"/>
            <a:ext cx="2520280" cy="1728192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umre</a:t>
            </a:r>
            <a:endParaRPr lang="tr-TR" sz="2800" b="1" dirty="0">
              <a:solidFill>
                <a:srgbClr val="000000"/>
              </a:solidFill>
              <a:latin typeface="Comic Sans MS"/>
              <a:cs typeface="Comic Sans MS"/>
            </a:endParaRPr>
          </a:p>
        </p:txBody>
      </p:sp>
      <p:sp>
        <p:nvSpPr>
          <p:cNvPr id="17" name="12 Oval"/>
          <p:cNvSpPr/>
          <p:nvPr/>
        </p:nvSpPr>
        <p:spPr>
          <a:xfrm>
            <a:off x="867640" y="4547976"/>
            <a:ext cx="2520280" cy="1728192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err="1" smtClean="0">
                <a:solidFill>
                  <a:srgbClr val="000000"/>
                </a:solidFill>
                <a:latin typeface="Comic Sans MS"/>
                <a:cs typeface="Comic Sans MS"/>
              </a:rPr>
              <a:t>telbiye</a:t>
            </a:r>
            <a:endParaRPr lang="tr-TR" sz="2800" b="1" dirty="0">
              <a:solidFill>
                <a:srgbClr val="000000"/>
              </a:solidFill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0456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  <p:bldP spid="8" grpId="0"/>
      <p:bldP spid="9" grpId="0"/>
      <p:bldP spid="10" grpId="0" animBg="1"/>
      <p:bldP spid="11" grpId="0"/>
      <p:bldP spid="12" grpId="0" animBg="1"/>
      <p:bldP spid="13" grpId="0"/>
      <p:bldP spid="14" grpId="0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279" y="274638"/>
            <a:ext cx="3743864" cy="982475"/>
          </a:xfrm>
        </p:spPr>
        <p:txBody>
          <a:bodyPr>
            <a:normAutofit/>
          </a:bodyPr>
          <a:lstStyle/>
          <a:p>
            <a:r>
              <a:rPr lang="en-US" sz="3600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Düşünelim</a:t>
            </a:r>
            <a:endParaRPr lang="en-US" sz="4000" b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pic>
        <p:nvPicPr>
          <p:cNvPr id="14338" name="Picture 2" descr="http://www.anneysen.com/anneysen/BizFormFiles/dbd0b256-06af-48e9-a120-089ab012c9a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44528" y="3683479"/>
            <a:ext cx="4166557" cy="286397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6" name="5 Bulut Belirtme Çizgisi"/>
          <p:cNvSpPr/>
          <p:nvPr/>
        </p:nvSpPr>
        <p:spPr>
          <a:xfrm>
            <a:off x="481513" y="462041"/>
            <a:ext cx="5746333" cy="3221438"/>
          </a:xfrm>
          <a:prstGeom prst="cloudCallout">
            <a:avLst>
              <a:gd name="adj1" fmla="val 37355"/>
              <a:gd name="adj2" fmla="val 73228"/>
            </a:avLst>
          </a:prstGeom>
          <a:solidFill>
            <a:srgbClr val="FFCC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endParaRPr lang="tr-TR" sz="2400" b="1" dirty="0" smtClean="0">
              <a:latin typeface="+mj-lt"/>
              <a:cs typeface="Comic Sans MS"/>
            </a:endParaRPr>
          </a:p>
          <a:p>
            <a:pPr>
              <a:buFont typeface="Arial" pitchFamily="34" charset="0"/>
              <a:buChar char="•"/>
            </a:pPr>
            <a:r>
              <a:rPr lang="en-US" sz="2400" b="1" dirty="0" err="1" smtClean="0">
                <a:solidFill>
                  <a:schemeClr val="tx1"/>
                </a:solidFill>
                <a:latin typeface="+mj-lt"/>
                <a:cs typeface="Comic Sans MS"/>
              </a:rPr>
              <a:t>Dünya</a:t>
            </a:r>
            <a:r>
              <a:rPr lang="en-US" sz="2400" b="1" dirty="0" smtClean="0">
                <a:solidFill>
                  <a:schemeClr val="tx1"/>
                </a:solidFill>
                <a:latin typeface="+mj-lt"/>
                <a:cs typeface="Comic Sans MS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+mj-lt"/>
                <a:cs typeface="Comic Sans MS"/>
              </a:rPr>
              <a:t>üzerinde</a:t>
            </a:r>
            <a:r>
              <a:rPr lang="en-US" sz="2400" b="1" dirty="0" smtClean="0">
                <a:solidFill>
                  <a:schemeClr val="tx1"/>
                </a:solidFill>
                <a:latin typeface="+mj-lt"/>
                <a:cs typeface="Comic Sans MS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+mj-lt"/>
                <a:cs typeface="Comic Sans MS"/>
              </a:rPr>
              <a:t>yapılan</a:t>
            </a:r>
            <a:r>
              <a:rPr lang="en-US" sz="2400" b="1" dirty="0" smtClean="0">
                <a:solidFill>
                  <a:schemeClr val="tx1"/>
                </a:solidFill>
                <a:latin typeface="+mj-lt"/>
                <a:cs typeface="Comic Sans MS"/>
              </a:rPr>
              <a:t> ilk </a:t>
            </a:r>
            <a:r>
              <a:rPr lang="en-US" sz="2400" b="1" dirty="0" err="1" smtClean="0">
                <a:solidFill>
                  <a:schemeClr val="tx1"/>
                </a:solidFill>
                <a:latin typeface="+mj-lt"/>
                <a:cs typeface="Comic Sans MS"/>
              </a:rPr>
              <a:t>mabet</a:t>
            </a:r>
            <a:r>
              <a:rPr lang="en-US" sz="2400" b="1" dirty="0" smtClean="0">
                <a:solidFill>
                  <a:schemeClr val="tx1"/>
                </a:solidFill>
                <a:latin typeface="+mj-lt"/>
                <a:cs typeface="Comic Sans MS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+mj-lt"/>
                <a:cs typeface="Comic Sans MS"/>
              </a:rPr>
              <a:t>neresidir</a:t>
            </a:r>
            <a:r>
              <a:rPr lang="en-US" sz="2400" b="1" dirty="0" smtClean="0">
                <a:solidFill>
                  <a:schemeClr val="tx1"/>
                </a:solidFill>
                <a:latin typeface="+mj-lt"/>
                <a:cs typeface="Comic Sans MS"/>
              </a:rPr>
              <a:t>? </a:t>
            </a:r>
            <a:endParaRPr lang="tr-TR" sz="2400" b="1" dirty="0" smtClean="0">
              <a:solidFill>
                <a:schemeClr val="tx1"/>
              </a:solidFill>
              <a:latin typeface="+mj-lt"/>
              <a:cs typeface="Comic Sans MS"/>
            </a:endParaRPr>
          </a:p>
          <a:p>
            <a:endParaRPr lang="en-US" sz="2400" b="1" dirty="0" smtClean="0">
              <a:solidFill>
                <a:schemeClr val="tx1"/>
              </a:solidFill>
              <a:latin typeface="+mj-lt"/>
              <a:cs typeface="Comic Sans MS"/>
            </a:endParaRPr>
          </a:p>
          <a:p>
            <a:pPr>
              <a:buFont typeface="Arial" pitchFamily="34" charset="0"/>
              <a:buChar char="•"/>
            </a:pPr>
            <a:r>
              <a:rPr lang="en-US" sz="2400" b="1" dirty="0" err="1" smtClean="0">
                <a:solidFill>
                  <a:schemeClr val="tx1"/>
                </a:solidFill>
                <a:latin typeface="+mj-lt"/>
                <a:cs typeface="Comic Sans MS"/>
              </a:rPr>
              <a:t>Mekke</a:t>
            </a:r>
            <a:r>
              <a:rPr lang="en-US" sz="2400" b="1" dirty="0" smtClean="0">
                <a:solidFill>
                  <a:schemeClr val="tx1"/>
                </a:solidFill>
                <a:latin typeface="+mj-lt"/>
                <a:cs typeface="Comic Sans MS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+mj-lt"/>
                <a:cs typeface="Comic Sans MS"/>
              </a:rPr>
              <a:t>niçin</a:t>
            </a:r>
            <a:r>
              <a:rPr lang="en-US" sz="2400" b="1" dirty="0" smtClean="0">
                <a:solidFill>
                  <a:schemeClr val="tx1"/>
                </a:solidFill>
                <a:latin typeface="+mj-lt"/>
                <a:cs typeface="Comic Sans MS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+mj-lt"/>
                <a:cs typeface="Comic Sans MS"/>
              </a:rPr>
              <a:t>Müslümanlar</a:t>
            </a:r>
            <a:r>
              <a:rPr lang="en-US" sz="2400" b="1" dirty="0" smtClean="0">
                <a:solidFill>
                  <a:schemeClr val="tx1"/>
                </a:solidFill>
                <a:latin typeface="+mj-lt"/>
                <a:cs typeface="Comic Sans MS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+mj-lt"/>
                <a:cs typeface="Comic Sans MS"/>
              </a:rPr>
              <a:t>için</a:t>
            </a:r>
            <a:r>
              <a:rPr lang="en-US" sz="2400" b="1" dirty="0" smtClean="0">
                <a:solidFill>
                  <a:schemeClr val="tx1"/>
                </a:solidFill>
                <a:latin typeface="+mj-lt"/>
                <a:cs typeface="Comic Sans MS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+mj-lt"/>
                <a:cs typeface="Comic Sans MS"/>
              </a:rPr>
              <a:t>önemli</a:t>
            </a:r>
            <a:r>
              <a:rPr lang="en-US" sz="2400" b="1" dirty="0" smtClean="0">
                <a:solidFill>
                  <a:schemeClr val="tx1"/>
                </a:solidFill>
                <a:latin typeface="+mj-lt"/>
                <a:cs typeface="Comic Sans MS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+mj-lt"/>
                <a:cs typeface="Comic Sans MS"/>
              </a:rPr>
              <a:t>bir</a:t>
            </a:r>
            <a:r>
              <a:rPr lang="en-US" sz="2400" b="1" dirty="0" smtClean="0">
                <a:solidFill>
                  <a:schemeClr val="tx1"/>
                </a:solidFill>
                <a:latin typeface="+mj-lt"/>
                <a:cs typeface="Comic Sans MS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+mj-lt"/>
                <a:cs typeface="Comic Sans MS"/>
              </a:rPr>
              <a:t>şehirdir</a:t>
            </a:r>
            <a:r>
              <a:rPr lang="en-US" sz="2400" b="1" dirty="0" smtClean="0">
                <a:solidFill>
                  <a:schemeClr val="tx1"/>
                </a:solidFill>
                <a:latin typeface="+mj-lt"/>
                <a:cs typeface="Comic Sans MS"/>
              </a:rPr>
              <a:t>? </a:t>
            </a:r>
          </a:p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061023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images.clipartlogo.com/files/ss/original/877/87738481/hajj-pilgrimage-background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1826" y="346229"/>
            <a:ext cx="3484485" cy="623300"/>
          </a:xfrm>
          <a:solidFill>
            <a:srgbClr val="FFFF00"/>
          </a:solidFill>
        </p:spPr>
        <p:txBody>
          <a:bodyPr>
            <a:no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Hac</a:t>
            </a:r>
            <a:r>
              <a:rPr lang="en-US" sz="32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nedir</a:t>
            </a:r>
            <a:r>
              <a:rPr lang="en-US" sz="32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?</a:t>
            </a:r>
            <a:endParaRPr lang="en-US" sz="3200" b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442419" y="1142646"/>
            <a:ext cx="8358996" cy="267765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sz="2400" dirty="0" smtClean="0"/>
              <a:t> Yılın belirli günlerinde </a:t>
            </a:r>
            <a:r>
              <a:rPr lang="tr-TR" sz="2400" b="1" dirty="0" smtClean="0">
                <a:solidFill>
                  <a:srgbClr val="FF0000"/>
                </a:solidFill>
              </a:rPr>
              <a:t>Kâbe ve çevresinin </a:t>
            </a:r>
            <a:r>
              <a:rPr lang="tr-TR" sz="2400" dirty="0" smtClean="0"/>
              <a:t>ibadet niyetiyle ziyaret edilmesidir.</a:t>
            </a:r>
          </a:p>
          <a:p>
            <a:pPr>
              <a:buFont typeface="Arial" pitchFamily="34" charset="0"/>
              <a:buChar char="•"/>
            </a:pPr>
            <a:endParaRPr lang="tr-TR" sz="2400" dirty="0" smtClean="0"/>
          </a:p>
          <a:p>
            <a:pPr>
              <a:buFont typeface="Arial" pitchFamily="34" charset="0"/>
              <a:buChar char="•"/>
            </a:pPr>
            <a:r>
              <a:rPr lang="tr-TR" sz="2400" dirty="0" smtClean="0"/>
              <a:t> Hac ibadeti </a:t>
            </a:r>
            <a:r>
              <a:rPr lang="tr-TR" sz="2400" b="1" dirty="0" smtClean="0">
                <a:solidFill>
                  <a:srgbClr val="FF0000"/>
                </a:solidFill>
              </a:rPr>
              <a:t>hicretin 9. yılında </a:t>
            </a:r>
            <a:r>
              <a:rPr lang="tr-TR" sz="2400" b="1" u="sng" dirty="0" smtClean="0"/>
              <a:t>farz</a:t>
            </a:r>
            <a:r>
              <a:rPr lang="tr-TR" sz="2400" dirty="0" smtClean="0"/>
              <a:t> </a:t>
            </a:r>
            <a:r>
              <a:rPr lang="tr-TR" sz="2400" dirty="0" err="1" smtClean="0"/>
              <a:t>olmuştur</a:t>
            </a:r>
            <a:r>
              <a:rPr lang="tr-TR" sz="2400" dirty="0" smtClean="0"/>
              <a:t>. </a:t>
            </a:r>
          </a:p>
          <a:p>
            <a:pPr>
              <a:buFont typeface="Arial" pitchFamily="34" charset="0"/>
              <a:buChar char="•"/>
            </a:pPr>
            <a:endParaRPr lang="tr-TR" sz="2400" dirty="0" smtClean="0"/>
          </a:p>
          <a:p>
            <a:pPr>
              <a:buFont typeface="Arial" pitchFamily="34" charset="0"/>
              <a:buChar char="•"/>
            </a:pPr>
            <a:r>
              <a:rPr lang="tr-TR" sz="2400" dirty="0" smtClean="0"/>
              <a:t> Hem </a:t>
            </a:r>
            <a:r>
              <a:rPr lang="tr-TR" sz="2400" b="1" dirty="0" smtClean="0">
                <a:solidFill>
                  <a:srgbClr val="FF0000"/>
                </a:solidFill>
              </a:rPr>
              <a:t>beden</a:t>
            </a:r>
            <a:r>
              <a:rPr lang="tr-TR" sz="2400" dirty="0" smtClean="0"/>
              <a:t> hem de </a:t>
            </a:r>
            <a:r>
              <a:rPr lang="tr-TR" sz="2400" b="1" dirty="0" smtClean="0">
                <a:solidFill>
                  <a:srgbClr val="FF0000"/>
                </a:solidFill>
              </a:rPr>
              <a:t>mal</a:t>
            </a:r>
            <a:r>
              <a:rPr lang="tr-TR" sz="2400" dirty="0" smtClean="0"/>
              <a:t> ile yapılan bir ibadettir. </a:t>
            </a:r>
          </a:p>
          <a:p>
            <a:pPr>
              <a:buFont typeface="Arial" pitchFamily="34" charset="0"/>
              <a:buChar char="•"/>
            </a:pP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xmlns="" val="4246118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15715"/>
          </a:xfrm>
        </p:spPr>
        <p:txBody>
          <a:bodyPr>
            <a:normAutofit/>
          </a:bodyPr>
          <a:lstStyle/>
          <a:p>
            <a:r>
              <a:rPr lang="en-US" sz="3600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Hac</a:t>
            </a:r>
            <a:r>
              <a:rPr lang="en-US" sz="36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kimlere</a:t>
            </a:r>
            <a:r>
              <a:rPr lang="en-US" sz="36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farzdır</a:t>
            </a:r>
            <a:r>
              <a:rPr lang="en-US" sz="36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?</a:t>
            </a:r>
            <a:endParaRPr lang="en-US" sz="3600" b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1195"/>
            <a:ext cx="8229600" cy="481773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>
                <a:latin typeface="Comic Sans MS"/>
                <a:cs typeface="Comic Sans MS"/>
              </a:rPr>
              <a:t>                                                   </a:t>
            </a:r>
            <a:endParaRPr lang="en-US" sz="2000" b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4" name="12 Oval"/>
          <p:cNvSpPr/>
          <p:nvPr/>
        </p:nvSpPr>
        <p:spPr>
          <a:xfrm>
            <a:off x="3153723" y="3504115"/>
            <a:ext cx="2520280" cy="172819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HAC</a:t>
            </a:r>
            <a:endParaRPr lang="tr-TR" sz="4000" b="1" dirty="0">
              <a:solidFill>
                <a:srgbClr val="000000"/>
              </a:solidFill>
              <a:latin typeface="Comic Sans MS"/>
              <a:cs typeface="Comic Sans MS"/>
            </a:endParaRPr>
          </a:p>
        </p:txBody>
      </p:sp>
      <p:sp>
        <p:nvSpPr>
          <p:cNvPr id="6" name="Right Arrow 5"/>
          <p:cNvSpPr/>
          <p:nvPr/>
        </p:nvSpPr>
        <p:spPr>
          <a:xfrm rot="12107093">
            <a:off x="2716784" y="3547700"/>
            <a:ext cx="615801" cy="243726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 rot="18875899">
            <a:off x="5366102" y="3472671"/>
            <a:ext cx="615801" cy="243726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 rot="296704">
            <a:off x="5686041" y="4383982"/>
            <a:ext cx="615801" cy="243726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 rot="10800000">
            <a:off x="2514808" y="4265986"/>
            <a:ext cx="615801" cy="243726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 rot="8571090">
            <a:off x="2794478" y="5045519"/>
            <a:ext cx="615801" cy="243726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294106" y="3065816"/>
            <a:ext cx="2220701" cy="69269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chemeClr val="tx1"/>
                </a:solidFill>
              </a:rPr>
              <a:t>Akıllı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6143739" y="3031647"/>
            <a:ext cx="2412050" cy="72686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000000"/>
                </a:solidFill>
              </a:rPr>
              <a:t>Z</a:t>
            </a:r>
            <a:r>
              <a:rPr lang="en-US" sz="2400" b="1" dirty="0" err="1" smtClean="0">
                <a:solidFill>
                  <a:srgbClr val="000000"/>
                </a:solidFill>
              </a:rPr>
              <a:t>engin</a:t>
            </a:r>
            <a:endParaRPr lang="en-US" sz="2400" b="1" dirty="0">
              <a:solidFill>
                <a:srgbClr val="000000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6311201" y="4028966"/>
            <a:ext cx="2244588" cy="75815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rgbClr val="000000"/>
                </a:solidFill>
              </a:rPr>
              <a:t>Özgür</a:t>
            </a:r>
            <a:endParaRPr lang="en-US" sz="2400" b="1" dirty="0">
              <a:solidFill>
                <a:srgbClr val="000000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294106" y="4077886"/>
            <a:ext cx="2090860" cy="75815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rgbClr val="000000"/>
                </a:solidFill>
              </a:rPr>
              <a:t>Ergen</a:t>
            </a:r>
            <a:endParaRPr lang="en-US" sz="2400" b="1" dirty="0">
              <a:solidFill>
                <a:srgbClr val="000000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457200" y="5270041"/>
            <a:ext cx="2179296" cy="80483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rgbClr val="000000"/>
                </a:solidFill>
              </a:rPr>
              <a:t>Sağlıklı</a:t>
            </a:r>
            <a:endParaRPr lang="en-US" sz="2400" b="1" dirty="0">
              <a:solidFill>
                <a:srgbClr val="000000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6143739" y="5063686"/>
            <a:ext cx="2543060" cy="84662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rgbClr val="000000"/>
                </a:solidFill>
              </a:rPr>
              <a:t>Yol</a:t>
            </a:r>
            <a:r>
              <a:rPr lang="en-US" sz="2400" b="1" dirty="0" smtClean="0">
                <a:solidFill>
                  <a:srgbClr val="000000"/>
                </a:solidFill>
              </a:rPr>
              <a:t> </a:t>
            </a:r>
            <a:r>
              <a:rPr lang="en-US" sz="2400" b="1" dirty="0" err="1" smtClean="0">
                <a:solidFill>
                  <a:srgbClr val="000000"/>
                </a:solidFill>
              </a:rPr>
              <a:t>güvenliği</a:t>
            </a:r>
            <a:r>
              <a:rPr lang="en-US" sz="2400" b="1" dirty="0" smtClean="0">
                <a:solidFill>
                  <a:srgbClr val="000000"/>
                </a:solidFill>
              </a:rPr>
              <a:t> tam</a:t>
            </a:r>
            <a:endParaRPr lang="en-US" sz="2400" b="1" dirty="0">
              <a:solidFill>
                <a:srgbClr val="000000"/>
              </a:solidFill>
            </a:endParaRPr>
          </a:p>
        </p:txBody>
      </p:sp>
      <p:sp>
        <p:nvSpPr>
          <p:cNvPr id="17" name="Right Arrow 16"/>
          <p:cNvSpPr/>
          <p:nvPr/>
        </p:nvSpPr>
        <p:spPr>
          <a:xfrm rot="1801145">
            <a:off x="5390707" y="5110445"/>
            <a:ext cx="615801" cy="243726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294105" y="1261195"/>
            <a:ext cx="8513465" cy="1138773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sz="2400" b="1" i="1" dirty="0">
                <a:solidFill>
                  <a:schemeClr val="tx1"/>
                </a:solidFill>
                <a:cs typeface="Comic Sans MS"/>
              </a:rPr>
              <a:t>“....</a:t>
            </a:r>
            <a:r>
              <a:rPr lang="en-US" sz="2400" b="1" i="1" dirty="0" err="1">
                <a:solidFill>
                  <a:schemeClr val="tx1"/>
                </a:solidFill>
                <a:cs typeface="Comic Sans MS"/>
              </a:rPr>
              <a:t>Gücü</a:t>
            </a:r>
            <a:r>
              <a:rPr lang="en-US" sz="2400" b="1" i="1" dirty="0">
                <a:solidFill>
                  <a:schemeClr val="tx1"/>
                </a:solidFill>
                <a:cs typeface="Comic Sans MS"/>
              </a:rPr>
              <a:t> </a:t>
            </a:r>
            <a:r>
              <a:rPr lang="en-US" sz="2400" b="1" i="1" dirty="0" err="1">
                <a:solidFill>
                  <a:schemeClr val="tx1"/>
                </a:solidFill>
                <a:cs typeface="Comic Sans MS"/>
              </a:rPr>
              <a:t>yetenlerin</a:t>
            </a:r>
            <a:r>
              <a:rPr lang="en-US" sz="2400" b="1" i="1" dirty="0">
                <a:solidFill>
                  <a:schemeClr val="tx1"/>
                </a:solidFill>
                <a:cs typeface="Comic Sans MS"/>
              </a:rPr>
              <a:t> o </a:t>
            </a:r>
            <a:r>
              <a:rPr lang="en-US" sz="2400" b="1" i="1" dirty="0" err="1">
                <a:solidFill>
                  <a:schemeClr val="tx1"/>
                </a:solidFill>
                <a:cs typeface="Comic Sans MS"/>
              </a:rPr>
              <a:t>evi</a:t>
            </a:r>
            <a:r>
              <a:rPr lang="en-US" sz="2400" b="1" i="1" dirty="0">
                <a:solidFill>
                  <a:schemeClr val="tx1"/>
                </a:solidFill>
                <a:cs typeface="Comic Sans MS"/>
              </a:rPr>
              <a:t> (</a:t>
            </a:r>
            <a:r>
              <a:rPr lang="en-US" sz="2400" b="1" i="1" dirty="0" err="1">
                <a:solidFill>
                  <a:schemeClr val="tx1"/>
                </a:solidFill>
                <a:cs typeface="Comic Sans MS"/>
              </a:rPr>
              <a:t>Kâbe’yi</a:t>
            </a:r>
            <a:r>
              <a:rPr lang="en-US" sz="2400" b="1" i="1" dirty="0">
                <a:solidFill>
                  <a:schemeClr val="tx1"/>
                </a:solidFill>
                <a:cs typeface="Comic Sans MS"/>
              </a:rPr>
              <a:t>) </a:t>
            </a:r>
            <a:r>
              <a:rPr lang="en-US" sz="2400" b="1" i="1" dirty="0" err="1">
                <a:solidFill>
                  <a:schemeClr val="tx1"/>
                </a:solidFill>
                <a:cs typeface="Comic Sans MS"/>
              </a:rPr>
              <a:t>haccetmesi</a:t>
            </a:r>
            <a:r>
              <a:rPr lang="en-US" sz="2400" b="1" i="1" dirty="0">
                <a:solidFill>
                  <a:schemeClr val="tx1"/>
                </a:solidFill>
                <a:cs typeface="Comic Sans MS"/>
              </a:rPr>
              <a:t>, </a:t>
            </a:r>
            <a:r>
              <a:rPr lang="en-US" sz="2400" b="1" i="1" dirty="0" err="1">
                <a:solidFill>
                  <a:schemeClr val="tx1"/>
                </a:solidFill>
                <a:cs typeface="Comic Sans MS"/>
              </a:rPr>
              <a:t>Allah’ın</a:t>
            </a:r>
            <a:r>
              <a:rPr lang="en-US" sz="2400" b="1" i="1" dirty="0">
                <a:solidFill>
                  <a:schemeClr val="tx1"/>
                </a:solidFill>
                <a:cs typeface="Comic Sans MS"/>
              </a:rPr>
              <a:t> </a:t>
            </a:r>
            <a:r>
              <a:rPr lang="en-US" sz="2400" b="1" i="1" dirty="0" err="1">
                <a:solidFill>
                  <a:schemeClr val="tx1"/>
                </a:solidFill>
                <a:cs typeface="Comic Sans MS"/>
              </a:rPr>
              <a:t>insanlar</a:t>
            </a:r>
            <a:r>
              <a:rPr lang="en-US" sz="2400" b="1" i="1" dirty="0">
                <a:solidFill>
                  <a:schemeClr val="tx1"/>
                </a:solidFill>
                <a:cs typeface="Comic Sans MS"/>
              </a:rPr>
              <a:t> </a:t>
            </a:r>
            <a:r>
              <a:rPr lang="en-US" sz="2400" b="1" i="1" dirty="0" err="1">
                <a:solidFill>
                  <a:schemeClr val="tx1"/>
                </a:solidFill>
                <a:cs typeface="Comic Sans MS"/>
              </a:rPr>
              <a:t>üzerindeki</a:t>
            </a:r>
            <a:r>
              <a:rPr lang="en-US" sz="2400" b="1" i="1" dirty="0">
                <a:solidFill>
                  <a:schemeClr val="tx1"/>
                </a:solidFill>
                <a:cs typeface="Comic Sans MS"/>
              </a:rPr>
              <a:t> </a:t>
            </a:r>
            <a:r>
              <a:rPr lang="en-US" sz="2400" b="1" i="1" dirty="0" err="1">
                <a:solidFill>
                  <a:schemeClr val="tx1"/>
                </a:solidFill>
                <a:cs typeface="Comic Sans MS"/>
              </a:rPr>
              <a:t>bir</a:t>
            </a:r>
            <a:r>
              <a:rPr lang="en-US" sz="2400" b="1" i="1" dirty="0">
                <a:solidFill>
                  <a:schemeClr val="tx1"/>
                </a:solidFill>
                <a:cs typeface="Comic Sans MS"/>
              </a:rPr>
              <a:t> </a:t>
            </a:r>
            <a:r>
              <a:rPr lang="en-US" sz="2400" b="1" i="1" dirty="0" err="1">
                <a:solidFill>
                  <a:schemeClr val="tx1"/>
                </a:solidFill>
                <a:cs typeface="Comic Sans MS"/>
              </a:rPr>
              <a:t>hakkıdır</a:t>
            </a:r>
            <a:r>
              <a:rPr lang="en-US" sz="2400" b="1" i="1" dirty="0">
                <a:solidFill>
                  <a:schemeClr val="tx1"/>
                </a:solidFill>
                <a:cs typeface="Comic Sans MS"/>
              </a:rPr>
              <a:t>...</a:t>
            </a:r>
            <a:r>
              <a:rPr lang="en-US" b="1" i="1" dirty="0">
                <a:solidFill>
                  <a:schemeClr val="tx1"/>
                </a:solidFill>
                <a:cs typeface="Comic Sans MS"/>
              </a:rPr>
              <a:t>”</a:t>
            </a:r>
            <a:r>
              <a:rPr lang="en-US" sz="2400" b="1" i="1" dirty="0">
                <a:solidFill>
                  <a:schemeClr val="tx1"/>
                </a:solidFill>
                <a:latin typeface="Comic Sans MS"/>
                <a:cs typeface="Comic Sans MS"/>
              </a:rPr>
              <a:t> </a:t>
            </a:r>
          </a:p>
          <a:p>
            <a:pPr algn="r"/>
            <a:r>
              <a:rPr lang="en-US" sz="2000" b="1" dirty="0">
                <a:solidFill>
                  <a:srgbClr val="FF0000"/>
                </a:solidFill>
                <a:latin typeface="Comic Sans MS"/>
                <a:cs typeface="Comic Sans MS"/>
              </a:rPr>
              <a:t>(</a:t>
            </a:r>
            <a:r>
              <a:rPr lang="en-US" sz="2000" b="1" dirty="0" err="1">
                <a:solidFill>
                  <a:srgbClr val="FF0000"/>
                </a:solidFill>
              </a:rPr>
              <a:t>Âl-i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İmrân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suresi</a:t>
            </a:r>
            <a:r>
              <a:rPr lang="en-US" sz="2000" b="1" dirty="0">
                <a:solidFill>
                  <a:srgbClr val="FF0000"/>
                </a:solidFill>
              </a:rPr>
              <a:t>, 97. </a:t>
            </a:r>
            <a:r>
              <a:rPr lang="en-US" sz="2000" b="1" dirty="0" err="1">
                <a:solidFill>
                  <a:srgbClr val="FF0000"/>
                </a:solidFill>
              </a:rPr>
              <a:t>ayet</a:t>
            </a:r>
            <a:r>
              <a:rPr lang="en-US" sz="2000" b="1" dirty="0">
                <a:solidFill>
                  <a:srgbClr val="FF0000"/>
                </a:solidFill>
                <a:latin typeface="Comic Sans MS"/>
                <a:cs typeface="Comic Sans MS"/>
              </a:rPr>
              <a:t>)</a:t>
            </a:r>
            <a:endParaRPr lang="en-US" sz="1600" dirty="0">
              <a:solidFill>
                <a:srgbClr val="FF0000"/>
              </a:solidFill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7441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15807"/>
          </a:xfrm>
        </p:spPr>
        <p:txBody>
          <a:bodyPr>
            <a:normAutofit/>
          </a:bodyPr>
          <a:lstStyle/>
          <a:p>
            <a:r>
              <a:rPr lang="en-US" sz="3600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Hac</a:t>
            </a:r>
            <a:r>
              <a:rPr lang="en-US" sz="36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niçin</a:t>
            </a:r>
            <a:r>
              <a:rPr lang="en-US" sz="36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yapılır</a:t>
            </a:r>
            <a:r>
              <a:rPr lang="en-US" sz="36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?</a:t>
            </a:r>
            <a:endParaRPr lang="en-US" sz="3600" b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457200" y="1466231"/>
            <a:ext cx="7539487" cy="1138773"/>
          </a:xfrm>
          <a:prstGeom prst="rect">
            <a:avLst/>
          </a:prstGeom>
          <a:solidFill>
            <a:srgbClr val="CCFF66"/>
          </a:solidFill>
        </p:spPr>
        <p:txBody>
          <a:bodyPr wrap="square" rtlCol="0">
            <a:spAutoFit/>
          </a:bodyPr>
          <a:lstStyle/>
          <a:p>
            <a:endParaRPr lang="tr-TR" sz="2000" dirty="0" smtClean="0">
              <a:cs typeface="Comic Sans MS"/>
            </a:endParaRPr>
          </a:p>
          <a:p>
            <a:pPr>
              <a:buFont typeface="Arial" pitchFamily="34" charset="0"/>
              <a:buChar char="•"/>
            </a:pPr>
            <a:r>
              <a:rPr lang="tr-TR" sz="2400" dirty="0" smtClean="0">
                <a:cs typeface="Comic Sans MS"/>
              </a:rPr>
              <a:t> </a:t>
            </a:r>
            <a:r>
              <a:rPr lang="en-US" sz="2400" dirty="0" err="1" smtClean="0">
                <a:cs typeface="Comic Sans MS"/>
              </a:rPr>
              <a:t>Allah’ın</a:t>
            </a:r>
            <a:r>
              <a:rPr lang="en-US" sz="2400" dirty="0" smtClean="0">
                <a:cs typeface="Comic Sans MS"/>
              </a:rPr>
              <a:t> </a:t>
            </a:r>
            <a:r>
              <a:rPr lang="en-US" sz="2400" dirty="0" err="1" smtClean="0">
                <a:cs typeface="Comic Sans MS"/>
              </a:rPr>
              <a:t>rızasını</a:t>
            </a:r>
            <a:r>
              <a:rPr lang="en-US" sz="2400" dirty="0" smtClean="0">
                <a:cs typeface="Comic Sans MS"/>
              </a:rPr>
              <a:t> </a:t>
            </a:r>
            <a:r>
              <a:rPr lang="en-US" sz="2400" dirty="0" err="1" smtClean="0">
                <a:cs typeface="Comic Sans MS"/>
              </a:rPr>
              <a:t>kazanmak</a:t>
            </a:r>
            <a:r>
              <a:rPr lang="tr-TR" sz="2400" dirty="0" smtClean="0">
                <a:cs typeface="Comic Sans MS"/>
              </a:rPr>
              <a:t> için</a:t>
            </a:r>
          </a:p>
          <a:p>
            <a:r>
              <a:rPr lang="en-US" sz="2400" dirty="0" smtClean="0">
                <a:cs typeface="Comic Sans MS"/>
              </a:rPr>
              <a:t> 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457200" y="2833365"/>
            <a:ext cx="7643004" cy="1077218"/>
          </a:xfrm>
          <a:prstGeom prst="rect">
            <a:avLst/>
          </a:prstGeom>
          <a:solidFill>
            <a:srgbClr val="66FFFF"/>
          </a:solidFill>
        </p:spPr>
        <p:txBody>
          <a:bodyPr wrap="square" rtlCol="0">
            <a:spAutoFit/>
          </a:bodyPr>
          <a:lstStyle/>
          <a:p>
            <a:endParaRPr lang="tr-TR" sz="2000" b="1" dirty="0" smtClean="0">
              <a:latin typeface="+mj-lt"/>
              <a:cs typeface="Comic Sans MS"/>
            </a:endParaRPr>
          </a:p>
          <a:p>
            <a:pPr>
              <a:buFont typeface="Arial" pitchFamily="34" charset="0"/>
              <a:buChar char="•"/>
            </a:pPr>
            <a:r>
              <a:rPr lang="tr-TR" sz="2400" b="1" dirty="0" smtClean="0">
                <a:latin typeface="+mj-lt"/>
                <a:cs typeface="Comic Sans MS"/>
              </a:rPr>
              <a:t> </a:t>
            </a:r>
            <a:r>
              <a:rPr lang="en-US" sz="2400" dirty="0" err="1" smtClean="0">
                <a:latin typeface="+mj-lt"/>
                <a:cs typeface="Comic Sans MS"/>
              </a:rPr>
              <a:t>Sağlık</a:t>
            </a:r>
            <a:r>
              <a:rPr lang="en-US" sz="2400" dirty="0" smtClean="0">
                <a:latin typeface="+mj-lt"/>
                <a:cs typeface="Comic Sans MS"/>
              </a:rPr>
              <a:t> </a:t>
            </a:r>
            <a:r>
              <a:rPr lang="en-US" sz="2400" dirty="0" err="1" smtClean="0">
                <a:latin typeface="+mj-lt"/>
                <a:cs typeface="Comic Sans MS"/>
              </a:rPr>
              <a:t>ve</a:t>
            </a:r>
            <a:r>
              <a:rPr lang="en-US" sz="2400" dirty="0" smtClean="0">
                <a:latin typeface="+mj-lt"/>
                <a:cs typeface="Comic Sans MS"/>
              </a:rPr>
              <a:t> </a:t>
            </a:r>
            <a:r>
              <a:rPr lang="en-US" sz="2400" dirty="0" err="1" smtClean="0">
                <a:latin typeface="+mj-lt"/>
                <a:cs typeface="Comic Sans MS"/>
              </a:rPr>
              <a:t>zenginlik</a:t>
            </a:r>
            <a:r>
              <a:rPr lang="en-US" sz="2400" dirty="0" smtClean="0">
                <a:latin typeface="+mj-lt"/>
                <a:cs typeface="Comic Sans MS"/>
              </a:rPr>
              <a:t> </a:t>
            </a:r>
            <a:r>
              <a:rPr lang="en-US" sz="2400" dirty="0" err="1" smtClean="0">
                <a:latin typeface="+mj-lt"/>
                <a:cs typeface="Comic Sans MS"/>
              </a:rPr>
              <a:t>nimetine</a:t>
            </a:r>
            <a:r>
              <a:rPr lang="en-US" sz="2400" dirty="0" smtClean="0">
                <a:latin typeface="+mj-lt"/>
                <a:cs typeface="Comic Sans MS"/>
              </a:rPr>
              <a:t> </a:t>
            </a:r>
            <a:r>
              <a:rPr lang="en-US" sz="2400" dirty="0" err="1" smtClean="0">
                <a:latin typeface="+mj-lt"/>
                <a:cs typeface="Comic Sans MS"/>
              </a:rPr>
              <a:t>şükür</a:t>
            </a:r>
            <a:r>
              <a:rPr lang="tr-TR" sz="2400" dirty="0" smtClean="0">
                <a:latin typeface="+mj-lt"/>
                <a:cs typeface="Comic Sans MS"/>
              </a:rPr>
              <a:t> için </a:t>
            </a:r>
            <a:r>
              <a:rPr lang="en-US" sz="2400" dirty="0" smtClean="0">
                <a:latin typeface="+mj-lt"/>
                <a:cs typeface="Comic Sans MS"/>
              </a:rPr>
              <a:t> </a:t>
            </a:r>
          </a:p>
          <a:p>
            <a:endParaRPr lang="en-US" sz="2000" dirty="0" smtClean="0">
              <a:cs typeface="Comic Sans MS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457200" y="4019909"/>
            <a:ext cx="7643004" cy="150810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endParaRPr lang="tr-TR" sz="2000" dirty="0" smtClean="0">
              <a:latin typeface="+mj-lt"/>
              <a:cs typeface="Comic Sans MS"/>
            </a:endParaRPr>
          </a:p>
          <a:p>
            <a:pPr>
              <a:buFont typeface="Arial" pitchFamily="34" charset="0"/>
              <a:buChar char="•"/>
            </a:pPr>
            <a:r>
              <a:rPr lang="tr-TR" sz="2400" dirty="0" smtClean="0">
                <a:latin typeface="+mj-lt"/>
                <a:cs typeface="Comic Sans MS"/>
              </a:rPr>
              <a:t> İ</a:t>
            </a:r>
            <a:r>
              <a:rPr lang="en-US" sz="2400" dirty="0" smtClean="0">
                <a:latin typeface="+mj-lt"/>
                <a:cs typeface="Comic Sans MS"/>
              </a:rPr>
              <a:t>slam </a:t>
            </a:r>
            <a:r>
              <a:rPr lang="en-US" sz="2400" dirty="0" err="1" smtClean="0">
                <a:latin typeface="+mj-lt"/>
                <a:cs typeface="Comic Sans MS"/>
              </a:rPr>
              <a:t>dininin</a:t>
            </a:r>
            <a:r>
              <a:rPr lang="en-US" sz="2400" dirty="0" smtClean="0">
                <a:latin typeface="+mj-lt"/>
                <a:cs typeface="Comic Sans MS"/>
              </a:rPr>
              <a:t>, </a:t>
            </a:r>
            <a:r>
              <a:rPr lang="en-US" sz="2800" b="1" dirty="0" smtClean="0">
                <a:latin typeface="+mj-lt"/>
                <a:cs typeface="Comic Sans MS"/>
              </a:rPr>
              <a:t>“</a:t>
            </a:r>
            <a:r>
              <a:rPr lang="tr-TR" sz="2800" b="1" dirty="0" smtClean="0">
                <a:latin typeface="+mj-lt"/>
                <a:cs typeface="Comic Sans MS"/>
              </a:rPr>
              <a:t>Tüm</a:t>
            </a:r>
            <a:r>
              <a:rPr lang="en-US" sz="2800" b="1" dirty="0" smtClean="0">
                <a:latin typeface="+mj-lt"/>
                <a:cs typeface="Comic Sans MS"/>
              </a:rPr>
              <a:t> </a:t>
            </a:r>
            <a:r>
              <a:rPr lang="en-US" sz="2800" b="1" dirty="0" err="1" smtClean="0">
                <a:latin typeface="+mj-lt"/>
                <a:cs typeface="Comic Sans MS"/>
              </a:rPr>
              <a:t>inananlar</a:t>
            </a:r>
            <a:r>
              <a:rPr lang="en-US" sz="2800" b="1" dirty="0" smtClean="0">
                <a:latin typeface="+mj-lt"/>
                <a:cs typeface="Comic Sans MS"/>
              </a:rPr>
              <a:t>, </a:t>
            </a:r>
            <a:r>
              <a:rPr lang="en-US" sz="2800" b="1" dirty="0" err="1" smtClean="0">
                <a:latin typeface="+mj-lt"/>
                <a:cs typeface="Comic Sans MS"/>
              </a:rPr>
              <a:t>kardeştir</a:t>
            </a:r>
            <a:r>
              <a:rPr lang="en-US" sz="2800" b="1" dirty="0" smtClean="0">
                <a:latin typeface="+mj-lt"/>
                <a:cs typeface="Comic Sans MS"/>
              </a:rPr>
              <a:t>...”</a:t>
            </a:r>
            <a:r>
              <a:rPr lang="en-US" sz="2800" dirty="0" smtClean="0">
                <a:latin typeface="+mj-lt"/>
                <a:cs typeface="Comic Sans MS"/>
              </a:rPr>
              <a:t> </a:t>
            </a:r>
            <a:r>
              <a:rPr lang="en-US" sz="2400" dirty="0" err="1" smtClean="0">
                <a:latin typeface="+mj-lt"/>
                <a:cs typeface="Comic Sans MS"/>
              </a:rPr>
              <a:t>evrensel</a:t>
            </a:r>
            <a:r>
              <a:rPr lang="en-US" sz="2400" dirty="0" smtClean="0">
                <a:latin typeface="+mj-lt"/>
                <a:cs typeface="Comic Sans MS"/>
              </a:rPr>
              <a:t> </a:t>
            </a:r>
            <a:r>
              <a:rPr lang="en-US" sz="2400" dirty="0" err="1" smtClean="0">
                <a:latin typeface="+mj-lt"/>
                <a:cs typeface="Comic Sans MS"/>
              </a:rPr>
              <a:t>prensibini</a:t>
            </a:r>
            <a:r>
              <a:rPr lang="en-US" sz="2400" dirty="0" smtClean="0">
                <a:latin typeface="+mj-lt"/>
                <a:cs typeface="Comic Sans MS"/>
              </a:rPr>
              <a:t> </a:t>
            </a:r>
            <a:r>
              <a:rPr lang="en-US" sz="2400" dirty="0" err="1" smtClean="0">
                <a:latin typeface="+mj-lt"/>
                <a:cs typeface="Comic Sans MS"/>
              </a:rPr>
              <a:t>gerçekleştirmek</a:t>
            </a:r>
            <a:r>
              <a:rPr lang="en-US" sz="2400" dirty="0" smtClean="0">
                <a:latin typeface="+mj-lt"/>
                <a:cs typeface="Comic Sans MS"/>
              </a:rPr>
              <a:t> </a:t>
            </a:r>
            <a:r>
              <a:rPr lang="tr-TR" sz="2400" dirty="0" smtClean="0">
                <a:latin typeface="+mj-lt"/>
                <a:cs typeface="Comic Sans MS"/>
              </a:rPr>
              <a:t>için</a:t>
            </a:r>
            <a:endParaRPr lang="en-US" sz="2400" dirty="0" smtClean="0">
              <a:latin typeface="+mj-lt"/>
              <a:cs typeface="Comic Sans MS"/>
            </a:endParaRPr>
          </a:p>
          <a:p>
            <a:endParaRPr lang="en-US" sz="2000" dirty="0" smtClean="0"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3595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298" y="111310"/>
            <a:ext cx="8229600" cy="955734"/>
          </a:xfrm>
        </p:spPr>
        <p:txBody>
          <a:bodyPr>
            <a:normAutofit/>
          </a:bodyPr>
          <a:lstStyle/>
          <a:p>
            <a:r>
              <a:rPr lang="en-US" sz="3600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Hac</a:t>
            </a:r>
            <a:r>
              <a:rPr lang="en-US" sz="36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nasıl</a:t>
            </a:r>
            <a:r>
              <a:rPr lang="en-US" sz="36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yapılır</a:t>
            </a:r>
            <a:r>
              <a:rPr lang="en-US" sz="36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?</a:t>
            </a:r>
            <a:endParaRPr lang="en-US" sz="3600" b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04" y="1067044"/>
            <a:ext cx="8962845" cy="4373434"/>
          </a:xfrm>
        </p:spPr>
        <p:txBody>
          <a:bodyPr>
            <a:noAutofit/>
          </a:bodyPr>
          <a:lstStyle/>
          <a:p>
            <a:pPr>
              <a:buNone/>
            </a:pPr>
            <a:endParaRPr lang="en-US" sz="2400" dirty="0" smtClean="0"/>
          </a:p>
          <a:p>
            <a:r>
              <a:rPr lang="en-US" sz="2400" dirty="0" smtClean="0"/>
              <a:t>İlk </a:t>
            </a:r>
            <a:r>
              <a:rPr lang="en-US" sz="2400" dirty="0" err="1" smtClean="0"/>
              <a:t>olarak</a:t>
            </a:r>
            <a:r>
              <a:rPr lang="en-US" sz="2400" dirty="0" smtClean="0"/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ihram</a:t>
            </a:r>
            <a:r>
              <a:rPr lang="en-US" sz="2400" dirty="0" err="1"/>
              <a:t>a</a:t>
            </a:r>
            <a:r>
              <a:rPr lang="en-US" sz="2400" dirty="0"/>
              <a:t> </a:t>
            </a:r>
            <a:r>
              <a:rPr lang="en-US" sz="2400" dirty="0" err="1"/>
              <a:t>girilir</a:t>
            </a:r>
            <a:r>
              <a:rPr lang="en-US" sz="2400" dirty="0"/>
              <a:t>. </a:t>
            </a:r>
            <a:endParaRPr lang="en-US" sz="2400" dirty="0" smtClean="0"/>
          </a:p>
          <a:p>
            <a:r>
              <a:rPr lang="en-US" sz="2400" dirty="0" err="1" smtClean="0"/>
              <a:t>Ar</a:t>
            </a:r>
            <a:r>
              <a:rPr lang="tr-TR" sz="2400" dirty="0" smtClean="0"/>
              <a:t>i</a:t>
            </a:r>
            <a:r>
              <a:rPr lang="en-US" sz="2400" dirty="0" err="1" smtClean="0"/>
              <a:t>fe</a:t>
            </a:r>
            <a:r>
              <a:rPr lang="en-US" sz="2400" dirty="0" smtClean="0"/>
              <a:t> </a:t>
            </a:r>
            <a:r>
              <a:rPr lang="en-US" sz="2400" dirty="0" err="1"/>
              <a:t>günu</a:t>
            </a:r>
            <a:r>
              <a:rPr lang="en-US" sz="2400" dirty="0"/>
              <a:t>̈ </a:t>
            </a:r>
            <a:r>
              <a:rPr lang="en-US" sz="2400" dirty="0" err="1"/>
              <a:t>öğleden</a:t>
            </a:r>
            <a:r>
              <a:rPr lang="en-US" sz="2400" dirty="0"/>
              <a:t> </a:t>
            </a:r>
            <a:r>
              <a:rPr lang="en-US" sz="2400" dirty="0" err="1"/>
              <a:t>sonra</a:t>
            </a:r>
            <a:r>
              <a:rPr lang="en-US" sz="2400" dirty="0"/>
              <a:t> </a:t>
            </a:r>
            <a:r>
              <a:rPr lang="en-US" sz="2400" dirty="0" err="1"/>
              <a:t>Arafat’ta</a:t>
            </a:r>
            <a:r>
              <a:rPr lang="en-US" sz="2400" dirty="0"/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vakfe</a:t>
            </a:r>
            <a:r>
              <a:rPr lang="en-US" sz="2400" dirty="0"/>
              <a:t> </a:t>
            </a:r>
            <a:r>
              <a:rPr lang="en-US" sz="2400" dirty="0" err="1" smtClean="0"/>
              <a:t>yapılır</a:t>
            </a:r>
            <a:r>
              <a:rPr lang="en-US" sz="2400" dirty="0" smtClean="0"/>
              <a:t>.</a:t>
            </a:r>
          </a:p>
          <a:p>
            <a:r>
              <a:rPr lang="en-US" sz="2400" dirty="0" err="1" smtClean="0"/>
              <a:t>Sonra</a:t>
            </a:r>
            <a:r>
              <a:rPr lang="en-US" sz="2400" dirty="0" smtClean="0"/>
              <a:t> </a:t>
            </a:r>
            <a:r>
              <a:rPr lang="en-US" sz="2400" dirty="0" err="1"/>
              <a:t>Müzdelife’ye</a:t>
            </a:r>
            <a:r>
              <a:rPr lang="en-US" sz="2400" dirty="0"/>
              <a:t> </a:t>
            </a:r>
            <a:r>
              <a:rPr lang="en-US" sz="2400" dirty="0" err="1"/>
              <a:t>gidilir</a:t>
            </a:r>
            <a:r>
              <a:rPr lang="en-US" sz="2400" dirty="0"/>
              <a:t>. </a:t>
            </a:r>
            <a:endParaRPr lang="en-US" sz="2400" dirty="0" smtClean="0"/>
          </a:p>
          <a:p>
            <a:r>
              <a:rPr lang="en-US" sz="2400" dirty="0" err="1" smtClean="0"/>
              <a:t>Bayram</a:t>
            </a:r>
            <a:r>
              <a:rPr lang="en-US" sz="2400" dirty="0" smtClean="0"/>
              <a:t> </a:t>
            </a:r>
            <a:r>
              <a:rPr lang="en-US" sz="2400" dirty="0" err="1" smtClean="0"/>
              <a:t>sabahı</a:t>
            </a:r>
            <a:r>
              <a:rPr lang="en-US" sz="2400" dirty="0" smtClean="0"/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Müzdelife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vakfesi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dirty="0" err="1"/>
              <a:t>yapılır</a:t>
            </a:r>
            <a:r>
              <a:rPr lang="en-US" sz="2400" dirty="0" smtClean="0"/>
              <a:t>. </a:t>
            </a:r>
          </a:p>
          <a:p>
            <a:r>
              <a:rPr lang="en-US" sz="2400" dirty="0" err="1" smtClean="0"/>
              <a:t>Bayramın</a:t>
            </a:r>
            <a:r>
              <a:rPr lang="en-US" sz="2400" dirty="0" smtClean="0"/>
              <a:t> 1. </a:t>
            </a:r>
            <a:r>
              <a:rPr lang="en-US" sz="2400" dirty="0" err="1" smtClean="0"/>
              <a:t>günu</a:t>
            </a:r>
            <a:r>
              <a:rPr lang="en-US" sz="2400" dirty="0" smtClean="0"/>
              <a:t>̈</a:t>
            </a:r>
            <a:r>
              <a:rPr lang="en-US" sz="2400" dirty="0"/>
              <a:t>, </a:t>
            </a:r>
            <a:r>
              <a:rPr lang="en-US" sz="2400" dirty="0" err="1"/>
              <a:t>Mina’da</a:t>
            </a:r>
            <a:r>
              <a:rPr lang="en-US" sz="2400" dirty="0"/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şeytan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taşlanır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dirty="0" err="1"/>
              <a:t>ve</a:t>
            </a:r>
            <a:r>
              <a:rPr lang="en-US" sz="2400" dirty="0"/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kurban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kesilir</a:t>
            </a:r>
            <a:r>
              <a:rPr lang="en-US" sz="2400" b="1" dirty="0">
                <a:solidFill>
                  <a:srgbClr val="FF0000"/>
                </a:solidFill>
              </a:rPr>
              <a:t>. </a:t>
            </a:r>
            <a:endParaRPr lang="en-US" sz="2400" b="1" dirty="0" smtClean="0">
              <a:solidFill>
                <a:srgbClr val="FF0000"/>
              </a:solidFill>
            </a:endParaRPr>
          </a:p>
          <a:p>
            <a:r>
              <a:rPr lang="en-US" sz="2400" dirty="0" err="1" smtClean="0"/>
              <a:t>Tıras</a:t>
            </a:r>
            <a:r>
              <a:rPr lang="en-US" sz="2400" dirty="0" smtClean="0"/>
              <a:t>̧ </a:t>
            </a:r>
            <a:r>
              <a:rPr lang="en-US" sz="2400" dirty="0" err="1"/>
              <a:t>olunarak</a:t>
            </a:r>
            <a:r>
              <a:rPr lang="en-US" sz="2400" dirty="0"/>
              <a:t> </a:t>
            </a:r>
            <a:r>
              <a:rPr lang="en-US" sz="2400" dirty="0" err="1"/>
              <a:t>ihramdan</a:t>
            </a:r>
            <a:r>
              <a:rPr lang="en-US" sz="2400" dirty="0"/>
              <a:t> </a:t>
            </a:r>
            <a:r>
              <a:rPr lang="en-US" sz="2400" dirty="0" err="1"/>
              <a:t>çıkılır</a:t>
            </a:r>
            <a:r>
              <a:rPr lang="en-US" sz="2400" dirty="0"/>
              <a:t>. </a:t>
            </a:r>
            <a:endParaRPr lang="en-US" sz="2400" dirty="0" smtClean="0"/>
          </a:p>
          <a:p>
            <a:r>
              <a:rPr lang="en-US" sz="2400" dirty="0" err="1" smtClean="0"/>
              <a:t>Sonra</a:t>
            </a:r>
            <a:r>
              <a:rPr lang="en-US" sz="2400" dirty="0" smtClean="0"/>
              <a:t> </a:t>
            </a:r>
            <a:r>
              <a:rPr lang="en-US" sz="2400" b="1" u="sng" dirty="0" err="1"/>
              <a:t>farz</a:t>
            </a:r>
            <a:r>
              <a:rPr lang="en-US" sz="2400" dirty="0"/>
              <a:t> </a:t>
            </a:r>
            <a:r>
              <a:rPr lang="en-US" sz="2400" dirty="0" err="1"/>
              <a:t>olan</a:t>
            </a:r>
            <a:r>
              <a:rPr lang="en-US" sz="2400" dirty="0"/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ziyaret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tavafı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tr-TR" sz="2400" dirty="0" smtClean="0"/>
              <a:t>yapılır.</a:t>
            </a:r>
          </a:p>
          <a:p>
            <a:r>
              <a:rPr lang="tr-TR" sz="2400" dirty="0" smtClean="0"/>
              <a:t>Sonra </a:t>
            </a:r>
            <a:r>
              <a:rPr lang="tr-TR" sz="2400" b="1" dirty="0" smtClean="0">
                <a:solidFill>
                  <a:srgbClr val="FF0000"/>
                </a:solidFill>
              </a:rPr>
              <a:t>S</a:t>
            </a:r>
            <a:r>
              <a:rPr lang="en-US" sz="2400" b="1" dirty="0" err="1" smtClean="0">
                <a:solidFill>
                  <a:srgbClr val="FF0000"/>
                </a:solidFill>
              </a:rPr>
              <a:t>a’y</a:t>
            </a:r>
            <a:r>
              <a:rPr lang="en-US" sz="2400" dirty="0" smtClean="0"/>
              <a:t> </a:t>
            </a:r>
            <a:r>
              <a:rPr lang="en-US" sz="2400" dirty="0" err="1"/>
              <a:t>yapılır</a:t>
            </a:r>
            <a:r>
              <a:rPr lang="en-US" sz="2400" dirty="0"/>
              <a:t>. </a:t>
            </a:r>
            <a:endParaRPr lang="en-US" sz="2400" dirty="0" smtClean="0"/>
          </a:p>
          <a:p>
            <a:r>
              <a:rPr lang="en-US" sz="2400" dirty="0" err="1" smtClean="0"/>
              <a:t>Hac</a:t>
            </a:r>
            <a:r>
              <a:rPr lang="en-US" sz="2400" dirty="0" smtClean="0"/>
              <a:t> </a:t>
            </a:r>
            <a:r>
              <a:rPr lang="en-US" sz="2400" dirty="0" err="1"/>
              <a:t>ibadetini</a:t>
            </a:r>
            <a:r>
              <a:rPr lang="en-US" sz="2400" dirty="0"/>
              <a:t> </a:t>
            </a:r>
            <a:r>
              <a:rPr lang="en-US" sz="2400" dirty="0" err="1"/>
              <a:t>yerine</a:t>
            </a:r>
            <a:r>
              <a:rPr lang="en-US" sz="2400" dirty="0"/>
              <a:t> </a:t>
            </a:r>
            <a:r>
              <a:rPr lang="en-US" sz="2400" dirty="0" err="1"/>
              <a:t>getirenler</a:t>
            </a:r>
            <a:r>
              <a:rPr lang="en-US" sz="2400" dirty="0"/>
              <a:t>, </a:t>
            </a:r>
            <a:r>
              <a:rPr lang="en-US" sz="2400" dirty="0" err="1"/>
              <a:t>Mekke’den</a:t>
            </a:r>
            <a:r>
              <a:rPr lang="en-US" sz="2400" dirty="0"/>
              <a:t> </a:t>
            </a:r>
            <a:r>
              <a:rPr lang="en-US" sz="2400" dirty="0" err="1"/>
              <a:t>ayrılmadan</a:t>
            </a:r>
            <a:r>
              <a:rPr lang="en-US" sz="2400" dirty="0"/>
              <a:t> </a:t>
            </a:r>
            <a:r>
              <a:rPr lang="en-US" sz="2400" dirty="0" err="1"/>
              <a:t>önce</a:t>
            </a:r>
            <a:r>
              <a:rPr lang="en-US" sz="2400" dirty="0"/>
              <a:t> </a:t>
            </a:r>
            <a:r>
              <a:rPr lang="en-US" sz="2400" dirty="0" err="1"/>
              <a:t>Kâbe’yi</a:t>
            </a:r>
            <a:r>
              <a:rPr lang="en-US" sz="2400" dirty="0"/>
              <a:t> son </a:t>
            </a:r>
            <a:r>
              <a:rPr lang="en-US" sz="2400" dirty="0" err="1"/>
              <a:t>bir</a:t>
            </a:r>
            <a:r>
              <a:rPr lang="en-US" sz="2400" dirty="0"/>
              <a:t> </a:t>
            </a:r>
            <a:r>
              <a:rPr lang="en-US" sz="2400" dirty="0" err="1"/>
              <a:t>kez</a:t>
            </a:r>
            <a:r>
              <a:rPr lang="en-US" sz="2400" dirty="0"/>
              <a:t> </a:t>
            </a:r>
            <a:r>
              <a:rPr lang="en-US" sz="2400" dirty="0" err="1"/>
              <a:t>daha</a:t>
            </a:r>
            <a:r>
              <a:rPr lang="en-US" sz="2400" dirty="0"/>
              <a:t> </a:t>
            </a:r>
            <a:r>
              <a:rPr lang="en-US" sz="2400" dirty="0" err="1"/>
              <a:t>ziyaret</a:t>
            </a:r>
            <a:r>
              <a:rPr lang="en-US" sz="2400" dirty="0"/>
              <a:t> </a:t>
            </a:r>
            <a:r>
              <a:rPr lang="en-US" sz="2400" dirty="0" err="1"/>
              <a:t>ederler</a:t>
            </a:r>
            <a:r>
              <a:rPr lang="en-US" sz="2400" dirty="0"/>
              <a:t>. Buna </a:t>
            </a:r>
            <a:r>
              <a:rPr lang="en-US" sz="2400" b="1" dirty="0">
                <a:solidFill>
                  <a:srgbClr val="FF0000"/>
                </a:solidFill>
              </a:rPr>
              <a:t>“Veda </a:t>
            </a:r>
            <a:r>
              <a:rPr lang="en-US" sz="2400" b="1" dirty="0" err="1">
                <a:solidFill>
                  <a:srgbClr val="FF0000"/>
                </a:solidFill>
              </a:rPr>
              <a:t>Tavafı</a:t>
            </a:r>
            <a:r>
              <a:rPr lang="en-US" sz="2400" dirty="0"/>
              <a:t>” </a:t>
            </a:r>
            <a:r>
              <a:rPr lang="en-US" sz="2400" dirty="0" err="1"/>
              <a:t>denir</a:t>
            </a:r>
            <a:r>
              <a:rPr lang="en-US" sz="2400" dirty="0"/>
              <a:t>. </a:t>
            </a:r>
          </a:p>
        </p:txBody>
      </p:sp>
      <p:pic>
        <p:nvPicPr>
          <p:cNvPr id="4" name="Picture 3" descr="ihram-man-women-dress-hajj-umrah-travel-agen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94433" y="879894"/>
            <a:ext cx="2073916" cy="2067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0372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988658145"/>
              </p:ext>
            </p:extLst>
          </p:nvPr>
        </p:nvGraphicFramePr>
        <p:xfrm>
          <a:off x="619125" y="860676"/>
          <a:ext cx="8022081" cy="5699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70301"/>
                <a:gridCol w="1675443"/>
                <a:gridCol w="1876337"/>
              </a:tblGrid>
              <a:tr h="425199"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</a:rPr>
                        <a:t>HAC</a:t>
                      </a:r>
                      <a:endParaRPr lang="en-US" sz="2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</a:rPr>
                        <a:t>UMRE</a:t>
                      </a:r>
                      <a:endParaRPr lang="tr-TR" sz="2800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</a:tr>
              <a:tr h="449964">
                <a:tc>
                  <a:txBody>
                    <a:bodyPr/>
                    <a:lstStyle/>
                    <a:p>
                      <a:r>
                        <a:rPr lang="tr-TR" sz="2800" b="1" dirty="0" smtClean="0">
                          <a:latin typeface="+mn-lt"/>
                        </a:rPr>
                        <a:t>Farz</a:t>
                      </a:r>
                      <a:endParaRPr lang="en-US" sz="2800" b="1" dirty="0">
                        <a:latin typeface="+mn-lt"/>
                      </a:endParaRPr>
                    </a:p>
                  </a:txBody>
                  <a:tcPr>
                    <a:solidFill>
                      <a:srgbClr val="D8F7F8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r">
                        <a:buFont typeface="Wingdings" panose="05000000000000000000" pitchFamily="2" charset="2"/>
                        <a:buChar char="ü"/>
                      </a:pPr>
                      <a:r>
                        <a:rPr lang="en-US" sz="2800" b="1" baseline="0" dirty="0" smtClean="0">
                          <a:solidFill>
                            <a:srgbClr val="008000"/>
                          </a:solidFill>
                        </a:rPr>
                        <a:t>           </a:t>
                      </a:r>
                      <a:endParaRPr lang="en-US" sz="2800" b="1" dirty="0">
                        <a:solidFill>
                          <a:srgbClr val="008000"/>
                        </a:solidFill>
                      </a:endParaRPr>
                    </a:p>
                  </a:txBody>
                  <a:tcPr>
                    <a:solidFill>
                      <a:srgbClr val="D8F7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buFont typeface="Wingdings" panose="05000000000000000000" pitchFamily="2" charset="2"/>
                        <a:buNone/>
                      </a:pPr>
                      <a:r>
                        <a:rPr lang="en-US" sz="2800" b="1" baseline="0" dirty="0" smtClean="0">
                          <a:solidFill>
                            <a:srgbClr val="008000"/>
                          </a:solidFill>
                        </a:rPr>
                        <a:t>           </a:t>
                      </a:r>
                      <a:endParaRPr lang="en-US" sz="2800" b="1" dirty="0">
                        <a:solidFill>
                          <a:srgbClr val="008000"/>
                        </a:solidFill>
                      </a:endParaRPr>
                    </a:p>
                  </a:txBody>
                  <a:tcPr>
                    <a:solidFill>
                      <a:srgbClr val="D8F7F8"/>
                    </a:solidFill>
                  </a:tcPr>
                </a:tc>
              </a:tr>
              <a:tr h="408054">
                <a:tc>
                  <a:txBody>
                    <a:bodyPr/>
                    <a:lstStyle/>
                    <a:p>
                      <a:r>
                        <a:rPr lang="tr-TR" sz="2800" b="1" dirty="0" smtClean="0">
                          <a:latin typeface="+mn-lt"/>
                        </a:rPr>
                        <a:t>Sünnet</a:t>
                      </a:r>
                      <a:endParaRPr lang="en-US" sz="2800" b="1" dirty="0">
                        <a:latin typeface="+mn-lt"/>
                      </a:endParaRPr>
                    </a:p>
                  </a:txBody>
                  <a:tcPr>
                    <a:solidFill>
                      <a:srgbClr val="D8F7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buFont typeface="Wingdings" panose="05000000000000000000" pitchFamily="2" charset="2"/>
                        <a:buNone/>
                      </a:pPr>
                      <a:r>
                        <a:rPr lang="en-US" sz="2800" b="1" dirty="0" smtClean="0">
                          <a:solidFill>
                            <a:srgbClr val="008000"/>
                          </a:solidFill>
                        </a:rPr>
                        <a:t>           </a:t>
                      </a:r>
                      <a:endParaRPr lang="en-US" sz="2800" b="1" dirty="0">
                        <a:solidFill>
                          <a:srgbClr val="008000"/>
                        </a:solidFill>
                      </a:endParaRPr>
                    </a:p>
                  </a:txBody>
                  <a:tcPr>
                    <a:solidFill>
                      <a:srgbClr val="D8F7F8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r">
                        <a:buFont typeface="Wingdings" panose="05000000000000000000" pitchFamily="2" charset="2"/>
                        <a:buChar char="ü"/>
                      </a:pPr>
                      <a:r>
                        <a:rPr lang="en-US" sz="2800" b="1" dirty="0" smtClean="0">
                          <a:solidFill>
                            <a:srgbClr val="008000"/>
                          </a:solidFill>
                        </a:rPr>
                        <a:t>           </a:t>
                      </a:r>
                      <a:endParaRPr lang="en-US" sz="2800" b="1" dirty="0">
                        <a:solidFill>
                          <a:srgbClr val="008000"/>
                        </a:solidFill>
                      </a:endParaRPr>
                    </a:p>
                  </a:txBody>
                  <a:tcPr>
                    <a:solidFill>
                      <a:srgbClr val="D8F7F8"/>
                    </a:solidFill>
                  </a:tcPr>
                </a:tc>
              </a:tr>
              <a:tr h="366144">
                <a:tc>
                  <a:txBody>
                    <a:bodyPr/>
                    <a:lstStyle/>
                    <a:p>
                      <a:r>
                        <a:rPr lang="tr-TR" sz="2800" b="1" dirty="0" smtClean="0">
                          <a:latin typeface="+mn-lt"/>
                        </a:rPr>
                        <a:t>Senede 1 kez</a:t>
                      </a:r>
                      <a:endParaRPr lang="en-US" sz="2800" b="1" dirty="0">
                        <a:latin typeface="+mn-lt"/>
                      </a:endParaRPr>
                    </a:p>
                  </a:txBody>
                  <a:tcPr>
                    <a:solidFill>
                      <a:srgbClr val="D8F7F8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r">
                        <a:buFont typeface="Wingdings" panose="05000000000000000000" pitchFamily="2" charset="2"/>
                        <a:buChar char="ü"/>
                      </a:pPr>
                      <a:r>
                        <a:rPr lang="en-US" sz="2800" b="1" baseline="0" dirty="0" smtClean="0">
                          <a:solidFill>
                            <a:srgbClr val="008000"/>
                          </a:solidFill>
                        </a:rPr>
                        <a:t>           </a:t>
                      </a:r>
                      <a:endParaRPr lang="en-US" sz="2800" b="1" dirty="0">
                        <a:solidFill>
                          <a:srgbClr val="008000"/>
                        </a:solidFill>
                      </a:endParaRPr>
                    </a:p>
                  </a:txBody>
                  <a:tcPr>
                    <a:solidFill>
                      <a:srgbClr val="D8F7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buFont typeface="Wingdings" panose="05000000000000000000" pitchFamily="2" charset="2"/>
                        <a:buNone/>
                      </a:pPr>
                      <a:r>
                        <a:rPr lang="en-US" sz="2800" b="1" baseline="0" dirty="0" smtClean="0">
                          <a:solidFill>
                            <a:srgbClr val="008000"/>
                          </a:solidFill>
                        </a:rPr>
                        <a:t>           </a:t>
                      </a:r>
                      <a:endParaRPr lang="en-US" sz="2800" b="1" dirty="0">
                        <a:solidFill>
                          <a:srgbClr val="008000"/>
                        </a:solidFill>
                      </a:endParaRPr>
                    </a:p>
                  </a:txBody>
                  <a:tcPr>
                    <a:solidFill>
                      <a:srgbClr val="D8F7F8"/>
                    </a:solidFill>
                  </a:tcPr>
                </a:tc>
              </a:tr>
              <a:tr h="438534">
                <a:tc>
                  <a:txBody>
                    <a:bodyPr/>
                    <a:lstStyle/>
                    <a:p>
                      <a:r>
                        <a:rPr lang="tr-TR" sz="2800" b="1" dirty="0" smtClean="0">
                          <a:latin typeface="+mn-lt"/>
                        </a:rPr>
                        <a:t>1’den fazla</a:t>
                      </a:r>
                      <a:endParaRPr lang="en-US" sz="2800" b="1" dirty="0">
                        <a:latin typeface="+mn-lt"/>
                      </a:endParaRPr>
                    </a:p>
                  </a:txBody>
                  <a:tcPr>
                    <a:solidFill>
                      <a:srgbClr val="D8F7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buFont typeface="Wingdings" panose="05000000000000000000" pitchFamily="2" charset="2"/>
                        <a:buNone/>
                      </a:pPr>
                      <a:r>
                        <a:rPr lang="en-US" sz="2800" b="1" dirty="0" smtClean="0">
                          <a:solidFill>
                            <a:srgbClr val="008000"/>
                          </a:solidFill>
                        </a:rPr>
                        <a:t>           </a:t>
                      </a:r>
                      <a:endParaRPr lang="en-US" sz="2800" b="1" dirty="0">
                        <a:solidFill>
                          <a:srgbClr val="008000"/>
                        </a:solidFill>
                      </a:endParaRPr>
                    </a:p>
                  </a:txBody>
                  <a:tcPr>
                    <a:solidFill>
                      <a:srgbClr val="D8F7F8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r">
                        <a:buFont typeface="Wingdings" panose="05000000000000000000" pitchFamily="2" charset="2"/>
                        <a:buChar char="ü"/>
                      </a:pPr>
                      <a:r>
                        <a:rPr lang="en-US" sz="2800" b="1" dirty="0" smtClean="0">
                          <a:solidFill>
                            <a:srgbClr val="008000"/>
                          </a:solidFill>
                        </a:rPr>
                        <a:t>           </a:t>
                      </a:r>
                      <a:endParaRPr lang="en-US" sz="2800" b="1" dirty="0">
                        <a:solidFill>
                          <a:srgbClr val="008000"/>
                        </a:solidFill>
                      </a:endParaRPr>
                    </a:p>
                  </a:txBody>
                  <a:tcPr>
                    <a:solidFill>
                      <a:srgbClr val="D8F7F8"/>
                    </a:solidFill>
                  </a:tcPr>
                </a:tc>
              </a:tr>
              <a:tr h="396624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İhram</a:t>
                      </a:r>
                    </a:p>
                  </a:txBody>
                  <a:tcPr>
                    <a:solidFill>
                      <a:srgbClr val="D8F7F8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r">
                        <a:buFont typeface="Wingdings" panose="05000000000000000000" pitchFamily="2" charset="2"/>
                        <a:buChar char="ü"/>
                      </a:pPr>
                      <a:r>
                        <a:rPr lang="en-US" sz="2800" b="1" baseline="0" dirty="0" smtClean="0">
                          <a:solidFill>
                            <a:srgbClr val="008000"/>
                          </a:solidFill>
                        </a:rPr>
                        <a:t>           </a:t>
                      </a:r>
                      <a:endParaRPr lang="en-US" sz="2800" b="1" dirty="0">
                        <a:solidFill>
                          <a:srgbClr val="008000"/>
                        </a:solidFill>
                      </a:endParaRPr>
                    </a:p>
                  </a:txBody>
                  <a:tcPr>
                    <a:solidFill>
                      <a:srgbClr val="D8F7F8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r">
                        <a:buFont typeface="Wingdings" panose="05000000000000000000" pitchFamily="2" charset="2"/>
                        <a:buChar char="ü"/>
                      </a:pPr>
                      <a:r>
                        <a:rPr lang="en-US" sz="2000" b="1" dirty="0" smtClean="0">
                          <a:solidFill>
                            <a:srgbClr val="008000"/>
                          </a:solidFill>
                        </a:rPr>
                        <a:t>         </a:t>
                      </a:r>
                      <a:r>
                        <a:rPr lang="en-US" sz="2800" b="1" dirty="0" smtClean="0">
                          <a:solidFill>
                            <a:srgbClr val="008000"/>
                          </a:solidFill>
                        </a:rPr>
                        <a:t> </a:t>
                      </a:r>
                      <a:endParaRPr lang="en-US" sz="2800" b="1" dirty="0">
                        <a:solidFill>
                          <a:srgbClr val="008000"/>
                        </a:solidFill>
                      </a:endParaRPr>
                    </a:p>
                  </a:txBody>
                  <a:tcPr>
                    <a:solidFill>
                      <a:srgbClr val="D8F7F8"/>
                    </a:solidFill>
                  </a:tcPr>
                </a:tc>
              </a:tr>
              <a:tr h="373764">
                <a:tc>
                  <a:txBody>
                    <a:bodyPr/>
                    <a:lstStyle/>
                    <a:p>
                      <a:r>
                        <a:rPr lang="tr-TR" sz="28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Arafat’ta </a:t>
                      </a:r>
                      <a:r>
                        <a:rPr lang="en-US" sz="2800" b="1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Vakfe</a:t>
                      </a:r>
                      <a:endParaRPr lang="en-US" sz="28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D8F7F8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r">
                        <a:buFont typeface="Wingdings" panose="05000000000000000000" pitchFamily="2" charset="2"/>
                        <a:buChar char="ü"/>
                      </a:pPr>
                      <a:r>
                        <a:rPr lang="en-US" sz="2800" b="1" dirty="0" smtClean="0">
                          <a:solidFill>
                            <a:srgbClr val="008000"/>
                          </a:solidFill>
                        </a:rPr>
                        <a:t>           </a:t>
                      </a:r>
                      <a:endParaRPr lang="en-US" sz="2800" b="1" dirty="0">
                        <a:solidFill>
                          <a:srgbClr val="008000"/>
                        </a:solidFill>
                      </a:endParaRPr>
                    </a:p>
                  </a:txBody>
                  <a:tcPr>
                    <a:solidFill>
                      <a:srgbClr val="D8F7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buFont typeface="Wingdings" panose="05000000000000000000" pitchFamily="2" charset="2"/>
                        <a:buNone/>
                      </a:pPr>
                      <a:r>
                        <a:rPr lang="en-US" sz="2800" b="1" baseline="0" dirty="0" smtClean="0">
                          <a:solidFill>
                            <a:srgbClr val="008000"/>
                          </a:solidFill>
                        </a:rPr>
                        <a:t>           </a:t>
                      </a:r>
                      <a:endParaRPr lang="en-US" sz="2800" b="1" dirty="0">
                        <a:solidFill>
                          <a:srgbClr val="008000"/>
                        </a:solidFill>
                      </a:endParaRPr>
                    </a:p>
                  </a:txBody>
                  <a:tcPr>
                    <a:solidFill>
                      <a:srgbClr val="D8F7F8"/>
                    </a:solidFill>
                  </a:tcPr>
                </a:tc>
              </a:tr>
              <a:tr h="427104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Şeytan</a:t>
                      </a:r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sz="2800" b="1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taşlama</a:t>
                      </a:r>
                      <a:endParaRPr lang="en-US" sz="2800" b="1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D8F7F8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r">
                        <a:buFont typeface="Wingdings" panose="05000000000000000000" pitchFamily="2" charset="2"/>
                        <a:buChar char="ü"/>
                      </a:pPr>
                      <a:r>
                        <a:rPr lang="en-US" sz="2800" b="1" baseline="0" dirty="0" smtClean="0">
                          <a:solidFill>
                            <a:srgbClr val="008000"/>
                          </a:solidFill>
                        </a:rPr>
                        <a:t>           </a:t>
                      </a:r>
                      <a:endParaRPr lang="en-US" sz="2800" b="1" dirty="0">
                        <a:solidFill>
                          <a:srgbClr val="008000"/>
                        </a:solidFill>
                      </a:endParaRPr>
                    </a:p>
                  </a:txBody>
                  <a:tcPr>
                    <a:solidFill>
                      <a:srgbClr val="D8F7F8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r">
                        <a:buFont typeface="Wingdings" panose="05000000000000000000" pitchFamily="2" charset="2"/>
                        <a:buChar char="ü"/>
                      </a:pPr>
                      <a:r>
                        <a:rPr lang="en-US" sz="2800" b="1" dirty="0" smtClean="0">
                          <a:solidFill>
                            <a:srgbClr val="008000"/>
                          </a:solidFill>
                        </a:rPr>
                        <a:t>           </a:t>
                      </a:r>
                      <a:endParaRPr lang="en-US" sz="2800" b="1" dirty="0">
                        <a:solidFill>
                          <a:srgbClr val="008000"/>
                        </a:solidFill>
                      </a:endParaRPr>
                    </a:p>
                  </a:txBody>
                  <a:tcPr>
                    <a:solidFill>
                      <a:srgbClr val="D8F7F8"/>
                    </a:solidFill>
                  </a:tcPr>
                </a:tc>
              </a:tr>
              <a:tr h="51448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Kurban</a:t>
                      </a:r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sz="2800" b="1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kesme</a:t>
                      </a:r>
                      <a:endParaRPr lang="en-US" sz="2800" b="1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D8F7F8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r">
                        <a:buFont typeface="Wingdings" panose="05000000000000000000" pitchFamily="2" charset="2"/>
                        <a:buChar char="ü"/>
                      </a:pPr>
                      <a:r>
                        <a:rPr lang="en-US" sz="2800" b="1" dirty="0" smtClean="0">
                          <a:solidFill>
                            <a:srgbClr val="008000"/>
                          </a:solidFill>
                        </a:rPr>
                        <a:t>           </a:t>
                      </a:r>
                      <a:endParaRPr lang="en-US" sz="2800" b="1" dirty="0">
                        <a:solidFill>
                          <a:srgbClr val="008000"/>
                        </a:solidFill>
                      </a:endParaRPr>
                    </a:p>
                  </a:txBody>
                  <a:tcPr>
                    <a:solidFill>
                      <a:srgbClr val="D8F7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buFont typeface="Wingdings" panose="05000000000000000000" pitchFamily="2" charset="2"/>
                        <a:buNone/>
                      </a:pPr>
                      <a:r>
                        <a:rPr lang="en-US" sz="2000" b="1" dirty="0" smtClean="0">
                          <a:solidFill>
                            <a:srgbClr val="008000"/>
                          </a:solidFill>
                        </a:rPr>
                        <a:t>         </a:t>
                      </a:r>
                      <a:r>
                        <a:rPr lang="en-US" sz="2800" b="1" dirty="0" smtClean="0">
                          <a:solidFill>
                            <a:srgbClr val="008000"/>
                          </a:solidFill>
                        </a:rPr>
                        <a:t> </a:t>
                      </a:r>
                      <a:endParaRPr lang="en-US" sz="2800" b="1" dirty="0">
                        <a:solidFill>
                          <a:srgbClr val="008000"/>
                        </a:solidFill>
                      </a:endParaRPr>
                    </a:p>
                  </a:txBody>
                  <a:tcPr>
                    <a:solidFill>
                      <a:srgbClr val="D8F7F8"/>
                    </a:solidFill>
                  </a:tcPr>
                </a:tc>
              </a:tr>
              <a:tr h="514481">
                <a:tc>
                  <a:txBody>
                    <a:bodyPr/>
                    <a:lstStyle/>
                    <a:p>
                      <a:r>
                        <a:rPr lang="en-US" sz="2800" b="1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Tavaf</a:t>
                      </a:r>
                      <a:endParaRPr lang="en-US" sz="28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D8F7F8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r">
                        <a:buFont typeface="Wingdings" panose="05000000000000000000" pitchFamily="2" charset="2"/>
                        <a:buChar char="ü"/>
                      </a:pPr>
                      <a:r>
                        <a:rPr lang="en-US" sz="2800" b="1" baseline="0" dirty="0" smtClean="0">
                          <a:solidFill>
                            <a:srgbClr val="008000"/>
                          </a:solidFill>
                        </a:rPr>
                        <a:t>           </a:t>
                      </a:r>
                      <a:endParaRPr lang="en-US" sz="2800" b="1" dirty="0">
                        <a:solidFill>
                          <a:srgbClr val="008000"/>
                        </a:solidFill>
                      </a:endParaRPr>
                    </a:p>
                  </a:txBody>
                  <a:tcPr>
                    <a:solidFill>
                      <a:srgbClr val="D8F7F8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r">
                        <a:buFont typeface="Wingdings" panose="05000000000000000000" pitchFamily="2" charset="2"/>
                        <a:buChar char="ü"/>
                      </a:pPr>
                      <a:r>
                        <a:rPr lang="en-US" sz="2800" b="1" baseline="0" dirty="0" smtClean="0">
                          <a:solidFill>
                            <a:srgbClr val="008000"/>
                          </a:solidFill>
                        </a:rPr>
                        <a:t>           </a:t>
                      </a:r>
                      <a:endParaRPr lang="en-US" sz="2800" b="1" dirty="0">
                        <a:solidFill>
                          <a:srgbClr val="008000"/>
                        </a:solidFill>
                      </a:endParaRPr>
                    </a:p>
                  </a:txBody>
                  <a:tcPr>
                    <a:solidFill>
                      <a:srgbClr val="D8F7F8"/>
                    </a:solidFill>
                  </a:tcPr>
                </a:tc>
              </a:tr>
              <a:tr h="514481">
                <a:tc>
                  <a:txBody>
                    <a:bodyPr/>
                    <a:lstStyle/>
                    <a:p>
                      <a:r>
                        <a:rPr lang="en-US" sz="2800" b="1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Sa’y</a:t>
                      </a:r>
                      <a:endParaRPr lang="en-US" sz="28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D8F7F8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r">
                        <a:buFont typeface="Wingdings" panose="05000000000000000000" pitchFamily="2" charset="2"/>
                        <a:buChar char="ü"/>
                      </a:pPr>
                      <a:r>
                        <a:rPr lang="en-US" sz="2800" b="1" dirty="0" smtClean="0">
                          <a:solidFill>
                            <a:srgbClr val="008000"/>
                          </a:solidFill>
                        </a:rPr>
                        <a:t>           </a:t>
                      </a:r>
                      <a:endParaRPr lang="en-US" sz="2800" b="1" dirty="0">
                        <a:solidFill>
                          <a:srgbClr val="008000"/>
                        </a:solidFill>
                      </a:endParaRPr>
                    </a:p>
                  </a:txBody>
                  <a:tcPr>
                    <a:solidFill>
                      <a:srgbClr val="D8F7F8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r">
                        <a:buFont typeface="Wingdings" panose="05000000000000000000" pitchFamily="2" charset="2"/>
                        <a:buChar char="ü"/>
                      </a:pPr>
                      <a:r>
                        <a:rPr lang="en-US" sz="2800" b="1" dirty="0" smtClean="0">
                          <a:solidFill>
                            <a:srgbClr val="008000"/>
                          </a:solidFill>
                        </a:rPr>
                        <a:t>           </a:t>
                      </a:r>
                      <a:endParaRPr lang="en-US" sz="2800" b="1" dirty="0">
                        <a:solidFill>
                          <a:srgbClr val="008000"/>
                        </a:solidFill>
                      </a:endParaRPr>
                    </a:p>
                  </a:txBody>
                  <a:tcPr>
                    <a:solidFill>
                      <a:srgbClr val="D8F7F8"/>
                    </a:solidFill>
                  </a:tcPr>
                </a:tc>
              </a:tr>
            </a:tbl>
          </a:graphicData>
        </a:graphic>
      </p:graphicFrame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238125" y="198438"/>
            <a:ext cx="8022081" cy="662238"/>
          </a:xfrm>
        </p:spPr>
        <p:txBody>
          <a:bodyPr>
            <a:norm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Benzerlikler ve Farklılıklar</a:t>
            </a:r>
            <a:endParaRPr lang="tr-T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4398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740</TotalTime>
  <Words>893</Words>
  <Application>Microsoft Office PowerPoint</Application>
  <PresentationFormat>Ekran Gösterisi (4:3)</PresentationFormat>
  <Paragraphs>150</Paragraphs>
  <Slides>20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Office Theme</vt:lpstr>
      <vt:lpstr>Slayt 1</vt:lpstr>
      <vt:lpstr>HAC İBADETİ</vt:lpstr>
      <vt:lpstr>Slayt 3</vt:lpstr>
      <vt:lpstr>Düşünelim</vt:lpstr>
      <vt:lpstr>Hac nedir?</vt:lpstr>
      <vt:lpstr>Hac kimlere farzdır?</vt:lpstr>
      <vt:lpstr>Hac niçin yapılır?</vt:lpstr>
      <vt:lpstr>Hac nasıl yapılır?</vt:lpstr>
      <vt:lpstr>Benzerlikler ve Farklılıklar</vt:lpstr>
      <vt:lpstr> 7. Hac ve Umre ile İlgili Kavramlar  </vt:lpstr>
      <vt:lpstr>Slayt 11</vt:lpstr>
      <vt:lpstr>Telbiye duası</vt:lpstr>
      <vt:lpstr>Slayt 13</vt:lpstr>
      <vt:lpstr>Slayt 14</vt:lpstr>
      <vt:lpstr>Slayt 15</vt:lpstr>
      <vt:lpstr>Slayt 16</vt:lpstr>
      <vt:lpstr>Şeytan taşlamanın ardından kurban kesilir ve ihramdan çıkılır. Farz olan ziyaret tavafı yapılır. </vt:lpstr>
      <vt:lpstr>Slayt 18</vt:lpstr>
      <vt:lpstr>Slayt 19</vt:lpstr>
      <vt:lpstr>8. Haccın İnsan Davranışları Üzerindeki Etkisi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HAC İBADETİ</dc:title>
  <dc:creator>KEVSER UYSAL</dc:creator>
  <cp:lastModifiedBy>DEM</cp:lastModifiedBy>
  <cp:revision>81</cp:revision>
  <dcterms:created xsi:type="dcterms:W3CDTF">2014-01-09T19:34:09Z</dcterms:created>
  <dcterms:modified xsi:type="dcterms:W3CDTF">2016-05-04T12:36:58Z</dcterms:modified>
  <cp:contentStatus>Tamamlandı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