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71" r:id="rId14"/>
    <p:sldId id="269" r:id="rId15"/>
    <p:sldId id="272" r:id="rId16"/>
    <p:sldId id="273" r:id="rId17"/>
    <p:sldId id="274" r:id="rId18"/>
    <p:sldId id="275" r:id="rId19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FF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294" autoAdjust="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3FA892-E2B2-47E1-99ED-E907CA6AFA92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09456A-05C2-40BB-8E6A-3B2C067597B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3FA892-E2B2-47E1-99ED-E907CA6AFA92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09456A-05C2-40BB-8E6A-3B2C067597B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3FA892-E2B2-47E1-99ED-E907CA6AFA92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09456A-05C2-40BB-8E6A-3B2C067597B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3FA892-E2B2-47E1-99ED-E907CA6AFA92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09456A-05C2-40BB-8E6A-3B2C067597B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3FA892-E2B2-47E1-99ED-E907CA6AFA92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09456A-05C2-40BB-8E6A-3B2C067597B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3FA892-E2B2-47E1-99ED-E907CA6AFA92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09456A-05C2-40BB-8E6A-3B2C067597B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3FA892-E2B2-47E1-99ED-E907CA6AFA92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09456A-05C2-40BB-8E6A-3B2C067597B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3FA892-E2B2-47E1-99ED-E907CA6AFA92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09456A-05C2-40BB-8E6A-3B2C067597B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3FA892-E2B2-47E1-99ED-E907CA6AFA92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09456A-05C2-40BB-8E6A-3B2C067597B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3FA892-E2B2-47E1-99ED-E907CA6AFA92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09456A-05C2-40BB-8E6A-3B2C067597B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3FA892-E2B2-47E1-99ED-E907CA6AFA92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09456A-05C2-40BB-8E6A-3B2C067597B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3FA892-E2B2-47E1-99ED-E907CA6AFA92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09456A-05C2-40BB-8E6A-3B2C067597B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>
    <p:wipe dir="r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026" name="Picture 2" descr="C:\Users\DEM\Desktop\Sunumlar\Slayt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1547664" y="260648"/>
            <a:ext cx="5976664" cy="64807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smtClean="0">
                <a:solidFill>
                  <a:schemeClr val="tx1"/>
                </a:solidFill>
              </a:rPr>
              <a:t>BATIL İNANÇLAR</a:t>
            </a:r>
            <a:endParaRPr lang="tr-TR" sz="4800" dirty="0">
              <a:solidFill>
                <a:schemeClr val="tx1"/>
              </a:solidFill>
            </a:endParaRPr>
          </a:p>
        </p:txBody>
      </p:sp>
      <p:pic>
        <p:nvPicPr>
          <p:cNvPr id="3" name="2 Resim" descr="batilinancla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9552" y="1556792"/>
            <a:ext cx="2808312" cy="316835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5" name="4 Resim" descr="indir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20535488">
            <a:off x="6242665" y="3884506"/>
            <a:ext cx="2413033" cy="236206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7" name="6 Resim" descr="images (4)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902493">
            <a:off x="4211960" y="1196752"/>
            <a:ext cx="2808312" cy="226618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11" name="10 Akış Çizelgesi: İşlem"/>
          <p:cNvSpPr/>
          <p:nvPr/>
        </p:nvSpPr>
        <p:spPr>
          <a:xfrm>
            <a:off x="755576" y="5013176"/>
            <a:ext cx="2016224" cy="504056"/>
          </a:xfrm>
          <a:prstGeom prst="flowChartProcess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000" dirty="0" smtClean="0"/>
              <a:t>Falcılık ve büyü</a:t>
            </a:r>
            <a:endParaRPr lang="tr-TR" sz="2000" dirty="0"/>
          </a:p>
        </p:txBody>
      </p:sp>
      <p:sp>
        <p:nvSpPr>
          <p:cNvPr id="12" name="11 Akış Çizelgesi: İşlem"/>
          <p:cNvSpPr/>
          <p:nvPr/>
        </p:nvSpPr>
        <p:spPr>
          <a:xfrm>
            <a:off x="3419872" y="5805264"/>
            <a:ext cx="3024336" cy="720080"/>
          </a:xfrm>
          <a:prstGeom prst="flowChartProcess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000" dirty="0" smtClean="0"/>
              <a:t>Nazardan esirgeyen boncuk</a:t>
            </a:r>
            <a:endParaRPr lang="tr-TR" sz="2000" dirty="0"/>
          </a:p>
        </p:txBody>
      </p:sp>
      <p:sp>
        <p:nvSpPr>
          <p:cNvPr id="13" name="12 Akış Çizelgesi: İşlem"/>
          <p:cNvSpPr/>
          <p:nvPr/>
        </p:nvSpPr>
        <p:spPr>
          <a:xfrm>
            <a:off x="6876256" y="1484784"/>
            <a:ext cx="2088232" cy="504056"/>
          </a:xfrm>
          <a:prstGeom prst="flowChartProcess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000" dirty="0" smtClean="0"/>
              <a:t>Çaput bağlamak</a:t>
            </a:r>
            <a:endParaRPr lang="tr-TR" sz="2000" dirty="0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4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5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9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0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6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7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1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2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animBg="1"/>
      <p:bldP spid="12" grpId="0" animBg="1"/>
      <p:bldP spid="1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image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1560" y="620688"/>
            <a:ext cx="2808312" cy="187220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3" name="2 Resim" descr="images (2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611777">
            <a:off x="5647282" y="600648"/>
            <a:ext cx="2656989" cy="189784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4" name="3 Resim" descr="indir (2)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21196591">
            <a:off x="5552487" y="3662200"/>
            <a:ext cx="2880320" cy="215746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5" name="4 Resim" descr="indir (1)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820594">
            <a:off x="681467" y="3795942"/>
            <a:ext cx="2751339" cy="213946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6" name="5 Akış Çizelgesi: İşlem"/>
          <p:cNvSpPr/>
          <p:nvPr/>
        </p:nvSpPr>
        <p:spPr>
          <a:xfrm>
            <a:off x="971600" y="2852936"/>
            <a:ext cx="2376264" cy="360040"/>
          </a:xfrm>
          <a:prstGeom prst="flowChartProcess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000" dirty="0" smtClean="0"/>
              <a:t>Şans getiren yonca</a:t>
            </a:r>
            <a:endParaRPr lang="tr-TR" sz="2000" dirty="0"/>
          </a:p>
        </p:txBody>
      </p:sp>
      <p:sp>
        <p:nvSpPr>
          <p:cNvPr id="7" name="6 Akış Çizelgesi: İşlem"/>
          <p:cNvSpPr/>
          <p:nvPr/>
        </p:nvSpPr>
        <p:spPr>
          <a:xfrm>
            <a:off x="5652120" y="2852936"/>
            <a:ext cx="2448272" cy="360040"/>
          </a:xfrm>
          <a:prstGeom prst="flowChartProcess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000" dirty="0" smtClean="0"/>
              <a:t>Kurşun döktürmek</a:t>
            </a:r>
            <a:endParaRPr lang="tr-TR" sz="2000" dirty="0"/>
          </a:p>
        </p:txBody>
      </p:sp>
      <p:sp>
        <p:nvSpPr>
          <p:cNvPr id="8" name="7 Metin kutusu"/>
          <p:cNvSpPr txBox="1"/>
          <p:nvPr/>
        </p:nvSpPr>
        <p:spPr>
          <a:xfrm>
            <a:off x="1115616" y="6237312"/>
            <a:ext cx="1728192" cy="40011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r-TR" sz="2000" dirty="0" smtClean="0"/>
              <a:t>At nalı</a:t>
            </a:r>
            <a:endParaRPr lang="tr-TR" sz="2000" dirty="0"/>
          </a:p>
        </p:txBody>
      </p:sp>
      <p:sp>
        <p:nvSpPr>
          <p:cNvPr id="9" name="8 Metin kutusu"/>
          <p:cNvSpPr txBox="1"/>
          <p:nvPr/>
        </p:nvSpPr>
        <p:spPr>
          <a:xfrm>
            <a:off x="5580112" y="6021288"/>
            <a:ext cx="3312368" cy="64633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r-TR" dirty="0" smtClean="0"/>
              <a:t>13 rakamının uğur getirdiğine inanmak</a:t>
            </a:r>
            <a:endParaRPr lang="tr-TR" dirty="0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4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5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20000"/>
                <a:lumOff val="80000"/>
              </a:schemeClr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kutusu"/>
          <p:cNvSpPr txBox="1"/>
          <p:nvPr/>
        </p:nvSpPr>
        <p:spPr>
          <a:xfrm>
            <a:off x="2051720" y="260648"/>
            <a:ext cx="4752528" cy="858857"/>
          </a:xfrm>
          <a:prstGeom prst="frame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tr-TR" sz="3600" dirty="0" smtClean="0">
                <a:solidFill>
                  <a:schemeClr val="tx1"/>
                </a:solidFill>
                <a:latin typeface="Comic Sans MS" pitchFamily="66" charset="0"/>
              </a:rPr>
              <a:t>AHİRETE İMAN</a:t>
            </a:r>
            <a:endParaRPr lang="tr-TR" sz="3600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26" name="Yuvarlatılmış Çapraz Köşeli Dikdörtgen 8"/>
          <p:cNvSpPr>
            <a:spLocks/>
          </p:cNvSpPr>
          <p:nvPr/>
        </p:nvSpPr>
        <p:spPr bwMode="auto">
          <a:xfrm>
            <a:off x="251520" y="5229200"/>
            <a:ext cx="6326212" cy="1152127"/>
          </a:xfrm>
          <a:custGeom>
            <a:avLst/>
            <a:gdLst>
              <a:gd name="T0" fmla="*/ 90426 w 5193792"/>
              <a:gd name="T1" fmla="*/ 0 h 542544"/>
              <a:gd name="T2" fmla="*/ 5193792 w 5193792"/>
              <a:gd name="T3" fmla="*/ 0 h 542544"/>
              <a:gd name="T4" fmla="*/ 5193792 w 5193792"/>
              <a:gd name="T5" fmla="*/ 0 h 542544"/>
              <a:gd name="T6" fmla="*/ 5193792 w 5193792"/>
              <a:gd name="T7" fmla="*/ 452118 h 542544"/>
              <a:gd name="T8" fmla="*/ 5103366 w 5193792"/>
              <a:gd name="T9" fmla="*/ 542544 h 542544"/>
              <a:gd name="T10" fmla="*/ 0 w 5193792"/>
              <a:gd name="T11" fmla="*/ 542544 h 542544"/>
              <a:gd name="T12" fmla="*/ 0 w 5193792"/>
              <a:gd name="T13" fmla="*/ 542544 h 542544"/>
              <a:gd name="T14" fmla="*/ 0 w 5193792"/>
              <a:gd name="T15" fmla="*/ 90426 h 542544"/>
              <a:gd name="T16" fmla="*/ 90426 w 5193792"/>
              <a:gd name="T17" fmla="*/ 0 h 54254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5193792"/>
              <a:gd name="T28" fmla="*/ 0 h 542544"/>
              <a:gd name="T29" fmla="*/ 5193792 w 5193792"/>
              <a:gd name="T30" fmla="*/ 542544 h 542544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5193792" h="542544">
                <a:moveTo>
                  <a:pt x="90426" y="0"/>
                </a:moveTo>
                <a:lnTo>
                  <a:pt x="5193792" y="0"/>
                </a:lnTo>
                <a:lnTo>
                  <a:pt x="5193792" y="452118"/>
                </a:lnTo>
                <a:cubicBezTo>
                  <a:pt x="5193792" y="502059"/>
                  <a:pt x="5153307" y="542544"/>
                  <a:pt x="5103366" y="542544"/>
                </a:cubicBezTo>
                <a:lnTo>
                  <a:pt x="0" y="542544"/>
                </a:lnTo>
                <a:lnTo>
                  <a:pt x="0" y="90426"/>
                </a:lnTo>
                <a:cubicBezTo>
                  <a:pt x="0" y="40485"/>
                  <a:pt x="40485" y="0"/>
                  <a:pt x="90426" y="0"/>
                </a:cubicBez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 w="38100">
            <a:solidFill>
              <a:srgbClr val="F2F2F2"/>
            </a:solidFill>
            <a:miter lim="800000"/>
            <a:headEnd/>
            <a:tailEnd/>
          </a:ln>
          <a:effectLst>
            <a:outerShdw dist="28398" dir="3806097" algn="ctr" rotWithShape="0">
              <a:srgbClr val="4E6128">
                <a:alpha val="50000"/>
              </a:srgb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tr-TR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Arial" pitchFamily="34" charset="0"/>
              </a:rPr>
              <a:t>Ahirete</a:t>
            </a:r>
            <a:r>
              <a:rPr kumimoji="0" lang="tr-T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Arial" pitchFamily="34" charset="0"/>
              </a:rPr>
              <a:t> inanmak, yeniden dirileceğini bilmek insanın ölüm korkusunu yenmesine katkıda bulunur. Ona ümit, huzur ve güven verir.</a:t>
            </a:r>
            <a:endParaRPr kumimoji="0" lang="tr-TR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Yuvarlatılmış Çapraz Köşeli Dikdörtgen 8"/>
          <p:cNvSpPr>
            <a:spLocks/>
          </p:cNvSpPr>
          <p:nvPr/>
        </p:nvSpPr>
        <p:spPr bwMode="auto">
          <a:xfrm>
            <a:off x="251520" y="1412776"/>
            <a:ext cx="6192688" cy="1080120"/>
          </a:xfrm>
          <a:custGeom>
            <a:avLst/>
            <a:gdLst>
              <a:gd name="T0" fmla="*/ 90426 w 5193792"/>
              <a:gd name="T1" fmla="*/ 0 h 542544"/>
              <a:gd name="T2" fmla="*/ 5193792 w 5193792"/>
              <a:gd name="T3" fmla="*/ 0 h 542544"/>
              <a:gd name="T4" fmla="*/ 5193792 w 5193792"/>
              <a:gd name="T5" fmla="*/ 0 h 542544"/>
              <a:gd name="T6" fmla="*/ 5193792 w 5193792"/>
              <a:gd name="T7" fmla="*/ 452118 h 542544"/>
              <a:gd name="T8" fmla="*/ 5103366 w 5193792"/>
              <a:gd name="T9" fmla="*/ 542544 h 542544"/>
              <a:gd name="T10" fmla="*/ 0 w 5193792"/>
              <a:gd name="T11" fmla="*/ 542544 h 542544"/>
              <a:gd name="T12" fmla="*/ 0 w 5193792"/>
              <a:gd name="T13" fmla="*/ 542544 h 542544"/>
              <a:gd name="T14" fmla="*/ 0 w 5193792"/>
              <a:gd name="T15" fmla="*/ 90426 h 542544"/>
              <a:gd name="T16" fmla="*/ 90426 w 5193792"/>
              <a:gd name="T17" fmla="*/ 0 h 54254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5193792"/>
              <a:gd name="T28" fmla="*/ 0 h 542544"/>
              <a:gd name="T29" fmla="*/ 5193792 w 5193792"/>
              <a:gd name="T30" fmla="*/ 542544 h 542544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5193792" h="542544">
                <a:moveTo>
                  <a:pt x="90426" y="0"/>
                </a:moveTo>
                <a:lnTo>
                  <a:pt x="5193792" y="0"/>
                </a:lnTo>
                <a:lnTo>
                  <a:pt x="5193792" y="452118"/>
                </a:lnTo>
                <a:cubicBezTo>
                  <a:pt x="5193792" y="502059"/>
                  <a:pt x="5153307" y="542544"/>
                  <a:pt x="5103366" y="542544"/>
                </a:cubicBezTo>
                <a:lnTo>
                  <a:pt x="0" y="542544"/>
                </a:lnTo>
                <a:lnTo>
                  <a:pt x="0" y="90426"/>
                </a:lnTo>
                <a:cubicBezTo>
                  <a:pt x="0" y="40485"/>
                  <a:pt x="40485" y="0"/>
                  <a:pt x="90426" y="0"/>
                </a:cubicBez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 w="38100">
            <a:solidFill>
              <a:srgbClr val="F2F2F2"/>
            </a:solidFill>
            <a:miter lim="800000"/>
            <a:headEnd/>
            <a:tailEnd/>
          </a:ln>
          <a:effectLst>
            <a:outerShdw dist="28398" dir="3806097" algn="ctr" rotWithShape="0">
              <a:srgbClr val="4E6128">
                <a:alpha val="50000"/>
              </a:srgb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fontAlgn="base">
              <a:spcBef>
                <a:spcPct val="0"/>
              </a:spcBef>
              <a:spcAft>
                <a:spcPts val="1000"/>
              </a:spcAft>
            </a:pPr>
            <a:r>
              <a:rPr lang="tr-TR" dirty="0" smtClean="0">
                <a:latin typeface="Comic Sans MS" pitchFamily="66" charset="0"/>
              </a:rPr>
              <a:t>Dünyadaki yaşama süresine </a:t>
            </a:r>
            <a:r>
              <a:rPr lang="tr-TR" b="1" dirty="0" smtClean="0">
                <a:latin typeface="Comic Sans MS" pitchFamily="66" charset="0"/>
              </a:rPr>
              <a:t>ömür;</a:t>
            </a:r>
            <a:r>
              <a:rPr lang="tr-TR" dirty="0" smtClean="0">
                <a:latin typeface="Comic Sans MS" pitchFamily="66" charset="0"/>
              </a:rPr>
              <a:t> hayatın bitip dünyadan ayrılma vaktine ise </a:t>
            </a:r>
            <a:r>
              <a:rPr lang="tr-TR" b="1" dirty="0" smtClean="0">
                <a:latin typeface="Comic Sans MS" pitchFamily="66" charset="0"/>
              </a:rPr>
              <a:t>ecel </a:t>
            </a:r>
            <a:r>
              <a:rPr lang="tr-TR" dirty="0" smtClean="0">
                <a:latin typeface="Comic Sans MS" pitchFamily="66" charset="0"/>
              </a:rPr>
              <a:t>denir. </a:t>
            </a:r>
            <a:endParaRPr kumimoji="0" lang="tr-TR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</p:txBody>
      </p:sp>
      <p:sp>
        <p:nvSpPr>
          <p:cNvPr id="5" name="Yuvarlatılmış Çapraz Köşeli Dikdörtgen 8"/>
          <p:cNvSpPr>
            <a:spLocks/>
          </p:cNvSpPr>
          <p:nvPr/>
        </p:nvSpPr>
        <p:spPr bwMode="auto">
          <a:xfrm>
            <a:off x="3995936" y="3573016"/>
            <a:ext cx="4680520" cy="792088"/>
          </a:xfrm>
          <a:custGeom>
            <a:avLst/>
            <a:gdLst>
              <a:gd name="T0" fmla="*/ 90426 w 5193792"/>
              <a:gd name="T1" fmla="*/ 0 h 542544"/>
              <a:gd name="T2" fmla="*/ 5193792 w 5193792"/>
              <a:gd name="T3" fmla="*/ 0 h 542544"/>
              <a:gd name="T4" fmla="*/ 5193792 w 5193792"/>
              <a:gd name="T5" fmla="*/ 0 h 542544"/>
              <a:gd name="T6" fmla="*/ 5193792 w 5193792"/>
              <a:gd name="T7" fmla="*/ 452118 h 542544"/>
              <a:gd name="T8" fmla="*/ 5103366 w 5193792"/>
              <a:gd name="T9" fmla="*/ 542544 h 542544"/>
              <a:gd name="T10" fmla="*/ 0 w 5193792"/>
              <a:gd name="T11" fmla="*/ 542544 h 542544"/>
              <a:gd name="T12" fmla="*/ 0 w 5193792"/>
              <a:gd name="T13" fmla="*/ 542544 h 542544"/>
              <a:gd name="T14" fmla="*/ 0 w 5193792"/>
              <a:gd name="T15" fmla="*/ 90426 h 542544"/>
              <a:gd name="T16" fmla="*/ 90426 w 5193792"/>
              <a:gd name="T17" fmla="*/ 0 h 54254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5193792"/>
              <a:gd name="T28" fmla="*/ 0 h 542544"/>
              <a:gd name="T29" fmla="*/ 5193792 w 5193792"/>
              <a:gd name="T30" fmla="*/ 542544 h 542544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5193792" h="542544">
                <a:moveTo>
                  <a:pt x="90426" y="0"/>
                </a:moveTo>
                <a:lnTo>
                  <a:pt x="5193792" y="0"/>
                </a:lnTo>
                <a:lnTo>
                  <a:pt x="5193792" y="452118"/>
                </a:lnTo>
                <a:cubicBezTo>
                  <a:pt x="5193792" y="502059"/>
                  <a:pt x="5153307" y="542544"/>
                  <a:pt x="5103366" y="542544"/>
                </a:cubicBezTo>
                <a:lnTo>
                  <a:pt x="0" y="542544"/>
                </a:lnTo>
                <a:lnTo>
                  <a:pt x="0" y="90426"/>
                </a:lnTo>
                <a:cubicBezTo>
                  <a:pt x="0" y="40485"/>
                  <a:pt x="40485" y="0"/>
                  <a:pt x="90426" y="0"/>
                </a:cubicBez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 w="38100">
            <a:solidFill>
              <a:srgbClr val="F2F2F2"/>
            </a:solidFill>
            <a:miter lim="800000"/>
            <a:headEnd/>
            <a:tailEnd/>
          </a:ln>
          <a:effectLst>
            <a:outerShdw dist="28398" dir="3806097" algn="ctr" rotWithShape="0">
              <a:srgbClr val="4E6128">
                <a:alpha val="50000"/>
              </a:srgb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fontAlgn="base">
              <a:spcBef>
                <a:spcPct val="0"/>
              </a:spcBef>
              <a:spcAft>
                <a:spcPts val="1000"/>
              </a:spcAft>
            </a:pPr>
            <a:r>
              <a:rPr lang="tr-TR" dirty="0" smtClean="0">
                <a:latin typeface="Comic Sans MS" pitchFamily="66" charset="0"/>
              </a:rPr>
              <a:t>İslam'a göre ölüm bir yok oluş değildir. </a:t>
            </a:r>
            <a:endParaRPr kumimoji="0" lang="tr-TR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</p:txBody>
      </p:sp>
      <p:pic>
        <p:nvPicPr>
          <p:cNvPr id="7" name="6 Resim" descr="17474ahirete-iman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55576" y="2780928"/>
            <a:ext cx="2868318" cy="2144068"/>
          </a:xfrm>
          <a:prstGeom prst="rect">
            <a:avLst/>
          </a:prstGeom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8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026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kutusu"/>
          <p:cNvSpPr txBox="1"/>
          <p:nvPr/>
        </p:nvSpPr>
        <p:spPr>
          <a:xfrm>
            <a:off x="395536" y="4653136"/>
            <a:ext cx="8568952" cy="2000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chemeClr val="bg1"/>
                </a:solidFill>
                <a:latin typeface="Comic Sans MS" pitchFamily="66" charset="0"/>
              </a:rPr>
              <a:t>“...onlar, sana indirilene ve senden önce indirilene iman ederler; </a:t>
            </a:r>
            <a:r>
              <a:rPr lang="tr-TR" sz="3200" dirty="0" err="1" smtClean="0">
                <a:solidFill>
                  <a:schemeClr val="bg1"/>
                </a:solidFill>
                <a:latin typeface="Comic Sans MS" pitchFamily="66" charset="0"/>
              </a:rPr>
              <a:t>ahiret</a:t>
            </a:r>
            <a:r>
              <a:rPr lang="tr-TR" sz="3200" dirty="0" smtClean="0">
                <a:solidFill>
                  <a:schemeClr val="bg1"/>
                </a:solidFill>
                <a:latin typeface="Comic Sans MS" pitchFamily="66" charset="0"/>
              </a:rPr>
              <a:t> gününe de kesinkes inanırlar.”</a:t>
            </a:r>
            <a:r>
              <a:rPr lang="tr-TR" sz="3200" dirty="0" smtClean="0"/>
              <a:t> </a:t>
            </a:r>
          </a:p>
          <a:p>
            <a:pPr algn="r"/>
            <a:r>
              <a:rPr lang="tr-TR" sz="2800" dirty="0" smtClean="0">
                <a:solidFill>
                  <a:schemeClr val="bg1"/>
                </a:solidFill>
                <a:latin typeface="Comic Sans MS" pitchFamily="66" charset="0"/>
              </a:rPr>
              <a:t>Bakara suresi, 4. ayet</a:t>
            </a:r>
            <a:endParaRPr lang="tr-TR" sz="2800" dirty="0">
              <a:solidFill>
                <a:schemeClr val="bg1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Çift Dalga"/>
          <p:cNvSpPr/>
          <p:nvPr/>
        </p:nvSpPr>
        <p:spPr>
          <a:xfrm>
            <a:off x="2123728" y="332656"/>
            <a:ext cx="4536504" cy="792088"/>
          </a:xfrm>
          <a:prstGeom prst="doubleWave">
            <a:avLst>
              <a:gd name="adj1" fmla="val 6250"/>
              <a:gd name="adj2" fmla="val 0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000" b="1" dirty="0" smtClean="0">
                <a:latin typeface="Comic Sans MS" pitchFamily="66" charset="0"/>
              </a:rPr>
              <a:t>KIYAMET VE YENİDEN DİRİLME</a:t>
            </a:r>
            <a:endParaRPr lang="tr-TR" sz="2000" b="1" dirty="0">
              <a:latin typeface="Comic Sans MS" pitchFamily="66" charset="0"/>
            </a:endParaRPr>
          </a:p>
        </p:txBody>
      </p:sp>
      <p:sp>
        <p:nvSpPr>
          <p:cNvPr id="4" name="3 Dolu Çerçeve"/>
          <p:cNvSpPr/>
          <p:nvPr/>
        </p:nvSpPr>
        <p:spPr>
          <a:xfrm>
            <a:off x="251520" y="1484784"/>
            <a:ext cx="4896544" cy="648072"/>
          </a:xfrm>
          <a:prstGeom prst="bevel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dirty="0" smtClean="0">
                <a:solidFill>
                  <a:schemeClr val="tx1"/>
                </a:solidFill>
                <a:latin typeface="Comic Sans MS" pitchFamily="66" charset="0"/>
              </a:rPr>
              <a:t>Dünya hayatının sona ermesi</a:t>
            </a:r>
            <a:endParaRPr lang="tr-TR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" name="4 Dolu Çerçeve"/>
          <p:cNvSpPr/>
          <p:nvPr/>
        </p:nvSpPr>
        <p:spPr>
          <a:xfrm>
            <a:off x="6372200" y="1556792"/>
            <a:ext cx="2016224" cy="504056"/>
          </a:xfrm>
          <a:prstGeom prst="beve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Comic Sans MS" pitchFamily="66" charset="0"/>
              </a:rPr>
              <a:t>K</a:t>
            </a:r>
            <a:r>
              <a:rPr lang="tr-TR" dirty="0" smtClean="0">
                <a:solidFill>
                  <a:schemeClr val="tx1"/>
                </a:solidFill>
                <a:latin typeface="Comic Sans MS" pitchFamily="66" charset="0"/>
              </a:rPr>
              <a:t>ıyamet </a:t>
            </a:r>
            <a:endParaRPr lang="tr-TR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6" name="5 Dolu Çerçeve"/>
          <p:cNvSpPr/>
          <p:nvPr/>
        </p:nvSpPr>
        <p:spPr>
          <a:xfrm>
            <a:off x="251520" y="2564904"/>
            <a:ext cx="4896544" cy="864096"/>
          </a:xfrm>
          <a:prstGeom prst="bevel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dirty="0" smtClean="0">
                <a:latin typeface="Comic Sans MS" pitchFamily="66" charset="0"/>
              </a:rPr>
              <a:t>Allah’ın </a:t>
            </a:r>
            <a:r>
              <a:rPr lang="tr-TR" dirty="0" err="1">
                <a:latin typeface="Comic Sans MS" pitchFamily="66" charset="0"/>
              </a:rPr>
              <a:t>ahirette</a:t>
            </a:r>
            <a:r>
              <a:rPr lang="tr-TR" dirty="0">
                <a:latin typeface="Comic Sans MS" pitchFamily="66" charset="0"/>
              </a:rPr>
              <a:t> </a:t>
            </a:r>
            <a:r>
              <a:rPr lang="tr-TR" dirty="0" smtClean="0">
                <a:latin typeface="Comic Sans MS" pitchFamily="66" charset="0"/>
              </a:rPr>
              <a:t>insanları </a:t>
            </a:r>
            <a:r>
              <a:rPr lang="tr-TR" dirty="0">
                <a:latin typeface="Comic Sans MS" pitchFamily="66" charset="0"/>
              </a:rPr>
              <a:t>hesaba </a:t>
            </a:r>
            <a:r>
              <a:rPr lang="tr-TR" dirty="0" smtClean="0">
                <a:latin typeface="Comic Sans MS" pitchFamily="66" charset="0"/>
              </a:rPr>
              <a:t>çekmek üzere toplayacağı yer</a:t>
            </a:r>
            <a:endParaRPr lang="tr-TR" dirty="0">
              <a:latin typeface="Comic Sans MS" pitchFamily="66" charset="0"/>
            </a:endParaRPr>
          </a:p>
        </p:txBody>
      </p:sp>
      <p:sp>
        <p:nvSpPr>
          <p:cNvPr id="7" name="6 Dolu Çerçeve"/>
          <p:cNvSpPr/>
          <p:nvPr/>
        </p:nvSpPr>
        <p:spPr>
          <a:xfrm>
            <a:off x="6372200" y="2708920"/>
            <a:ext cx="2016224" cy="504056"/>
          </a:xfrm>
          <a:prstGeom prst="bevel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Comic Sans MS" pitchFamily="66" charset="0"/>
              </a:rPr>
              <a:t>M</a:t>
            </a:r>
            <a:r>
              <a:rPr lang="tr-TR" dirty="0" smtClean="0">
                <a:solidFill>
                  <a:schemeClr val="tx1"/>
                </a:solidFill>
                <a:latin typeface="Comic Sans MS" pitchFamily="66" charset="0"/>
              </a:rPr>
              <a:t>ahşer </a:t>
            </a:r>
            <a:endParaRPr lang="tr-TR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8" name="7 Dolu Çerçeve"/>
          <p:cNvSpPr/>
          <p:nvPr/>
        </p:nvSpPr>
        <p:spPr>
          <a:xfrm>
            <a:off x="251520" y="3933056"/>
            <a:ext cx="4896544" cy="648072"/>
          </a:xfrm>
          <a:prstGeom prst="bevel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dirty="0" smtClean="0">
                <a:latin typeface="Comic Sans MS" pitchFamily="66" charset="0"/>
              </a:rPr>
              <a:t>İnsanların yaptıklarından sorguya çekilmesi</a:t>
            </a:r>
            <a:endParaRPr lang="tr-TR" dirty="0">
              <a:latin typeface="Comic Sans MS" pitchFamily="66" charset="0"/>
            </a:endParaRPr>
          </a:p>
        </p:txBody>
      </p:sp>
      <p:sp>
        <p:nvSpPr>
          <p:cNvPr id="9" name="8 Dolu Çerçeve"/>
          <p:cNvSpPr/>
          <p:nvPr/>
        </p:nvSpPr>
        <p:spPr>
          <a:xfrm>
            <a:off x="6300192" y="4005064"/>
            <a:ext cx="2088232" cy="504056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solidFill>
                  <a:schemeClr val="tx1"/>
                </a:solidFill>
                <a:latin typeface="Comic Sans MS" pitchFamily="66" charset="0"/>
              </a:rPr>
              <a:t>Hesap </a:t>
            </a:r>
            <a:endParaRPr lang="tr-TR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" name="9 Dolu Çerçeve"/>
          <p:cNvSpPr/>
          <p:nvPr/>
        </p:nvSpPr>
        <p:spPr>
          <a:xfrm>
            <a:off x="251520" y="5229200"/>
            <a:ext cx="4896544" cy="720080"/>
          </a:xfrm>
          <a:prstGeom prst="bevel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dirty="0" smtClean="0">
                <a:latin typeface="Comic Sans MS" pitchFamily="66" charset="0"/>
              </a:rPr>
              <a:t>İnsanların sevaplarının ve günahlarının tartıldığı terazi</a:t>
            </a:r>
            <a:endParaRPr lang="tr-TR" dirty="0">
              <a:latin typeface="Comic Sans MS" pitchFamily="66" charset="0"/>
            </a:endParaRPr>
          </a:p>
        </p:txBody>
      </p:sp>
      <p:sp>
        <p:nvSpPr>
          <p:cNvPr id="11" name="10 Dolu Çerçeve"/>
          <p:cNvSpPr/>
          <p:nvPr/>
        </p:nvSpPr>
        <p:spPr>
          <a:xfrm>
            <a:off x="6372200" y="5373216"/>
            <a:ext cx="2016224" cy="504056"/>
          </a:xfrm>
          <a:prstGeom prst="bevel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latin typeface="Comic Sans MS" pitchFamily="66" charset="0"/>
              </a:rPr>
              <a:t>Mizan  </a:t>
            </a:r>
            <a:endParaRPr lang="tr-TR" dirty="0">
              <a:latin typeface="Comic Sans MS" pitchFamily="66" charset="0"/>
            </a:endParaRPr>
          </a:p>
        </p:txBody>
      </p:sp>
      <p:sp>
        <p:nvSpPr>
          <p:cNvPr id="13" name="12 Sağ Ok"/>
          <p:cNvSpPr/>
          <p:nvPr/>
        </p:nvSpPr>
        <p:spPr>
          <a:xfrm>
            <a:off x="5508104" y="1628800"/>
            <a:ext cx="504056" cy="288032"/>
          </a:xfrm>
          <a:prstGeom prst="rightArrow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13 Sağ Ok"/>
          <p:cNvSpPr/>
          <p:nvPr/>
        </p:nvSpPr>
        <p:spPr>
          <a:xfrm>
            <a:off x="5508104" y="2852936"/>
            <a:ext cx="504056" cy="288032"/>
          </a:xfrm>
          <a:prstGeom prst="rightArrow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14 Sağ Ok"/>
          <p:cNvSpPr/>
          <p:nvPr/>
        </p:nvSpPr>
        <p:spPr>
          <a:xfrm>
            <a:off x="5436096" y="4149080"/>
            <a:ext cx="504056" cy="2880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15 Sağ Ok"/>
          <p:cNvSpPr/>
          <p:nvPr/>
        </p:nvSpPr>
        <p:spPr>
          <a:xfrm>
            <a:off x="5508104" y="5517232"/>
            <a:ext cx="504056" cy="288032"/>
          </a:xfrm>
          <a:prstGeom prst="righ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4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6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0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kutusu"/>
          <p:cNvSpPr txBox="1"/>
          <p:nvPr/>
        </p:nvSpPr>
        <p:spPr>
          <a:xfrm>
            <a:off x="395536" y="4725144"/>
            <a:ext cx="849694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 smtClean="0">
                <a:solidFill>
                  <a:schemeClr val="bg1"/>
                </a:solidFill>
                <a:latin typeface="Comic Sans MS" pitchFamily="66" charset="0"/>
              </a:rPr>
              <a:t>“Sana kıyametin ne zaman gelip çatacağını soruyorlar.. De ki: Onun ilmi ancak </a:t>
            </a:r>
            <a:r>
              <a:rPr lang="tr-TR" sz="2400" dirty="0" err="1" smtClean="0">
                <a:solidFill>
                  <a:schemeClr val="bg1"/>
                </a:solidFill>
                <a:latin typeface="Comic Sans MS" pitchFamily="66" charset="0"/>
              </a:rPr>
              <a:t>Rabb’imin</a:t>
            </a:r>
            <a:r>
              <a:rPr lang="tr-TR" sz="2400" dirty="0" smtClean="0">
                <a:solidFill>
                  <a:schemeClr val="bg1"/>
                </a:solidFill>
                <a:latin typeface="Comic Sans MS" pitchFamily="66" charset="0"/>
              </a:rPr>
              <a:t> katındadır. Onun vaktini ondan başkası açıklayamaz. O göklere de yere de ağır gelmiştir. O size ansızın gelecektir...”</a:t>
            </a:r>
            <a:r>
              <a:rPr lang="tr-TR" sz="2400" dirty="0" smtClean="0"/>
              <a:t>         </a:t>
            </a:r>
          </a:p>
          <a:p>
            <a:pPr algn="r"/>
            <a:r>
              <a:rPr lang="tr-TR" sz="2400" dirty="0" err="1" smtClean="0">
                <a:solidFill>
                  <a:schemeClr val="bg1"/>
                </a:solidFill>
                <a:latin typeface="Comic Sans MS" pitchFamily="66" charset="0"/>
              </a:rPr>
              <a:t>A’raf</a:t>
            </a:r>
            <a:r>
              <a:rPr lang="tr-TR" sz="2400" dirty="0" smtClean="0">
                <a:solidFill>
                  <a:schemeClr val="bg1"/>
                </a:solidFill>
                <a:latin typeface="Comic Sans MS" pitchFamily="66" charset="0"/>
              </a:rPr>
              <a:t> suresi, 187. ayet</a:t>
            </a:r>
            <a:endParaRPr lang="tr-TR" sz="2400" dirty="0">
              <a:solidFill>
                <a:schemeClr val="bg1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olu Çerçeve"/>
          <p:cNvSpPr/>
          <p:nvPr/>
        </p:nvSpPr>
        <p:spPr>
          <a:xfrm>
            <a:off x="467544" y="548680"/>
            <a:ext cx="4896544" cy="648072"/>
          </a:xfrm>
          <a:prstGeom prst="bevel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000" dirty="0" smtClean="0">
                <a:latin typeface="Comic Sans MS" pitchFamily="66" charset="0"/>
              </a:rPr>
              <a:t>Dünya hayatında yapılanların karşılığı</a:t>
            </a:r>
            <a:endParaRPr lang="tr-TR" sz="2000" dirty="0">
              <a:latin typeface="Comic Sans MS" pitchFamily="66" charset="0"/>
            </a:endParaRPr>
          </a:p>
        </p:txBody>
      </p:sp>
      <p:sp>
        <p:nvSpPr>
          <p:cNvPr id="3" name="2 Dolu Çerçeve"/>
          <p:cNvSpPr/>
          <p:nvPr/>
        </p:nvSpPr>
        <p:spPr>
          <a:xfrm>
            <a:off x="6228184" y="620688"/>
            <a:ext cx="2088232" cy="504056"/>
          </a:xfrm>
          <a:prstGeom prst="beve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dirty="0" err="1" smtClean="0">
                <a:solidFill>
                  <a:schemeClr val="tx1"/>
                </a:solidFill>
                <a:latin typeface="Comic Sans MS" pitchFamily="66" charset="0"/>
              </a:rPr>
              <a:t>Ahiret</a:t>
            </a:r>
            <a:r>
              <a:rPr lang="tr-TR" sz="2000" dirty="0" smtClean="0">
                <a:solidFill>
                  <a:schemeClr val="tx1"/>
                </a:solidFill>
                <a:latin typeface="Comic Sans MS" pitchFamily="66" charset="0"/>
              </a:rPr>
              <a:t> </a:t>
            </a:r>
            <a:endParaRPr lang="tr-TR" sz="2000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4" name="3 Sağ Ok"/>
          <p:cNvSpPr/>
          <p:nvPr/>
        </p:nvSpPr>
        <p:spPr>
          <a:xfrm>
            <a:off x="5580112" y="764704"/>
            <a:ext cx="432048" cy="216024"/>
          </a:xfrm>
          <a:prstGeom prst="rightArrow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9 Çerçeve"/>
          <p:cNvSpPr/>
          <p:nvPr/>
        </p:nvSpPr>
        <p:spPr>
          <a:xfrm>
            <a:off x="395536" y="2204864"/>
            <a:ext cx="8208912" cy="3960440"/>
          </a:xfrm>
          <a:prstGeom prst="fram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1115616" y="2996952"/>
            <a:ext cx="684076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200" dirty="0" smtClean="0"/>
              <a:t>Şüphesiz </a:t>
            </a:r>
            <a:r>
              <a:rPr lang="tr-TR" sz="3200" dirty="0" err="1" smtClean="0"/>
              <a:t>Rabb’in</a:t>
            </a:r>
            <a:r>
              <a:rPr lang="tr-TR" sz="3200" dirty="0" smtClean="0"/>
              <a:t>, onların her birinin amellerinin karşılığını onlara tam olarak verecektir. Çünkü </a:t>
            </a:r>
            <a:r>
              <a:rPr lang="tr-TR" sz="3200" dirty="0" err="1" smtClean="0"/>
              <a:t>Rabb’in</a:t>
            </a:r>
            <a:r>
              <a:rPr lang="tr-TR" sz="3200" dirty="0" smtClean="0"/>
              <a:t> onların yapmakta olduklarından haberdardır. </a:t>
            </a:r>
          </a:p>
          <a:p>
            <a:pPr algn="r"/>
            <a:r>
              <a:rPr lang="tr-TR" sz="3200" dirty="0" err="1" smtClean="0"/>
              <a:t>Hud</a:t>
            </a:r>
            <a:r>
              <a:rPr lang="tr-TR" sz="3200" dirty="0" smtClean="0"/>
              <a:t> suresi, 111. ayet</a:t>
            </a:r>
            <a:endParaRPr lang="tr-TR" sz="3200" dirty="0"/>
          </a:p>
        </p:txBody>
      </p:sp>
      <p:pic>
        <p:nvPicPr>
          <p:cNvPr id="12" name="11 Resim" descr="raptiye"/>
          <p:cNvPicPr/>
          <p:nvPr/>
        </p:nvPicPr>
        <p:blipFill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 rot="18551738">
            <a:off x="168598" y="1595823"/>
            <a:ext cx="1080120" cy="1070113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3" dur="2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6" dur="20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1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899592" y="764932"/>
            <a:ext cx="7056784" cy="2145268"/>
          </a:xfrm>
          <a:prstGeom prst="roundRect">
            <a:avLst/>
          </a:prstGeom>
          <a:ln>
            <a:headEnd/>
            <a:tailEnd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  İslam inancına göre her insan yaptığı kötülükten, işlediği günahtan kendisi sorumludur. Ancak Yüce Allah merhametli ve affedicidir. Bunun için insan İşlediği günahlardan pişmanlık duymalı, tövbe etmelidir.</a:t>
            </a:r>
            <a:endParaRPr kumimoji="0" lang="tr-TR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899592" y="3717032"/>
            <a:ext cx="7128792" cy="2145268"/>
          </a:xfrm>
          <a:prstGeom prst="roundRect">
            <a:avLst/>
          </a:prstGeom>
          <a:ln>
            <a:headEnd/>
            <a:tailEnd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Calibri" pitchFamily="34" charset="0"/>
                <a:cs typeface="Times New Roman" pitchFamily="18" charset="0"/>
              </a:rPr>
              <a:t>   İslam'a göre inanıp ibadet edenler, </a:t>
            </a:r>
            <a:r>
              <a:rPr kumimoji="0" lang="tr-TR" sz="2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ea typeface="Calibri" pitchFamily="34" charset="0"/>
                <a:cs typeface="Times New Roman" pitchFamily="18" charset="0"/>
              </a:rPr>
              <a:t>salih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Calibri" pitchFamily="34" charset="0"/>
                <a:cs typeface="Times New Roman" pitchFamily="18" charset="0"/>
              </a:rPr>
              <a:t> amel (güzel iş) işleyenler, </a:t>
            </a:r>
            <a:r>
              <a:rPr kumimoji="0" lang="tr-TR" sz="24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Calibri" pitchFamily="34" charset="0"/>
                <a:cs typeface="Times New Roman" pitchFamily="18" charset="0"/>
              </a:rPr>
              <a:t>cennet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Calibri" pitchFamily="34" charset="0"/>
                <a:cs typeface="Times New Roman" pitchFamily="18" charset="0"/>
              </a:rPr>
              <a:t>le ödüllendirilecektir. İnkâr edenler, zalimler ve haksızlık yapanlar ise </a:t>
            </a:r>
            <a:r>
              <a:rPr kumimoji="0" lang="tr-TR" sz="24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Calibri" pitchFamily="34" charset="0"/>
                <a:cs typeface="Times New Roman" pitchFamily="18" charset="0"/>
              </a:rPr>
              <a:t>cehennem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Calibri" pitchFamily="34" charset="0"/>
                <a:cs typeface="Times New Roman" pitchFamily="18" charset="0"/>
              </a:rPr>
              <a:t>de ceza çekeceklerdir.</a:t>
            </a:r>
            <a:endParaRPr kumimoji="0" lang="tr-TR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9" grpId="0" animBg="1"/>
      <p:bldP spid="205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36000" b="-3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etin kutusu"/>
          <p:cNvSpPr txBox="1"/>
          <p:nvPr/>
        </p:nvSpPr>
        <p:spPr>
          <a:xfrm>
            <a:off x="611560" y="4437112"/>
            <a:ext cx="763284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>
                <a:solidFill>
                  <a:schemeClr val="bg1"/>
                </a:solidFill>
              </a:rPr>
              <a:t>“Kim (Allah huzuruna) iyilikle gelirse ona getirdiğinin on katı vardır. Kim de kötülükle gelirse o sadece getirdiğinin dengiyle cezalandırılır. Onlar haksızlığa uğratılmazlar.</a:t>
            </a:r>
          </a:p>
          <a:p>
            <a:pPr algn="r"/>
            <a:r>
              <a:rPr lang="tr-TR" sz="2800" dirty="0" smtClean="0">
                <a:solidFill>
                  <a:schemeClr val="bg1"/>
                </a:solidFill>
              </a:rPr>
              <a:t> </a:t>
            </a:r>
            <a:r>
              <a:rPr lang="tr-TR" sz="2800" dirty="0" err="1" smtClean="0">
                <a:solidFill>
                  <a:schemeClr val="bg1"/>
                </a:solidFill>
              </a:rPr>
              <a:t>En’am</a:t>
            </a:r>
            <a:r>
              <a:rPr lang="tr-TR" sz="2800" dirty="0" smtClean="0">
                <a:solidFill>
                  <a:schemeClr val="bg1"/>
                </a:solidFill>
              </a:rPr>
              <a:t> suresi, 160. ayet</a:t>
            </a:r>
            <a:endParaRPr lang="tr-TR" sz="2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C:\Users\PCANA\Desktop\sonbahar1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2996952"/>
            <a:ext cx="3672409" cy="3528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Metin kutusu"/>
          <p:cNvSpPr txBox="1"/>
          <p:nvPr/>
        </p:nvSpPr>
        <p:spPr>
          <a:xfrm>
            <a:off x="4860032" y="4653136"/>
            <a:ext cx="367240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§"/>
            </a:pPr>
            <a:r>
              <a:rPr lang="tr-TR" sz="3200" dirty="0" smtClean="0"/>
              <a:t> Yaratılmış olan her şey varlıklar âlemini oluşturur.</a:t>
            </a:r>
            <a:endParaRPr lang="tr-TR" sz="3200" dirty="0"/>
          </a:p>
        </p:txBody>
      </p:sp>
      <p:sp>
        <p:nvSpPr>
          <p:cNvPr id="6" name="5 Metin kutusu"/>
          <p:cNvSpPr txBox="1"/>
          <p:nvPr/>
        </p:nvSpPr>
        <p:spPr>
          <a:xfrm>
            <a:off x="539552" y="1052736"/>
            <a:ext cx="3779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§"/>
            </a:pPr>
            <a:r>
              <a:rPr lang="tr-TR" sz="3200" dirty="0" smtClean="0"/>
              <a:t> Evreni ve evrendeki her şeyi Yüce Allah yaratmıştır. </a:t>
            </a:r>
            <a:endParaRPr lang="tr-TR" sz="3200" dirty="0"/>
          </a:p>
        </p:txBody>
      </p:sp>
      <p:pic>
        <p:nvPicPr>
          <p:cNvPr id="7" name="6 Resim" descr="C:\Users\PCANA\Desktop\Krater Resimleri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36096" y="1124744"/>
            <a:ext cx="3090640" cy="2952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7 Dikdörtgen"/>
          <p:cNvSpPr/>
          <p:nvPr/>
        </p:nvSpPr>
        <p:spPr>
          <a:xfrm>
            <a:off x="1979712" y="188640"/>
            <a:ext cx="496855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4000" b="1" dirty="0" smtClean="0"/>
              <a:t>Varlıklar Âlemi</a:t>
            </a:r>
            <a:endParaRPr lang="tr-TR" sz="4000" dirty="0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683568" y="1844824"/>
            <a:ext cx="640871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tr-TR" sz="2400" dirty="0"/>
              <a:t>M</a:t>
            </a:r>
            <a:r>
              <a:rPr lang="tr-TR" sz="2400" dirty="0" smtClean="0"/>
              <a:t>elek</a:t>
            </a:r>
            <a:r>
              <a:rPr lang="tr-TR" sz="2400" dirty="0"/>
              <a:t>; Yüce Allah’ın yarattığı gözle </a:t>
            </a:r>
            <a:r>
              <a:rPr lang="tr-TR" sz="2400" dirty="0" smtClean="0"/>
              <a:t>görülmeyen varlıkları </a:t>
            </a:r>
            <a:r>
              <a:rPr lang="tr-TR" sz="2400" dirty="0"/>
              <a:t>ifade eder.</a:t>
            </a:r>
          </a:p>
        </p:txBody>
      </p:sp>
      <p:sp>
        <p:nvSpPr>
          <p:cNvPr id="3" name="2 Dikdörtgen"/>
          <p:cNvSpPr/>
          <p:nvPr/>
        </p:nvSpPr>
        <p:spPr>
          <a:xfrm>
            <a:off x="683568" y="3284984"/>
            <a:ext cx="604867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tr-TR" sz="2400" dirty="0"/>
              <a:t>Meleklere </a:t>
            </a:r>
            <a:r>
              <a:rPr lang="tr-TR" sz="2400" dirty="0" smtClean="0"/>
              <a:t>iman, </a:t>
            </a:r>
            <a:r>
              <a:rPr lang="tr-TR" sz="2400" dirty="0"/>
              <a:t>imanın şartlarından biridir. </a:t>
            </a: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043608" y="367011"/>
            <a:ext cx="6480720" cy="78319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headEnd/>
            <a:tailEnd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504950" algn="l"/>
              </a:tabLst>
            </a:pPr>
            <a:r>
              <a:rPr kumimoji="0" lang="tr-TR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Meleklere İman</a:t>
            </a:r>
            <a:endParaRPr kumimoji="0" lang="tr-TR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sp>
        <p:nvSpPr>
          <p:cNvPr id="6" name="5 Akış Çizelgesi: Öteki İşlem"/>
          <p:cNvSpPr/>
          <p:nvPr/>
        </p:nvSpPr>
        <p:spPr>
          <a:xfrm>
            <a:off x="467544" y="4149080"/>
            <a:ext cx="7992888" cy="2281476"/>
          </a:xfrm>
          <a:prstGeom prst="flowChartAlternateProcess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tr-TR" sz="2400" dirty="0" smtClean="0"/>
              <a:t>Kuran’ı  Kerim’de Yüce Allah meleklere iman konusunda ;</a:t>
            </a:r>
          </a:p>
          <a:p>
            <a:endParaRPr lang="tr-TR" sz="2400" dirty="0" smtClean="0"/>
          </a:p>
          <a:p>
            <a:r>
              <a:rPr lang="tr-TR" sz="2000" b="1" i="1" dirty="0" smtClean="0"/>
              <a:t>“Peygamber, </a:t>
            </a:r>
            <a:r>
              <a:rPr lang="tr-TR" sz="2000" b="1" i="1" dirty="0" err="1" smtClean="0"/>
              <a:t>Rabb’i</a:t>
            </a:r>
            <a:r>
              <a:rPr lang="tr-TR" sz="2000" b="1" i="1" dirty="0" smtClean="0"/>
              <a:t> tarafından </a:t>
            </a:r>
            <a:r>
              <a:rPr lang="tr-TR" sz="2000" b="1" i="1" dirty="0"/>
              <a:t>kendisine indirilene iman etti, </a:t>
            </a:r>
            <a:r>
              <a:rPr lang="tr-TR" sz="2000" b="1" i="1" dirty="0" smtClean="0"/>
              <a:t>müminler </a:t>
            </a:r>
            <a:r>
              <a:rPr lang="tr-TR" sz="2000" b="1" i="1" dirty="0"/>
              <a:t>de (iman ettiler). Her biri Allah’a, </a:t>
            </a:r>
            <a:r>
              <a:rPr lang="tr-TR" sz="2000" b="1" i="1" dirty="0" smtClean="0"/>
              <a:t>meleklerine, kitaplarına</a:t>
            </a:r>
            <a:r>
              <a:rPr lang="tr-TR" sz="2000" b="1" i="1" dirty="0"/>
              <a:t>, peygamberlerine iman ettiler</a:t>
            </a:r>
            <a:r>
              <a:rPr lang="tr-TR" sz="2000" b="1" i="1" dirty="0" smtClean="0"/>
              <a:t>...”  buyurmuştur.</a:t>
            </a:r>
          </a:p>
          <a:p>
            <a:pPr algn="r"/>
            <a:r>
              <a:rPr lang="tr-TR" sz="2000" b="1" i="1" dirty="0" smtClean="0"/>
              <a:t>(Bakara suresi,285. ayet)</a:t>
            </a:r>
            <a:endParaRPr lang="tr-TR" sz="2000" b="1" i="1" dirty="0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1025" grpId="0" animBg="1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1 Tablo"/>
          <p:cNvGraphicFramePr>
            <a:graphicFrameLocks noGrp="1"/>
          </p:cNvGraphicFramePr>
          <p:nvPr/>
        </p:nvGraphicFramePr>
        <p:xfrm>
          <a:off x="539553" y="260649"/>
          <a:ext cx="8280919" cy="6264694"/>
        </p:xfrm>
        <a:graphic>
          <a:graphicData uri="http://schemas.openxmlformats.org/drawingml/2006/table">
            <a:tbl>
              <a:tblPr/>
              <a:tblGrid>
                <a:gridCol w="271197"/>
                <a:gridCol w="3430913"/>
                <a:gridCol w="319278"/>
                <a:gridCol w="4259531"/>
              </a:tblGrid>
              <a:tr h="430321"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000" b="1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MELEKLERİN ÖZELLİKLERİ</a:t>
                      </a:r>
                      <a:endParaRPr lang="tr-TR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727" marR="597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4B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125154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600" b="1" dirty="0"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  <a:endParaRPr lang="tr-TR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727" marR="597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600" dirty="0">
                          <a:latin typeface="Calibri"/>
                          <a:ea typeface="Calibri"/>
                          <a:cs typeface="Times New Roman"/>
                        </a:rPr>
                        <a:t>Melekler insanlar gibi maddi bir bedene sahip değildir. Yüce Allah onları </a:t>
                      </a:r>
                      <a:r>
                        <a:rPr lang="tr-TR" sz="1600" b="1" dirty="0">
                          <a:latin typeface="Calibri"/>
                          <a:ea typeface="Calibri"/>
                          <a:cs typeface="Times New Roman"/>
                        </a:rPr>
                        <a:t>nurdan</a:t>
                      </a:r>
                      <a:r>
                        <a:rPr lang="tr-TR" sz="1600" dirty="0">
                          <a:latin typeface="Calibri"/>
                          <a:ea typeface="Calibri"/>
                          <a:cs typeface="Times New Roman"/>
                        </a:rPr>
                        <a:t> yaratmıştır.</a:t>
                      </a:r>
                    </a:p>
                  </a:txBody>
                  <a:tcPr marL="59727" marR="597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600" b="1" dirty="0">
                          <a:latin typeface="Calibri"/>
                          <a:ea typeface="Calibri"/>
                          <a:cs typeface="Times New Roman"/>
                        </a:rPr>
                        <a:t>7</a:t>
                      </a:r>
                      <a:endParaRPr lang="tr-TR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727" marR="597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600" dirty="0">
                          <a:latin typeface="Calibri"/>
                          <a:ea typeface="Calibri"/>
                          <a:cs typeface="Times New Roman"/>
                        </a:rPr>
                        <a:t>Melekler farklı biçimlere bürünebilirler. Örneğin vahiy meleği Cebrail bazen Peygamberimize bir insan görünümünde gelmiştir.</a:t>
                      </a:r>
                    </a:p>
                  </a:txBody>
                  <a:tcPr marL="59727" marR="597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6064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600" b="1" dirty="0"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  <a:endParaRPr lang="tr-TR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727" marR="597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600" dirty="0">
                          <a:latin typeface="Calibri"/>
                          <a:ea typeface="Calibri"/>
                          <a:cs typeface="Times New Roman"/>
                        </a:rPr>
                        <a:t>Melekler gözle </a:t>
                      </a:r>
                      <a:r>
                        <a:rPr lang="tr-TR" sz="1600" b="1" dirty="0">
                          <a:latin typeface="Calibri"/>
                          <a:ea typeface="Calibri"/>
                          <a:cs typeface="Times New Roman"/>
                        </a:rPr>
                        <a:t>görülmezler</a:t>
                      </a:r>
                      <a:r>
                        <a:rPr lang="tr-TR" sz="1600" dirty="0">
                          <a:latin typeface="Calibri"/>
                          <a:ea typeface="Calibri"/>
                          <a:cs typeface="Times New Roman"/>
                        </a:rPr>
                        <a:t>.</a:t>
                      </a:r>
                    </a:p>
                  </a:txBody>
                  <a:tcPr marL="59727" marR="597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600" b="1" dirty="0">
                          <a:latin typeface="Calibri"/>
                          <a:ea typeface="Calibri"/>
                          <a:cs typeface="Times New Roman"/>
                        </a:rPr>
                        <a:t>8</a:t>
                      </a:r>
                      <a:endParaRPr lang="tr-TR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727" marR="597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600" dirty="0">
                          <a:latin typeface="Calibri"/>
                          <a:ea typeface="Calibri"/>
                          <a:cs typeface="Times New Roman"/>
                        </a:rPr>
                        <a:t>Melekler Allah’ın bildirdiklerinin dışında </a:t>
                      </a:r>
                      <a:r>
                        <a:rPr lang="tr-TR" sz="1600" b="1" dirty="0">
                          <a:latin typeface="Calibri"/>
                          <a:ea typeface="Calibri"/>
                          <a:cs typeface="Times New Roman"/>
                        </a:rPr>
                        <a:t>geleceği (</a:t>
                      </a:r>
                      <a:r>
                        <a:rPr lang="tr-TR" sz="1600" b="1" dirty="0" err="1">
                          <a:latin typeface="Calibri"/>
                          <a:ea typeface="Calibri"/>
                          <a:cs typeface="Times New Roman"/>
                        </a:rPr>
                        <a:t>gaybı</a:t>
                      </a:r>
                      <a:r>
                        <a:rPr lang="tr-TR" sz="1600" b="1" dirty="0">
                          <a:latin typeface="Calibri"/>
                          <a:ea typeface="Calibri"/>
                          <a:cs typeface="Times New Roman"/>
                        </a:rPr>
                        <a:t>) bilmezler.</a:t>
                      </a:r>
                      <a:endParaRPr lang="tr-TR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727" marR="597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6064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600" b="1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  <a:endParaRPr lang="tr-TR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727" marR="597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600" dirty="0">
                          <a:latin typeface="Calibri"/>
                          <a:ea typeface="Calibri"/>
                          <a:cs typeface="Times New Roman"/>
                        </a:rPr>
                        <a:t>Meleklerin biz insanlar gibi </a:t>
                      </a:r>
                      <a:r>
                        <a:rPr lang="tr-TR" sz="1600" b="1" dirty="0">
                          <a:latin typeface="Calibri"/>
                          <a:ea typeface="Calibri"/>
                          <a:cs typeface="Times New Roman"/>
                        </a:rPr>
                        <a:t>yeme, içme vb. ihtiyaçları yoktur.</a:t>
                      </a:r>
                      <a:endParaRPr lang="tr-TR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727" marR="597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600" b="1" dirty="0">
                          <a:latin typeface="Calibri"/>
                          <a:ea typeface="Calibri"/>
                          <a:cs typeface="Times New Roman"/>
                        </a:rPr>
                        <a:t>9</a:t>
                      </a:r>
                      <a:endParaRPr lang="tr-TR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727" marR="597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600" dirty="0">
                          <a:latin typeface="Calibri"/>
                          <a:ea typeface="Calibri"/>
                          <a:cs typeface="Times New Roman"/>
                        </a:rPr>
                        <a:t>Yüce Allah dışında hiç kimse meleklerin sayısını bilemez.</a:t>
                      </a:r>
                    </a:p>
                  </a:txBody>
                  <a:tcPr marL="59727" marR="597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5384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600" b="1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4</a:t>
                      </a:r>
                      <a:endParaRPr lang="tr-TR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727" marR="597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600" dirty="0">
                          <a:latin typeface="Calibri"/>
                          <a:ea typeface="Calibri"/>
                          <a:cs typeface="Times New Roman"/>
                        </a:rPr>
                        <a:t>Melekler </a:t>
                      </a:r>
                      <a:r>
                        <a:rPr lang="tr-TR" sz="1600" b="1" dirty="0">
                          <a:latin typeface="Calibri"/>
                          <a:ea typeface="Calibri"/>
                          <a:cs typeface="Times New Roman"/>
                        </a:rPr>
                        <a:t>erkeklik ve dişilik</a:t>
                      </a:r>
                      <a:r>
                        <a:rPr lang="tr-TR" sz="1600" dirty="0">
                          <a:latin typeface="Calibri"/>
                          <a:ea typeface="Calibri"/>
                          <a:cs typeface="Times New Roman"/>
                        </a:rPr>
                        <a:t> özelliklerine sahip değildir. </a:t>
                      </a:r>
                      <a:r>
                        <a:rPr lang="tr-TR" sz="1600" b="1" dirty="0">
                          <a:latin typeface="Calibri"/>
                          <a:ea typeface="Calibri"/>
                          <a:cs typeface="Times New Roman"/>
                        </a:rPr>
                        <a:t>Evlenmez, çoğalmazlar.</a:t>
                      </a:r>
                      <a:endParaRPr lang="tr-TR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727" marR="597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400" b="1" dirty="0">
                          <a:latin typeface="Calibri"/>
                          <a:ea typeface="Calibri"/>
                          <a:cs typeface="Times New Roman"/>
                        </a:rPr>
                        <a:t>10</a:t>
                      </a:r>
                      <a:endParaRPr lang="tr-TR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727" marR="597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600" dirty="0">
                          <a:latin typeface="Calibri"/>
                          <a:ea typeface="Calibri"/>
                          <a:cs typeface="Times New Roman"/>
                        </a:rPr>
                        <a:t>Melekler </a:t>
                      </a:r>
                      <a:r>
                        <a:rPr lang="tr-TR" sz="1600" b="1" dirty="0">
                          <a:latin typeface="Calibri"/>
                          <a:ea typeface="Calibri"/>
                          <a:cs typeface="Times New Roman"/>
                        </a:rPr>
                        <a:t>sürekli Allah’a ibadet ederler.</a:t>
                      </a:r>
                      <a:r>
                        <a:rPr lang="tr-TR" sz="1600" dirty="0">
                          <a:latin typeface="Calibri"/>
                          <a:ea typeface="Calibri"/>
                          <a:cs typeface="Times New Roman"/>
                        </a:rPr>
                        <a:t> Allah’a hiçbir zaman </a:t>
                      </a:r>
                      <a:r>
                        <a:rPr lang="tr-TR" sz="1600" b="1" dirty="0">
                          <a:latin typeface="Calibri"/>
                          <a:ea typeface="Calibri"/>
                          <a:cs typeface="Times New Roman"/>
                        </a:rPr>
                        <a:t>isyan etmezler.</a:t>
                      </a:r>
                      <a:endParaRPr lang="tr-TR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727" marR="597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5384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600" b="1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5</a:t>
                      </a:r>
                      <a:endParaRPr lang="tr-TR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727" marR="597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600" dirty="0">
                          <a:latin typeface="Calibri"/>
                          <a:ea typeface="Calibri"/>
                          <a:cs typeface="Times New Roman"/>
                        </a:rPr>
                        <a:t>Melekler </a:t>
                      </a:r>
                      <a:r>
                        <a:rPr lang="tr-TR" sz="1600" b="1" dirty="0">
                          <a:latin typeface="Calibri"/>
                          <a:ea typeface="Calibri"/>
                          <a:cs typeface="Times New Roman"/>
                        </a:rPr>
                        <a:t>çok hızlı hareket ederler.</a:t>
                      </a:r>
                      <a:r>
                        <a:rPr lang="tr-TR" sz="1600" dirty="0">
                          <a:latin typeface="Calibri"/>
                          <a:ea typeface="Calibri"/>
                          <a:cs typeface="Times New Roman"/>
                        </a:rPr>
                        <a:t> Kısa zamanda uzun mesafelere gidebilirler.</a:t>
                      </a:r>
                    </a:p>
                  </a:txBody>
                  <a:tcPr marL="59727" marR="597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400" b="1" dirty="0">
                          <a:latin typeface="Calibri"/>
                          <a:ea typeface="Calibri"/>
                          <a:cs typeface="Times New Roman"/>
                        </a:rPr>
                        <a:t>11</a:t>
                      </a:r>
                      <a:endParaRPr lang="tr-TR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727" marR="597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600" dirty="0">
                          <a:latin typeface="Calibri"/>
                          <a:ea typeface="Calibri"/>
                          <a:cs typeface="Times New Roman"/>
                        </a:rPr>
                        <a:t>Melekler </a:t>
                      </a:r>
                      <a:r>
                        <a:rPr lang="tr-TR" sz="1600" b="1" dirty="0">
                          <a:latin typeface="Calibri"/>
                          <a:ea typeface="Calibri"/>
                          <a:cs typeface="Times New Roman"/>
                        </a:rPr>
                        <a:t>kanatları olan varlıklardır.</a:t>
                      </a:r>
                      <a:endParaRPr lang="tr-TR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727" marR="597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5384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600" b="1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6</a:t>
                      </a:r>
                      <a:endParaRPr lang="tr-TR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727" marR="597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600" dirty="0">
                          <a:latin typeface="Calibri"/>
                          <a:ea typeface="Calibri"/>
                          <a:cs typeface="Times New Roman"/>
                        </a:rPr>
                        <a:t>Melekler </a:t>
                      </a:r>
                      <a:r>
                        <a:rPr lang="tr-TR" sz="1600" b="1" dirty="0">
                          <a:latin typeface="Calibri"/>
                          <a:ea typeface="Calibri"/>
                          <a:cs typeface="Times New Roman"/>
                        </a:rPr>
                        <a:t>irade sahibi değildirler.</a:t>
                      </a:r>
                      <a:r>
                        <a:rPr lang="tr-TR" sz="1600" dirty="0">
                          <a:latin typeface="Calibri"/>
                          <a:ea typeface="Calibri"/>
                          <a:cs typeface="Times New Roman"/>
                        </a:rPr>
                        <a:t> Onlar sadece Yüce Allah’ın emirlerini yerine getirirler. </a:t>
                      </a:r>
                    </a:p>
                  </a:txBody>
                  <a:tcPr marL="59727" marR="597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400" b="1" dirty="0">
                          <a:latin typeface="Calibri"/>
                          <a:ea typeface="Calibri"/>
                          <a:cs typeface="Times New Roman"/>
                        </a:rPr>
                        <a:t>12</a:t>
                      </a:r>
                      <a:endParaRPr lang="tr-TR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727" marR="597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600" dirty="0">
                          <a:latin typeface="Calibri"/>
                          <a:ea typeface="Calibri"/>
                          <a:cs typeface="Times New Roman"/>
                        </a:rPr>
                        <a:t>Melekler Yüce Allah’ın emirlerini yerine getirmek için zaman zaman yeryüzüne inerler.</a:t>
                      </a:r>
                    </a:p>
                  </a:txBody>
                  <a:tcPr marL="59727" marR="597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FF">
            <a:alpha val="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üzlem"/>
          <p:cNvSpPr/>
          <p:nvPr/>
        </p:nvSpPr>
        <p:spPr>
          <a:xfrm>
            <a:off x="2987824" y="2924944"/>
            <a:ext cx="3528392" cy="1080120"/>
          </a:xfrm>
          <a:prstGeom prst="plaque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solidFill>
                  <a:schemeClr val="tx1"/>
                </a:solidFill>
                <a:latin typeface="Comic Sans MS" pitchFamily="66" charset="0"/>
              </a:rPr>
              <a:t>DÖRT BÜYÜK MELEK</a:t>
            </a:r>
            <a:endParaRPr lang="tr-TR" sz="28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3" name="2 Yuvarlatılmış Dikdörtgen"/>
          <p:cNvSpPr/>
          <p:nvPr/>
        </p:nvSpPr>
        <p:spPr>
          <a:xfrm>
            <a:off x="467544" y="620688"/>
            <a:ext cx="3744416" cy="1800200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tr-TR" dirty="0" smtClean="0">
                <a:solidFill>
                  <a:schemeClr val="tx1"/>
                </a:solidFill>
                <a:latin typeface="Comic Sans MS" pitchFamily="66" charset="0"/>
              </a:rPr>
              <a:t>CEBRAİL</a:t>
            </a:r>
          </a:p>
          <a:p>
            <a:pPr lvl="0">
              <a:buFont typeface="Arial" pitchFamily="34" charset="0"/>
              <a:buChar char="•"/>
            </a:pPr>
            <a:r>
              <a:rPr lang="tr-TR" dirty="0" smtClean="0">
                <a:solidFill>
                  <a:schemeClr val="tx1"/>
                </a:solidFill>
                <a:latin typeface="Comic Sans MS" pitchFamily="66" charset="0"/>
              </a:rPr>
              <a:t>Allah’ın emir ve yasaklarını peygamberlere iletir</a:t>
            </a:r>
            <a:endParaRPr lang="tr-TR" dirty="0">
              <a:solidFill>
                <a:schemeClr val="tx1"/>
              </a:solidFill>
            </a:endParaRPr>
          </a:p>
        </p:txBody>
      </p:sp>
      <p:sp>
        <p:nvSpPr>
          <p:cNvPr id="4" name="3 Yuvarlatılmış Dikdörtgen"/>
          <p:cNvSpPr/>
          <p:nvPr/>
        </p:nvSpPr>
        <p:spPr>
          <a:xfrm>
            <a:off x="5148064" y="620688"/>
            <a:ext cx="3744416" cy="1800200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tr-TR" dirty="0" smtClean="0">
                <a:solidFill>
                  <a:schemeClr val="tx1"/>
                </a:solidFill>
                <a:latin typeface="Comic Sans MS" pitchFamily="66" charset="0"/>
              </a:rPr>
              <a:t>AZRAİL</a:t>
            </a:r>
          </a:p>
          <a:p>
            <a:pPr lvl="0">
              <a:buFont typeface="Arial" pitchFamily="34" charset="0"/>
              <a:buChar char="•"/>
            </a:pPr>
            <a:r>
              <a:rPr lang="tr-TR" dirty="0" smtClean="0">
                <a:solidFill>
                  <a:schemeClr val="tx1"/>
                </a:solidFill>
                <a:latin typeface="Comic Sans MS" pitchFamily="66" charset="0"/>
              </a:rPr>
              <a:t>Ö</a:t>
            </a:r>
            <a:r>
              <a:rPr lang="nl-NL" dirty="0" smtClean="0">
                <a:solidFill>
                  <a:schemeClr val="tx1"/>
                </a:solidFill>
                <a:latin typeface="Comic Sans MS" pitchFamily="66" charset="0"/>
              </a:rPr>
              <a:t>lüm vakti gelenlerin can</a:t>
            </a:r>
            <a:r>
              <a:rPr lang="tr-TR" dirty="0" smtClean="0">
                <a:solidFill>
                  <a:schemeClr val="tx1"/>
                </a:solidFill>
                <a:latin typeface="Comic Sans MS" pitchFamily="66" charset="0"/>
              </a:rPr>
              <a:t>ı</a:t>
            </a:r>
            <a:r>
              <a:rPr lang="nl-NL" dirty="0" smtClean="0">
                <a:solidFill>
                  <a:schemeClr val="tx1"/>
                </a:solidFill>
                <a:latin typeface="Comic Sans MS" pitchFamily="66" charset="0"/>
              </a:rPr>
              <a:t>n</a:t>
            </a:r>
            <a:r>
              <a:rPr lang="tr-TR" dirty="0" smtClean="0">
                <a:solidFill>
                  <a:schemeClr val="tx1"/>
                </a:solidFill>
                <a:latin typeface="Comic Sans MS" pitchFamily="66" charset="0"/>
              </a:rPr>
              <a:t>ı</a:t>
            </a:r>
            <a:r>
              <a:rPr lang="nl-NL" dirty="0" smtClean="0">
                <a:solidFill>
                  <a:schemeClr val="tx1"/>
                </a:solidFill>
                <a:latin typeface="Comic Sans MS" pitchFamily="66" charset="0"/>
              </a:rPr>
              <a:t> al</a:t>
            </a:r>
            <a:r>
              <a:rPr lang="tr-TR" dirty="0" smtClean="0">
                <a:solidFill>
                  <a:schemeClr val="tx1"/>
                </a:solidFill>
                <a:latin typeface="Comic Sans MS" pitchFamily="66" charset="0"/>
              </a:rPr>
              <a:t>ı</a:t>
            </a:r>
            <a:r>
              <a:rPr lang="nl-NL" dirty="0" smtClean="0">
                <a:solidFill>
                  <a:schemeClr val="tx1"/>
                </a:solidFill>
                <a:latin typeface="Comic Sans MS" pitchFamily="66" charset="0"/>
              </a:rPr>
              <a:t>r</a:t>
            </a:r>
            <a:endParaRPr lang="tr-TR" dirty="0">
              <a:solidFill>
                <a:schemeClr val="tx1"/>
              </a:solidFill>
            </a:endParaRPr>
          </a:p>
        </p:txBody>
      </p:sp>
      <p:sp>
        <p:nvSpPr>
          <p:cNvPr id="5" name="4 Yuvarlatılmış Dikdörtgen"/>
          <p:cNvSpPr/>
          <p:nvPr/>
        </p:nvSpPr>
        <p:spPr>
          <a:xfrm>
            <a:off x="467544" y="4509120"/>
            <a:ext cx="3744416" cy="1800200"/>
          </a:xfrm>
          <a:prstGeom prst="round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171450" lvl="1" indent="-171450" defTabSz="7112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tr-TR" dirty="0" smtClean="0">
                <a:solidFill>
                  <a:schemeClr val="tx1"/>
                </a:solidFill>
                <a:latin typeface="Comic Sans MS" pitchFamily="66" charset="0"/>
              </a:rPr>
              <a:t>İSRAFİL</a:t>
            </a:r>
          </a:p>
          <a:p>
            <a:pPr marL="171450" lvl="1" indent="-171450" defTabSz="7112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tr-TR" dirty="0" smtClean="0">
                <a:solidFill>
                  <a:schemeClr val="tx1"/>
                </a:solidFill>
                <a:latin typeface="Comic Sans MS" pitchFamily="66" charset="0"/>
              </a:rPr>
              <a:t>Zamanı gelince kıyameti ve insanların dirilişi vaktini ilan etmekle sorumludur.</a:t>
            </a:r>
            <a:endParaRPr lang="tr-TR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6" name="5 Yuvarlatılmış Dikdörtgen"/>
          <p:cNvSpPr/>
          <p:nvPr/>
        </p:nvSpPr>
        <p:spPr>
          <a:xfrm>
            <a:off x="5220072" y="4509120"/>
            <a:ext cx="3744416" cy="1800200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dirty="0" smtClean="0">
                <a:solidFill>
                  <a:schemeClr val="tx1"/>
                </a:solidFill>
                <a:latin typeface="Comic Sans MS" pitchFamily="66" charset="0"/>
              </a:rPr>
              <a:t>MİKAİL</a:t>
            </a:r>
          </a:p>
          <a:p>
            <a:pPr>
              <a:buFont typeface="Arial" pitchFamily="34" charset="0"/>
              <a:buChar char="•"/>
            </a:pPr>
            <a:r>
              <a:rPr lang="tr-TR" dirty="0" smtClean="0">
                <a:solidFill>
                  <a:schemeClr val="tx1"/>
                </a:solidFill>
                <a:latin typeface="Comic Sans MS" pitchFamily="66" charset="0"/>
              </a:rPr>
              <a:t>Yağmur, kar, rüzgar gibi</a:t>
            </a:r>
          </a:p>
          <a:p>
            <a:r>
              <a:rPr lang="tr-TR" dirty="0" smtClean="0">
                <a:solidFill>
                  <a:schemeClr val="tx1"/>
                </a:solidFill>
                <a:latin typeface="Comic Sans MS" pitchFamily="66" charset="0"/>
              </a:rPr>
              <a:t>doğa olaylarını düzenler.</a:t>
            </a:r>
            <a:endParaRPr lang="tr-TR" dirty="0">
              <a:solidFill>
                <a:schemeClr val="tx1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9 Dolu Çerçeve"/>
          <p:cNvSpPr/>
          <p:nvPr/>
        </p:nvSpPr>
        <p:spPr>
          <a:xfrm>
            <a:off x="179512" y="3356992"/>
            <a:ext cx="7704856" cy="1080120"/>
          </a:xfrm>
          <a:prstGeom prst="bevel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2000" dirty="0">
                <a:solidFill>
                  <a:schemeClr val="tx1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tr-TR" sz="2000" dirty="0" smtClean="0">
                <a:solidFill>
                  <a:schemeClr val="tx1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        </a:t>
            </a: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İnananların mükâfatlandırılması için Allah’a dua ede</a:t>
            </a:r>
            <a:r>
              <a:rPr kumimoji="0" lang="tr-TR" sz="20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rler</a:t>
            </a: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. </a:t>
            </a:r>
            <a:endParaRPr lang="tr-TR" sz="2000" dirty="0"/>
          </a:p>
        </p:txBody>
      </p:sp>
      <p:sp>
        <p:nvSpPr>
          <p:cNvPr id="11" name="10 Dolu Çerçeve"/>
          <p:cNvSpPr/>
          <p:nvPr/>
        </p:nvSpPr>
        <p:spPr>
          <a:xfrm>
            <a:off x="1043608" y="5301208"/>
            <a:ext cx="7848872" cy="1152128"/>
          </a:xfrm>
          <a:prstGeom prst="bevel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2000" dirty="0">
                <a:solidFill>
                  <a:schemeClr val="tx1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tr-TR" sz="2000" dirty="0" smtClean="0">
                <a:solidFill>
                  <a:schemeClr val="tx1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  </a:t>
            </a: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İnsanın iyilik yapması, güzel söz söylemesi, güzel davranışlarda bulunması için çaba harcarlar.</a:t>
            </a:r>
            <a:endParaRPr lang="tr-TR" sz="2000" dirty="0"/>
          </a:p>
        </p:txBody>
      </p:sp>
      <p:sp>
        <p:nvSpPr>
          <p:cNvPr id="12" name="11 Metin kutusu"/>
          <p:cNvSpPr txBox="1"/>
          <p:nvPr/>
        </p:nvSpPr>
        <p:spPr>
          <a:xfrm>
            <a:off x="395536" y="260648"/>
            <a:ext cx="838842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tr-TR" sz="2400" b="1" dirty="0" smtClean="0"/>
              <a:t>  </a:t>
            </a:r>
            <a:r>
              <a:rPr lang="tr-TR" sz="2800" b="1" dirty="0" smtClean="0"/>
              <a:t>Meleklerin insanın davranışlarını güzelleşmesine katkıda bulunurlar.</a:t>
            </a:r>
            <a:endParaRPr lang="tr-TR" sz="2800" b="1" dirty="0"/>
          </a:p>
        </p:txBody>
      </p:sp>
      <p:sp>
        <p:nvSpPr>
          <p:cNvPr id="7" name="6 Dolu Çerçeve"/>
          <p:cNvSpPr/>
          <p:nvPr/>
        </p:nvSpPr>
        <p:spPr>
          <a:xfrm>
            <a:off x="1115616" y="1556792"/>
            <a:ext cx="7704856" cy="1080120"/>
          </a:xfrm>
          <a:prstGeom prst="bevel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1" fontAlgn="base">
              <a:spcBef>
                <a:spcPct val="0"/>
              </a:spcBef>
              <a:spcAft>
                <a:spcPct val="0"/>
              </a:spcAft>
            </a:pPr>
            <a:r>
              <a:rPr lang="tr-TR" sz="2000" dirty="0" smtClean="0">
                <a:solidFill>
                  <a:schemeClr val="tx1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Melekler sürekli insanların iyiliğini isterler.</a:t>
            </a:r>
            <a:endParaRPr lang="tr-TR" sz="20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8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Yuvarlatılmış Dikdörtgen"/>
          <p:cNvSpPr/>
          <p:nvPr/>
        </p:nvSpPr>
        <p:spPr>
          <a:xfrm>
            <a:off x="539552" y="692696"/>
            <a:ext cx="8064896" cy="5184576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3200" b="1" dirty="0" smtClean="0"/>
              <a:t>    </a:t>
            </a:r>
            <a:r>
              <a:rPr lang="tr-TR" sz="4400" b="1" dirty="0" smtClean="0"/>
              <a:t>Cinler; </a:t>
            </a:r>
          </a:p>
          <a:p>
            <a:endParaRPr lang="tr-TR" sz="2400" dirty="0" smtClean="0"/>
          </a:p>
          <a:p>
            <a:pPr>
              <a:buFont typeface="Wingdings" pitchFamily="2" charset="2"/>
              <a:buChar char="Ø"/>
            </a:pPr>
            <a:r>
              <a:rPr lang="tr-TR" sz="2400" dirty="0" smtClean="0"/>
              <a:t>    </a:t>
            </a:r>
            <a:r>
              <a:rPr lang="tr-TR" sz="3200" dirty="0" smtClean="0"/>
              <a:t>Ateşten yaratılmışt</a:t>
            </a:r>
            <a:r>
              <a:rPr lang="tr-TR" sz="3200" dirty="0"/>
              <a:t>ı</a:t>
            </a:r>
            <a:r>
              <a:rPr lang="tr-TR" sz="3200" dirty="0" smtClean="0"/>
              <a:t>r</a:t>
            </a:r>
            <a:r>
              <a:rPr lang="tr-TR" sz="3200" dirty="0"/>
              <a:t>. </a:t>
            </a:r>
            <a:endParaRPr lang="tr-TR" sz="3200" dirty="0" smtClean="0"/>
          </a:p>
          <a:p>
            <a:endParaRPr lang="tr-TR" sz="3200" dirty="0"/>
          </a:p>
          <a:p>
            <a:pPr>
              <a:buFont typeface="Wingdings" pitchFamily="2" charset="2"/>
              <a:buChar char="Ø"/>
            </a:pPr>
            <a:r>
              <a:rPr lang="tr-TR" sz="3200" dirty="0" smtClean="0"/>
              <a:t>  İrade </a:t>
            </a:r>
            <a:r>
              <a:rPr lang="tr-TR" sz="3200" dirty="0"/>
              <a:t>sahibi ve </a:t>
            </a:r>
            <a:r>
              <a:rPr lang="tr-TR" sz="3200" dirty="0" smtClean="0"/>
              <a:t>akıllı varlıklard</a:t>
            </a:r>
            <a:r>
              <a:rPr lang="tr-TR" sz="3200" dirty="0"/>
              <a:t>ı</a:t>
            </a:r>
            <a:r>
              <a:rPr lang="tr-TR" sz="3200" dirty="0" smtClean="0"/>
              <a:t>r.</a:t>
            </a:r>
          </a:p>
          <a:p>
            <a:endParaRPr lang="tr-TR" sz="3200" dirty="0"/>
          </a:p>
          <a:p>
            <a:pPr>
              <a:buFont typeface="Wingdings" pitchFamily="2" charset="2"/>
              <a:buChar char="Ø"/>
            </a:pPr>
            <a:r>
              <a:rPr lang="tr-TR" sz="3200" dirty="0" smtClean="0"/>
              <a:t>  İnsanlar </a:t>
            </a:r>
            <a:r>
              <a:rPr lang="tr-TR" sz="3200" dirty="0"/>
              <a:t>gibi Allah'a inanmak ve onun </a:t>
            </a:r>
            <a:r>
              <a:rPr lang="tr-TR" sz="3200" dirty="0" smtClean="0"/>
              <a:t>buyruklarını </a:t>
            </a:r>
            <a:r>
              <a:rPr lang="tr-TR" sz="3200" dirty="0"/>
              <a:t>yerine getirmekle sorumludurlar. </a:t>
            </a: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Çerçeve"/>
          <p:cNvSpPr/>
          <p:nvPr/>
        </p:nvSpPr>
        <p:spPr>
          <a:xfrm>
            <a:off x="683568" y="1340768"/>
            <a:ext cx="7848872" cy="3960440"/>
          </a:xfrm>
          <a:prstGeom prst="fram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4000" dirty="0" smtClean="0"/>
              <a:t>“</a:t>
            </a:r>
            <a:r>
              <a:rPr lang="sv-SE" sz="4000" dirty="0" smtClean="0"/>
              <a:t>Ben </a:t>
            </a:r>
            <a:r>
              <a:rPr lang="sv-SE" sz="4000" dirty="0"/>
              <a:t>cinleri ve </a:t>
            </a:r>
            <a:r>
              <a:rPr lang="sv-SE" sz="4000" dirty="0" smtClean="0"/>
              <a:t>insanlar</a:t>
            </a:r>
            <a:r>
              <a:rPr lang="tr-TR" sz="4000" dirty="0"/>
              <a:t>ı</a:t>
            </a:r>
            <a:r>
              <a:rPr lang="sv-SE" sz="4000" dirty="0" smtClean="0"/>
              <a:t>, </a:t>
            </a:r>
            <a:r>
              <a:rPr lang="sv-SE" sz="4000" dirty="0"/>
              <a:t>ancak bana ibadet </a:t>
            </a:r>
            <a:r>
              <a:rPr lang="sv-SE" sz="4000" dirty="0" smtClean="0"/>
              <a:t>etsinler</a:t>
            </a:r>
            <a:r>
              <a:rPr lang="tr-TR" sz="4000" dirty="0" smtClean="0"/>
              <a:t> diye yarattım.”</a:t>
            </a:r>
          </a:p>
          <a:p>
            <a:pPr algn="r"/>
            <a:r>
              <a:rPr lang="tr-TR" sz="4000" dirty="0" err="1" smtClean="0"/>
              <a:t>Zariyat</a:t>
            </a:r>
            <a:r>
              <a:rPr lang="tr-TR" sz="4000" dirty="0" smtClean="0"/>
              <a:t> suresi, 56. ayet</a:t>
            </a:r>
            <a:endParaRPr lang="tr-TR" sz="4000" dirty="0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251520" y="692696"/>
            <a:ext cx="7812360" cy="5543301"/>
          </a:xfrm>
          <a:prstGeom prst="verticalScroll">
            <a:avLst/>
          </a:prstGeom>
          <a:ln>
            <a:headEnd/>
            <a:tailEnd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514350" marR="0" lvl="0" indent="-5143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1.  </a:t>
            </a:r>
            <a:r>
              <a:rPr lang="tr-TR" sz="2400" dirty="0">
                <a:solidFill>
                  <a:schemeClr val="tx1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K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ibirlenmiş, Allah’ın huzurundan kovulmuştur.</a:t>
            </a:r>
          </a:p>
          <a:p>
            <a:pPr marL="514350" marR="0" lvl="0" indent="-5143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tr-TR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2.  İnsanlara kötülük etmek, onları azdırmak, doğru yoldan uzaklaştırmak ister.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3. </a:t>
            </a:r>
            <a:r>
              <a:rPr kumimoji="0" lang="tr-TR" sz="2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Yüce Allah’a karşı çok nankör bir varlıktır.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4.  Allah’a asi olmuştur.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5.  </a:t>
            </a:r>
            <a:r>
              <a:rPr lang="tr-TR" sz="2400" dirty="0">
                <a:solidFill>
                  <a:schemeClr val="tx1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İ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nsanlara vesvese (kuruntu) verir, onları şüpheye düşürür. Böylece insanlardan kimini inkâra sürükler.</a:t>
            </a:r>
            <a:endParaRPr kumimoji="0" lang="tr-TR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2 Resim" descr="raptiye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24328" y="260648"/>
            <a:ext cx="1080120" cy="792088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</p:spPr>
      </p:pic>
      <p:sp>
        <p:nvSpPr>
          <p:cNvPr id="4" name="3 Metin kutusu"/>
          <p:cNvSpPr txBox="1"/>
          <p:nvPr/>
        </p:nvSpPr>
        <p:spPr>
          <a:xfrm>
            <a:off x="1547664" y="692696"/>
            <a:ext cx="53285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dirty="0" smtClean="0"/>
              <a:t>    Şeytan ;</a:t>
            </a:r>
            <a:endParaRPr lang="tr-TR" sz="4000" b="1" dirty="0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215</TotalTime>
  <Words>712</Words>
  <Application>Microsoft Office PowerPoint</Application>
  <PresentationFormat>Ekran Gösterisi (4:3)</PresentationFormat>
  <Paragraphs>101</Paragraphs>
  <Slides>18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18</vt:i4>
      </vt:variant>
    </vt:vector>
  </HeadingPairs>
  <TitlesOfParts>
    <vt:vector size="19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MELEK VE AHİRET İNANCI</dc:title>
  <dc:creator>ruvi</dc:creator>
  <cp:lastModifiedBy>DEM</cp:lastModifiedBy>
  <cp:revision>29</cp:revision>
  <dcterms:created xsi:type="dcterms:W3CDTF">2013-03-28T20:38:17Z</dcterms:created>
  <dcterms:modified xsi:type="dcterms:W3CDTF">2016-05-04T12:18:37Z</dcterms:modified>
  <cp:contentStatus>Tamamlandı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arkAsFinal">
    <vt:bool>true</vt:bool>
  </property>
</Properties>
</file>