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60" r:id="rId4"/>
    <p:sldId id="261" r:id="rId5"/>
    <p:sldId id="269" r:id="rId6"/>
    <p:sldId id="268" r:id="rId7"/>
    <p:sldId id="275" r:id="rId8"/>
    <p:sldId id="267" r:id="rId9"/>
    <p:sldId id="265" r:id="rId10"/>
    <p:sldId id="273" r:id="rId11"/>
    <p:sldId id="274" r:id="rId12"/>
    <p:sldId id="266" r:id="rId13"/>
    <p:sldId id="264" r:id="rId14"/>
    <p:sldId id="263" r:id="rId15"/>
    <p:sldId id="276" r:id="rId16"/>
    <p:sldId id="262" r:id="rId17"/>
    <p:sldId id="259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795C-2AEE-4E68-8421-FB8012764CD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41D0-385A-4BD5-A61A-9C7C1900C2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795C-2AEE-4E68-8421-FB8012764CD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41D0-385A-4BD5-A61A-9C7C1900C2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795C-2AEE-4E68-8421-FB8012764CD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41D0-385A-4BD5-A61A-9C7C1900C2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795C-2AEE-4E68-8421-FB8012764CD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41D0-385A-4BD5-A61A-9C7C1900C2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795C-2AEE-4E68-8421-FB8012764CD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41D0-385A-4BD5-A61A-9C7C1900C2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795C-2AEE-4E68-8421-FB8012764CD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41D0-385A-4BD5-A61A-9C7C1900C2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795C-2AEE-4E68-8421-FB8012764CD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41D0-385A-4BD5-A61A-9C7C1900C2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795C-2AEE-4E68-8421-FB8012764CD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41D0-385A-4BD5-A61A-9C7C1900C2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795C-2AEE-4E68-8421-FB8012764CD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41D0-385A-4BD5-A61A-9C7C1900C2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795C-2AEE-4E68-8421-FB8012764CD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41D0-385A-4BD5-A61A-9C7C1900C2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795C-2AEE-4E68-8421-FB8012764CD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41D0-385A-4BD5-A61A-9C7C1900C2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2795C-2AEE-4E68-8421-FB8012764CD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641D0-385A-4BD5-A61A-9C7C1900C29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materyalgrubudkab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555776" y="764704"/>
            <a:ext cx="63367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err="1" smtClean="0">
                <a:solidFill>
                  <a:schemeClr val="tx2"/>
                </a:solidFill>
              </a:rPr>
              <a:t>Mescid</a:t>
            </a:r>
            <a:r>
              <a:rPr lang="tr-TR" sz="2400" b="1" dirty="0" smtClean="0">
                <a:solidFill>
                  <a:schemeClr val="tx2"/>
                </a:solidFill>
              </a:rPr>
              <a:t>-i Nebi’nin diğer yanına  da yoksul ve kimsesiz Müslümanların barınması için odalar yapıldı. </a:t>
            </a:r>
            <a:r>
              <a:rPr lang="tr-TR" sz="2400" b="1" dirty="0" err="1" smtClean="0">
                <a:solidFill>
                  <a:schemeClr val="tx2"/>
                </a:solidFill>
              </a:rPr>
              <a:t>Suffe</a:t>
            </a:r>
            <a:r>
              <a:rPr lang="tr-TR" sz="2400" b="1" dirty="0" smtClean="0">
                <a:solidFill>
                  <a:schemeClr val="tx2"/>
                </a:solidFill>
              </a:rPr>
              <a:t> adı verilen bu bölümde kalan </a:t>
            </a:r>
            <a:r>
              <a:rPr lang="tr-TR" sz="2400" b="1" dirty="0" err="1" smtClean="0">
                <a:solidFill>
                  <a:schemeClr val="tx2"/>
                </a:solidFill>
              </a:rPr>
              <a:t>müslümanlara</a:t>
            </a:r>
            <a:r>
              <a:rPr lang="tr-TR" sz="2400" b="1" dirty="0" smtClean="0">
                <a:solidFill>
                  <a:schemeClr val="tx2"/>
                </a:solidFill>
              </a:rPr>
              <a:t> “</a:t>
            </a:r>
            <a:r>
              <a:rPr lang="tr-TR" sz="2400" b="1" dirty="0" err="1" smtClean="0">
                <a:solidFill>
                  <a:schemeClr val="tx2"/>
                </a:solidFill>
              </a:rPr>
              <a:t>Ashab</a:t>
            </a:r>
            <a:r>
              <a:rPr lang="tr-TR" sz="2400" b="1" dirty="0" smtClean="0">
                <a:solidFill>
                  <a:schemeClr val="tx2"/>
                </a:solidFill>
              </a:rPr>
              <a:t>-ı </a:t>
            </a:r>
            <a:r>
              <a:rPr lang="tr-TR" sz="2400" b="1" dirty="0" err="1" smtClean="0">
                <a:solidFill>
                  <a:schemeClr val="tx2"/>
                </a:solidFill>
              </a:rPr>
              <a:t>suffe</a:t>
            </a:r>
            <a:r>
              <a:rPr lang="tr-TR" sz="2400" b="1" dirty="0" smtClean="0">
                <a:solidFill>
                  <a:schemeClr val="tx2"/>
                </a:solidFill>
              </a:rPr>
              <a:t>” denildi.</a:t>
            </a:r>
            <a:br>
              <a:rPr lang="tr-TR" sz="2400" b="1" dirty="0" smtClean="0">
                <a:solidFill>
                  <a:schemeClr val="tx2"/>
                </a:solidFill>
              </a:rPr>
            </a:br>
            <a:r>
              <a:rPr lang="tr-TR" sz="2400" b="1" dirty="0" smtClean="0">
                <a:solidFill>
                  <a:schemeClr val="tx2"/>
                </a:solidFill>
              </a:rPr>
              <a:t/>
            </a:r>
            <a:br>
              <a:rPr lang="tr-TR" sz="2400" b="1" dirty="0" smtClean="0">
                <a:solidFill>
                  <a:schemeClr val="tx2"/>
                </a:solidFill>
              </a:rPr>
            </a:br>
            <a:r>
              <a:rPr lang="tr-TR" sz="2400" b="1" dirty="0" smtClean="0">
                <a:solidFill>
                  <a:schemeClr val="tx2"/>
                </a:solidFill>
              </a:rPr>
              <a:t/>
            </a:r>
            <a:br>
              <a:rPr lang="tr-TR" sz="2400" b="1" dirty="0" smtClean="0">
                <a:solidFill>
                  <a:schemeClr val="tx2"/>
                </a:solidFill>
              </a:rPr>
            </a:br>
            <a:r>
              <a:rPr lang="tr-TR" sz="2400" b="1" dirty="0" smtClean="0">
                <a:solidFill>
                  <a:schemeClr val="tx2"/>
                </a:solidFill>
              </a:rPr>
              <a:t/>
            </a:r>
            <a:br>
              <a:rPr lang="tr-TR" sz="2400" b="1" dirty="0" smtClean="0">
                <a:solidFill>
                  <a:schemeClr val="tx2"/>
                </a:solidFill>
              </a:rPr>
            </a:br>
            <a:endParaRPr lang="tr-TR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708920"/>
            <a:ext cx="612068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987824" y="476672"/>
            <a:ext cx="59766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chemeClr val="tx2"/>
                </a:solidFill>
              </a:rPr>
              <a:t>Mescit, Müslümanların günde beş vakit buluştukları ve birlikte ibadet ettikleri yerdi. Müslümanlarla ilgili önemli kararlar burada alınır, insanların şikayetleri burada dinlenir ve çözüme kavuşturulurdu.</a:t>
            </a:r>
            <a:endParaRPr lang="tr-TR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708920"/>
            <a:ext cx="561662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27784" y="404664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chemeClr val="tx2"/>
                </a:solidFill>
              </a:rPr>
              <a:t>Dışarıdan gelen elçiler de burada kabul edilirdi. Buradan ihtiyaç sahiplerine yardım yapılır, eğitim faaliyetleri de burada yürütülürdü.</a:t>
            </a:r>
            <a:endParaRPr lang="tr-TR" sz="2400" b="1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284984"/>
            <a:ext cx="5544616" cy="3210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347864" y="404664"/>
            <a:ext cx="39644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u="sng" dirty="0" smtClean="0">
                <a:solidFill>
                  <a:schemeClr val="accent2"/>
                </a:solidFill>
              </a:rPr>
              <a:t>Eğitim ve Öğretim Etkinlikleri </a:t>
            </a:r>
            <a:endParaRPr lang="tr-TR" sz="2400" b="1" u="sng" dirty="0">
              <a:solidFill>
                <a:schemeClr val="accent2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2843808" y="1124744"/>
            <a:ext cx="59046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tx2"/>
                </a:solidFill>
              </a:rPr>
              <a:t>İslamiyet okumaya öğrenmeye bilgiye büyük bir önem vermiştir.Yüce Allah Kuran’ın bir çok ayetinde bilginin ve ilim öğrenmenin önemine dikkat çekmiştir.</a:t>
            </a:r>
            <a:endParaRPr lang="tr-TR" sz="2400" b="1" dirty="0">
              <a:solidFill>
                <a:schemeClr val="tx2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852936"/>
            <a:ext cx="5976664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99792" y="260648"/>
            <a:ext cx="61561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chemeClr val="tx2"/>
                </a:solidFill>
              </a:rPr>
              <a:t>Hicretten sonra Peygamber Mescidi, İslam'ın en önemli eğitim öğretim merkezi olmuştur. Peygamberimiz mescidin yanına "</a:t>
            </a:r>
            <a:r>
              <a:rPr lang="tr-TR" sz="2400" b="1" dirty="0" err="1" smtClean="0">
                <a:solidFill>
                  <a:schemeClr val="tx2"/>
                </a:solidFill>
              </a:rPr>
              <a:t>Suffe</a:t>
            </a:r>
            <a:r>
              <a:rPr lang="tr-TR" sz="2400" b="1" dirty="0" smtClean="0">
                <a:solidFill>
                  <a:schemeClr val="tx2"/>
                </a:solidFill>
              </a:rPr>
              <a:t>" adında ayrı bir bölüm yaptırmıştı. </a:t>
            </a:r>
            <a:endParaRPr lang="tr-TR" sz="2400" b="1" dirty="0">
              <a:solidFill>
                <a:schemeClr val="tx2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429000"/>
            <a:ext cx="5803404" cy="3286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843808" y="548680"/>
            <a:ext cx="60486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chemeClr val="tx2"/>
                </a:solidFill>
              </a:rPr>
              <a:t>Burada yoksul olup barınacak yeri olmayanlar veya evi olduğu halde ilim öğrenmek isteyenler kalır, yeni bilgiler öğrenerek ve ibadet ederek günlerini geçirirlerdi.</a:t>
            </a:r>
            <a:endParaRPr lang="tr-TR" sz="2400" b="1" dirty="0">
              <a:solidFill>
                <a:schemeClr val="tx2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348880"/>
            <a:ext cx="561662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63280" y="260648"/>
            <a:ext cx="64807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chemeClr val="tx2"/>
                </a:solidFill>
              </a:rPr>
              <a:t>Burası bir anlamda yatılı okul gibiydi. </a:t>
            </a:r>
            <a:r>
              <a:rPr lang="tr-TR" sz="2400" b="1" dirty="0" err="1" smtClean="0">
                <a:solidFill>
                  <a:schemeClr val="tx2"/>
                </a:solidFill>
              </a:rPr>
              <a:t>Suffe'de</a:t>
            </a:r>
            <a:r>
              <a:rPr lang="tr-TR" sz="2400" b="1" dirty="0" smtClean="0">
                <a:solidFill>
                  <a:schemeClr val="tx2"/>
                </a:solidFill>
              </a:rPr>
              <a:t> kalan öğrencilerin sayısı yüzü aşkındı. Peygamberimiz onlarla yakından ilgilenir, onların eğitim ve öğretimiyle meşgul olduğu gibi, geçimlerini de sağlamaya çalışırdı. </a:t>
            </a:r>
            <a:endParaRPr lang="tr-TR" sz="2400" b="1" dirty="0">
              <a:solidFill>
                <a:schemeClr val="tx2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924944"/>
            <a:ext cx="5777515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915816" y="332656"/>
            <a:ext cx="5904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chemeClr val="tx2"/>
                </a:solidFill>
              </a:rPr>
              <a:t>Peygamberimiz, başta </a:t>
            </a:r>
            <a:r>
              <a:rPr lang="tr-TR" sz="2400" b="1" dirty="0" err="1" smtClean="0">
                <a:solidFill>
                  <a:schemeClr val="tx2"/>
                </a:solidFill>
              </a:rPr>
              <a:t>Kur'an</a:t>
            </a:r>
            <a:r>
              <a:rPr lang="tr-TR" sz="2400" b="1" dirty="0" smtClean="0">
                <a:solidFill>
                  <a:schemeClr val="tx2"/>
                </a:solidFill>
              </a:rPr>
              <a:t> eğitimi olmak üzere Müslümanlara ziraat, tıp matematik savaş teknikleri, atıcılık, binicilik, yüzme gibi bir çok alanda bilgi elde etmelerini öğütlerdi.</a:t>
            </a:r>
            <a:endParaRPr lang="tr-TR" sz="2400" b="1" dirty="0">
              <a:solidFill>
                <a:schemeClr val="tx2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492556"/>
            <a:ext cx="5832648" cy="3893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483768" y="188640"/>
            <a:ext cx="64764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/>
              <a:t>. </a:t>
            </a:r>
            <a:r>
              <a:rPr lang="tr-TR" sz="2400" b="1" u="sng" dirty="0" smtClean="0">
                <a:solidFill>
                  <a:schemeClr val="accent2"/>
                </a:solidFill>
                <a:latin typeface="Berlin Sans FB Demi" pitchFamily="34" charset="0"/>
              </a:rPr>
              <a:t>Hz. Muhammed’in Çağrısı: Medine Dönemi </a:t>
            </a:r>
            <a:endParaRPr lang="tr-TR" sz="2400" b="1" u="sng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2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Berlin Sans FB Demi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87824" y="1196752"/>
            <a:ext cx="60486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002060"/>
                </a:solidFill>
              </a:rPr>
              <a:t>Medine, Mekke'nin kuzeyinde, üç tarafı dağlarla çevrili, güneyi ise ovalık bir şehirdir. Havası güzel, toprağı ziraata elverişli, hurmalıkları boldur. </a:t>
            </a:r>
            <a:endParaRPr lang="tr-TR" sz="24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780928"/>
            <a:ext cx="6444208" cy="391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sk zinciri mustafa demirci.wav">
            <a:hlinkClick r:id="" action="ppaction://media"/>
          </p:cNvPr>
          <p:cNvPicPr>
            <a:picLocks noRot="1" noChangeAspect="1"/>
          </p:cNvPicPr>
          <p:nvPr>
            <a:wavAudioFile r:embed="rId1" name="ask zinciri mustafa demirci.wav"/>
          </p:nvPr>
        </p:nvPicPr>
        <p:blipFill>
          <a:blip r:embed="rId4" cstate="print"/>
          <a:stretch>
            <a:fillRect/>
          </a:stretch>
        </p:blipFill>
        <p:spPr>
          <a:xfrm>
            <a:off x="7020272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>
                <p:cTn id="2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95736" y="476672"/>
            <a:ext cx="7772400" cy="1470025"/>
          </a:xfrm>
        </p:spPr>
        <p:txBody>
          <a:bodyPr>
            <a:noAutofit/>
          </a:bodyPr>
          <a:lstStyle/>
          <a:p>
            <a:r>
              <a:rPr lang="tr-TR" sz="2400" b="1" dirty="0" smtClean="0"/>
              <a:t>Medine’nin İslam tarihinde ve peygamberimizin</a:t>
            </a:r>
            <a:br>
              <a:rPr lang="tr-TR" sz="2400" b="1" dirty="0" smtClean="0"/>
            </a:br>
            <a:r>
              <a:rPr lang="tr-TR" sz="2400" b="1" dirty="0" smtClean="0"/>
              <a:t> hayatında önemli bir yeri vardır.</a:t>
            </a:r>
            <a:br>
              <a:rPr lang="tr-TR" sz="2400" b="1" dirty="0" smtClean="0"/>
            </a:br>
            <a:r>
              <a:rPr lang="tr-TR" sz="2400" b="1" dirty="0" smtClean="0"/>
              <a:t>İslamiyet burada yeni bir döneme girmiş,</a:t>
            </a:r>
            <a:br>
              <a:rPr lang="tr-TR" sz="2400" b="1" dirty="0" smtClean="0"/>
            </a:br>
            <a:r>
              <a:rPr lang="tr-TR" sz="2400" b="1" dirty="0" err="1" smtClean="0"/>
              <a:t>müslümanlar</a:t>
            </a:r>
            <a:r>
              <a:rPr lang="tr-TR" sz="2400" b="1" dirty="0" smtClean="0"/>
              <a:t> bağımsız, özgür</a:t>
            </a:r>
            <a:br>
              <a:rPr lang="tr-TR" sz="2400" b="1" dirty="0" smtClean="0"/>
            </a:br>
            <a:r>
              <a:rPr lang="tr-TR" sz="2400" b="1" dirty="0" smtClean="0"/>
              <a:t> bir toplum oluşturmuşlardır.</a:t>
            </a:r>
            <a:endParaRPr lang="tr-TR" sz="2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348880"/>
            <a:ext cx="619268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835696" y="332656"/>
            <a:ext cx="7772400" cy="1470025"/>
          </a:xfrm>
        </p:spPr>
        <p:txBody>
          <a:bodyPr>
            <a:normAutofit/>
          </a:bodyPr>
          <a:lstStyle/>
          <a:p>
            <a:r>
              <a:rPr lang="tr-TR" sz="2400" b="1" dirty="0" smtClean="0">
                <a:solidFill>
                  <a:schemeClr val="tx2"/>
                </a:solidFill>
              </a:rPr>
              <a:t>Peygamberimiz Medine’ye hicret ettikten </a:t>
            </a:r>
            <a:br>
              <a:rPr lang="tr-TR" sz="2400" b="1" dirty="0" smtClean="0">
                <a:solidFill>
                  <a:schemeClr val="tx2"/>
                </a:solidFill>
              </a:rPr>
            </a:br>
            <a:r>
              <a:rPr lang="tr-TR" sz="2400" b="1" dirty="0" smtClean="0">
                <a:solidFill>
                  <a:schemeClr val="tx2"/>
                </a:solidFill>
              </a:rPr>
              <a:t>sonra birtakım önemli faaliyetlerde bulunmuş,</a:t>
            </a:r>
            <a:br>
              <a:rPr lang="tr-TR" sz="2400" b="1" dirty="0" smtClean="0">
                <a:solidFill>
                  <a:schemeClr val="tx2"/>
                </a:solidFill>
              </a:rPr>
            </a:br>
            <a:r>
              <a:rPr lang="tr-TR" sz="2400" b="1" dirty="0" smtClean="0">
                <a:solidFill>
                  <a:schemeClr val="tx2"/>
                </a:solidFill>
              </a:rPr>
              <a:t>çalışmalar yapmıştır.</a:t>
            </a:r>
            <a:endParaRPr lang="tr-TR" sz="2400" b="1" dirty="0">
              <a:solidFill>
                <a:schemeClr val="tx2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204864"/>
            <a:ext cx="655272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371600" y="1340768"/>
            <a:ext cx="7772400" cy="1224136"/>
          </a:xfrm>
        </p:spPr>
        <p:txBody>
          <a:bodyPr>
            <a:normAutofit fontScale="90000"/>
          </a:bodyPr>
          <a:lstStyle/>
          <a:p>
            <a:r>
              <a:rPr lang="tr-TR" sz="2700" b="1" dirty="0" smtClean="0">
                <a:solidFill>
                  <a:schemeClr val="tx2"/>
                </a:solidFill>
              </a:rPr>
              <a:t>Peygamberimiz Medine’ye hicret ettiğinde</a:t>
            </a:r>
            <a:br>
              <a:rPr lang="tr-TR" sz="2700" b="1" dirty="0" smtClean="0">
                <a:solidFill>
                  <a:schemeClr val="tx2"/>
                </a:solidFill>
              </a:rPr>
            </a:br>
            <a:r>
              <a:rPr lang="tr-TR" sz="2700" b="1" dirty="0" smtClean="0">
                <a:solidFill>
                  <a:schemeClr val="tx2"/>
                </a:solidFill>
              </a:rPr>
              <a:t> orada </a:t>
            </a:r>
            <a:r>
              <a:rPr lang="tr-TR" sz="2700" b="1" dirty="0" err="1" smtClean="0">
                <a:solidFill>
                  <a:schemeClr val="tx2"/>
                </a:solidFill>
              </a:rPr>
              <a:t>câmi</a:t>
            </a:r>
            <a:r>
              <a:rPr lang="tr-TR" sz="2700" b="1" dirty="0" smtClean="0">
                <a:solidFill>
                  <a:schemeClr val="tx2"/>
                </a:solidFill>
              </a:rPr>
              <a:t> yoktu. Peygamberimiz (s.a.s.)</a:t>
            </a:r>
            <a:br>
              <a:rPr lang="tr-TR" sz="2700" b="1" dirty="0" smtClean="0">
                <a:solidFill>
                  <a:schemeClr val="tx2"/>
                </a:solidFill>
              </a:rPr>
            </a:br>
            <a:r>
              <a:rPr lang="tr-TR" sz="2700" b="1" dirty="0" smtClean="0">
                <a:solidFill>
                  <a:schemeClr val="tx2"/>
                </a:solidFill>
              </a:rPr>
              <a:t> namaz vaktinde nerede bulunursa </a:t>
            </a:r>
            <a:br>
              <a:rPr lang="tr-TR" sz="2700" b="1" dirty="0" smtClean="0">
                <a:solidFill>
                  <a:schemeClr val="tx2"/>
                </a:solidFill>
              </a:rPr>
            </a:br>
            <a:r>
              <a:rPr lang="tr-TR" sz="2700" b="1" dirty="0" smtClean="0">
                <a:solidFill>
                  <a:schemeClr val="tx2"/>
                </a:solidFill>
              </a:rPr>
              <a:t>namazı orada kıldırırdı. İlk mescit,</a:t>
            </a:r>
            <a:br>
              <a:rPr lang="tr-TR" sz="2700" b="1" dirty="0" smtClean="0">
                <a:solidFill>
                  <a:schemeClr val="tx2"/>
                </a:solidFill>
              </a:rPr>
            </a:br>
            <a:r>
              <a:rPr lang="tr-TR" sz="2700" b="1" dirty="0" smtClean="0">
                <a:solidFill>
                  <a:schemeClr val="tx2"/>
                </a:solidFill>
              </a:rPr>
              <a:t>hicretin ilk günlerinde </a:t>
            </a:r>
            <a:r>
              <a:rPr lang="tr-TR" sz="2700" b="1" dirty="0" err="1" smtClean="0">
                <a:solidFill>
                  <a:schemeClr val="tx2"/>
                </a:solidFill>
              </a:rPr>
              <a:t>Kuba'da</a:t>
            </a:r>
            <a:r>
              <a:rPr lang="tr-TR" sz="2700" b="1" dirty="0" smtClean="0">
                <a:solidFill>
                  <a:schemeClr val="tx2"/>
                </a:solidFill>
              </a:rPr>
              <a:t> yapıldı</a:t>
            </a:r>
            <a:r>
              <a:rPr lang="tr-TR" dirty="0" smtClean="0"/>
              <a:t>. 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131840" y="404664"/>
            <a:ext cx="47009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u="sng" dirty="0" smtClean="0">
                <a:solidFill>
                  <a:schemeClr val="accent2"/>
                </a:solidFill>
              </a:rPr>
              <a:t>Peygamber Mescidi ve Sosyal İşlevi</a:t>
            </a:r>
            <a:r>
              <a:rPr lang="tr-TR" sz="2400" u="sng" dirty="0" smtClean="0">
                <a:solidFill>
                  <a:schemeClr val="accent2"/>
                </a:solidFill>
              </a:rPr>
              <a:t> </a:t>
            </a:r>
            <a:endParaRPr lang="tr-TR" sz="2400" u="sng" dirty="0">
              <a:solidFill>
                <a:schemeClr val="accent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996952"/>
            <a:ext cx="6429375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411760" y="332656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chemeClr val="tx2"/>
                </a:solidFill>
              </a:rPr>
              <a:t>Hicret sırasında, </a:t>
            </a:r>
            <a:r>
              <a:rPr lang="tr-TR" sz="2400" b="1" dirty="0" err="1" smtClean="0">
                <a:solidFill>
                  <a:schemeClr val="tx2"/>
                </a:solidFill>
              </a:rPr>
              <a:t>Rasûlullah</a:t>
            </a:r>
            <a:r>
              <a:rPr lang="tr-TR" sz="2400" b="1" dirty="0" smtClean="0">
                <a:solidFill>
                  <a:schemeClr val="tx2"/>
                </a:solidFill>
              </a:rPr>
              <a:t> (s.a.s.)'in devesinin çöktüğü, </a:t>
            </a:r>
            <a:r>
              <a:rPr lang="tr-TR" sz="2400" b="1" dirty="0" err="1" smtClean="0">
                <a:solidFill>
                  <a:schemeClr val="tx2"/>
                </a:solidFill>
              </a:rPr>
              <a:t>Halid</a:t>
            </a:r>
            <a:r>
              <a:rPr lang="tr-TR" sz="2400" b="1" dirty="0" smtClean="0">
                <a:solidFill>
                  <a:schemeClr val="tx2"/>
                </a:solidFill>
              </a:rPr>
              <a:t> b. </a:t>
            </a:r>
            <a:r>
              <a:rPr lang="tr-TR" sz="2400" b="1" dirty="0" err="1" smtClean="0">
                <a:solidFill>
                  <a:schemeClr val="tx2"/>
                </a:solidFill>
              </a:rPr>
              <a:t>Zeyd'in</a:t>
            </a:r>
            <a:r>
              <a:rPr lang="tr-TR" sz="2400" b="1" dirty="0" smtClean="0">
                <a:solidFill>
                  <a:schemeClr val="tx2"/>
                </a:solidFill>
              </a:rPr>
              <a:t> evinin karşısındaki boş arsaya mescit yapılacaktı</a:t>
            </a:r>
            <a:endParaRPr lang="tr-TR" sz="2400" b="1" dirty="0">
              <a:solidFill>
                <a:schemeClr val="tx2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996952"/>
            <a:ext cx="5472608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843808" y="692696"/>
            <a:ext cx="59046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chemeClr val="tx2"/>
                </a:solidFill>
              </a:rPr>
              <a:t> </a:t>
            </a:r>
            <a:r>
              <a:rPr lang="tr-TR" sz="2400" b="1" dirty="0" err="1" smtClean="0">
                <a:solidFill>
                  <a:schemeClr val="tx2"/>
                </a:solidFill>
              </a:rPr>
              <a:t>Neccâroğullarından</a:t>
            </a:r>
            <a:r>
              <a:rPr lang="tr-TR" sz="2400" b="1" dirty="0" smtClean="0">
                <a:solidFill>
                  <a:schemeClr val="tx2"/>
                </a:solidFill>
              </a:rPr>
              <a:t> iki yetim çocuğa </a:t>
            </a:r>
            <a:r>
              <a:rPr lang="tr-TR" sz="2400" b="1" dirty="0" err="1" smtClean="0">
                <a:solidFill>
                  <a:schemeClr val="tx2"/>
                </a:solidFill>
              </a:rPr>
              <a:t>âit</a:t>
            </a:r>
            <a:r>
              <a:rPr lang="tr-TR" sz="2400" b="1" dirty="0" smtClean="0">
                <a:solidFill>
                  <a:schemeClr val="tx2"/>
                </a:solidFill>
              </a:rPr>
              <a:t> olan bu arsayı, </a:t>
            </a:r>
            <a:r>
              <a:rPr lang="tr-TR" sz="2400" b="1" dirty="0" err="1" smtClean="0">
                <a:solidFill>
                  <a:schemeClr val="tx2"/>
                </a:solidFill>
              </a:rPr>
              <a:t>Neccâroğulları</a:t>
            </a:r>
            <a:r>
              <a:rPr lang="tr-TR" sz="2400" b="1" dirty="0" smtClean="0">
                <a:solidFill>
                  <a:schemeClr val="tx2"/>
                </a:solidFill>
              </a:rPr>
              <a:t> hibe etmek istedilerse de Peygamber (s.a.s.) Efendimiz </a:t>
            </a:r>
            <a:r>
              <a:rPr lang="tr-TR" sz="2400" b="1" dirty="0" err="1" smtClean="0">
                <a:solidFill>
                  <a:schemeClr val="tx2"/>
                </a:solidFill>
              </a:rPr>
              <a:t>kabûl</a:t>
            </a:r>
            <a:r>
              <a:rPr lang="tr-TR" sz="2400" b="1" dirty="0" smtClean="0">
                <a:solidFill>
                  <a:schemeClr val="tx2"/>
                </a:solidFill>
              </a:rPr>
              <a:t> etmedi. Bedeli olan 10 miskal (40.9 gr) altını Hz. </a:t>
            </a:r>
            <a:r>
              <a:rPr lang="tr-TR" sz="2400" b="1" dirty="0" err="1" smtClean="0">
                <a:solidFill>
                  <a:schemeClr val="tx2"/>
                </a:solidFill>
              </a:rPr>
              <a:t>Ebû</a:t>
            </a:r>
            <a:r>
              <a:rPr lang="tr-TR" sz="2400" b="1" dirty="0" smtClean="0">
                <a:solidFill>
                  <a:schemeClr val="tx2"/>
                </a:solidFill>
              </a:rPr>
              <a:t> Bekir ödedi. </a:t>
            </a:r>
            <a:endParaRPr lang="tr-TR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924944"/>
            <a:ext cx="6192688" cy="374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843808" y="404664"/>
            <a:ext cx="59766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chemeClr val="tx2"/>
                </a:solidFill>
              </a:rPr>
              <a:t>Mescidin yapımında </a:t>
            </a:r>
            <a:r>
              <a:rPr lang="tr-TR" sz="2400" b="1" dirty="0" err="1" smtClean="0">
                <a:solidFill>
                  <a:schemeClr val="tx2"/>
                </a:solidFill>
              </a:rPr>
              <a:t>bizzât</a:t>
            </a:r>
            <a:r>
              <a:rPr lang="tr-TR" sz="2400" b="1" dirty="0" smtClean="0">
                <a:solidFill>
                  <a:schemeClr val="tx2"/>
                </a:solidFill>
              </a:rPr>
              <a:t> Peygamberimiz (s.a.s.) de bir işçi gibi çalıştı. Temeli taştan, duvarları kerpiçten, direkleri hurma ağaçlarından yapıldı. Üzeri de hurma dallarıyla örtüldü; zemini ise topraktı.</a:t>
            </a:r>
            <a:endParaRPr lang="tr-TR" sz="2400" b="1" dirty="0">
              <a:solidFill>
                <a:schemeClr val="tx2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564904"/>
            <a:ext cx="571500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371600" y="836712"/>
            <a:ext cx="7772400" cy="1470025"/>
          </a:xfrm>
        </p:spPr>
        <p:txBody>
          <a:bodyPr>
            <a:noAutofit/>
          </a:bodyPr>
          <a:lstStyle/>
          <a:p>
            <a:r>
              <a:rPr lang="tr-TR" sz="2400" b="1" dirty="0" smtClean="0">
                <a:solidFill>
                  <a:schemeClr val="tx2"/>
                </a:solidFill>
              </a:rPr>
              <a:t>Peygamber efendimiz bir müddet</a:t>
            </a:r>
            <a:br>
              <a:rPr lang="tr-TR" sz="2400" b="1" dirty="0" smtClean="0">
                <a:solidFill>
                  <a:schemeClr val="tx2"/>
                </a:solidFill>
              </a:rPr>
            </a:br>
            <a:r>
              <a:rPr lang="tr-TR" sz="2400" b="1" dirty="0" smtClean="0">
                <a:solidFill>
                  <a:schemeClr val="tx2"/>
                </a:solidFill>
              </a:rPr>
              <a:t> misafir olarak kaldığı Ebu </a:t>
            </a:r>
            <a:r>
              <a:rPr lang="tr-TR" sz="2400" b="1" dirty="0" err="1" smtClean="0">
                <a:solidFill>
                  <a:schemeClr val="tx2"/>
                </a:solidFill>
              </a:rPr>
              <a:t>Eyyüb</a:t>
            </a:r>
            <a:r>
              <a:rPr lang="tr-TR" sz="2400" b="1" dirty="0" smtClean="0">
                <a:solidFill>
                  <a:schemeClr val="tx2"/>
                </a:solidFill>
              </a:rPr>
              <a:t> el-</a:t>
            </a:r>
            <a:r>
              <a:rPr lang="tr-TR" sz="2400" b="1" dirty="0" err="1" smtClean="0">
                <a:solidFill>
                  <a:schemeClr val="tx2"/>
                </a:solidFill>
              </a:rPr>
              <a:t>Ensari’nin</a:t>
            </a:r>
            <a:r>
              <a:rPr lang="tr-TR" sz="2400" b="1" dirty="0" smtClean="0">
                <a:solidFill>
                  <a:schemeClr val="tx2"/>
                </a:solidFill>
              </a:rPr>
              <a:t/>
            </a:r>
            <a:br>
              <a:rPr lang="tr-TR" sz="2400" b="1" dirty="0" smtClean="0">
                <a:solidFill>
                  <a:schemeClr val="tx2"/>
                </a:solidFill>
              </a:rPr>
            </a:br>
            <a:r>
              <a:rPr lang="tr-TR" sz="2400" b="1" dirty="0" smtClean="0">
                <a:solidFill>
                  <a:schemeClr val="tx2"/>
                </a:solidFill>
              </a:rPr>
              <a:t> evinden taşınarak kendisi için yapılan</a:t>
            </a:r>
            <a:br>
              <a:rPr lang="tr-TR" sz="2400" b="1" dirty="0" smtClean="0">
                <a:solidFill>
                  <a:schemeClr val="tx2"/>
                </a:solidFill>
              </a:rPr>
            </a:br>
            <a:r>
              <a:rPr lang="tr-TR" sz="2400" b="1" dirty="0" smtClean="0">
                <a:solidFill>
                  <a:schemeClr val="tx2"/>
                </a:solidFill>
              </a:rPr>
              <a:t> bölüme yerleşti.</a:t>
            </a:r>
            <a:endParaRPr lang="tr-TR" sz="2400" b="1" dirty="0">
              <a:solidFill>
                <a:schemeClr val="tx2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284984"/>
            <a:ext cx="5904656" cy="3204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359</Words>
  <Application>Microsoft Office PowerPoint</Application>
  <PresentationFormat>Ekran Gösterisi (4:3)</PresentationFormat>
  <Paragraphs>19</Paragraphs>
  <Slides>20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Slayt 1</vt:lpstr>
      <vt:lpstr>Slayt 2</vt:lpstr>
      <vt:lpstr>Medine’nin İslam tarihinde ve peygamberimizin  hayatında önemli bir yeri vardır. İslamiyet burada yeni bir döneme girmiş, müslümanlar bağımsız, özgür  bir toplum oluşturmuşlardır.</vt:lpstr>
      <vt:lpstr>Peygamberimiz Medine’ye hicret ettikten  sonra birtakım önemli faaliyetlerde bulunmuş, çalışmalar yapmıştır.</vt:lpstr>
      <vt:lpstr>Peygamberimiz Medine’ye hicret ettiğinde  orada câmi yoktu. Peygamberimiz (s.a.s.)  namaz vaktinde nerede bulunursa  namazı orada kıldırırdı. İlk mescit, hicretin ilk günlerinde Kuba'da yapıldı. </vt:lpstr>
      <vt:lpstr>Slayt 6</vt:lpstr>
      <vt:lpstr>Slayt 7</vt:lpstr>
      <vt:lpstr>Slayt 8</vt:lpstr>
      <vt:lpstr>Peygamber efendimiz bir müddet  misafir olarak kaldığı Ebu Eyyüb el-Ensari’nin  evinden taşınarak kendisi için yapılan  bölüme yerleşti.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FREEPC</dc:creator>
  <cp:lastModifiedBy>DEM</cp:lastModifiedBy>
  <cp:revision>30</cp:revision>
  <dcterms:created xsi:type="dcterms:W3CDTF">2011-11-13T13:14:55Z</dcterms:created>
  <dcterms:modified xsi:type="dcterms:W3CDTF">2016-05-04T12:26:07Z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