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sldIdLst>
    <p:sldId id="280" r:id="rId2"/>
    <p:sldId id="260" r:id="rId3"/>
    <p:sldId id="276" r:id="rId4"/>
    <p:sldId id="256" r:id="rId5"/>
    <p:sldId id="258" r:id="rId6"/>
    <p:sldId id="257" r:id="rId7"/>
    <p:sldId id="262" r:id="rId8"/>
    <p:sldId id="263" r:id="rId9"/>
    <p:sldId id="259" r:id="rId10"/>
    <p:sldId id="265" r:id="rId11"/>
    <p:sldId id="264" r:id="rId12"/>
    <p:sldId id="261" r:id="rId13"/>
    <p:sldId id="266" r:id="rId14"/>
    <p:sldId id="279" r:id="rId15"/>
    <p:sldId id="272" r:id="rId16"/>
    <p:sldId id="277" r:id="rId17"/>
    <p:sldId id="271" r:id="rId18"/>
    <p:sldId id="275" r:id="rId19"/>
    <p:sldId id="270" r:id="rId20"/>
    <p:sldId id="273" r:id="rId21"/>
    <p:sldId id="269" r:id="rId22"/>
    <p:sldId id="274" r:id="rId23"/>
    <p:sldId id="267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6699"/>
    <a:srgbClr val="3333FF"/>
    <a:srgbClr val="CC3399"/>
    <a:srgbClr val="006666"/>
    <a:srgbClr val="6600CC"/>
    <a:srgbClr val="00808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478A55F-F899-4C51-A996-5349B32E3FD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4600" y="533400"/>
            <a:ext cx="5943600" cy="3067050"/>
          </a:xfrm>
        </p:spPr>
        <p:txBody>
          <a:bodyPr/>
          <a:lstStyle>
            <a:lvl1pPr algn="l">
              <a:defRPr sz="66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14600" y="3810000"/>
            <a:ext cx="5943600" cy="1752600"/>
          </a:xfrm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1447800" y="6381750"/>
            <a:ext cx="1219200" cy="476250"/>
          </a:xfrm>
        </p:spPr>
        <p:txBody>
          <a:bodyPr/>
          <a:lstStyle>
            <a:lvl1pPr algn="l">
              <a:defRPr/>
            </a:lvl1pPr>
          </a:lstStyle>
          <a:p>
            <a:fld id="{16AF9E20-ECE7-4733-875F-037E07A04B21}" type="datetime1">
              <a:rPr lang="en-US"/>
              <a:pPr/>
              <a:t>5/4/2016</a:t>
            </a:fld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819400" y="6381750"/>
            <a:ext cx="39624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381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2370DD4-38B3-4A38-9881-DE023BF53D6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97513F-CC4C-4747-B062-4B9997DED7C6}" type="datetime1">
              <a:rPr lang="en-US"/>
              <a:pPr/>
              <a:t>5/4/2016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4CB49B-BF2A-4D8A-85F8-5816DD64FA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067550" y="274638"/>
            <a:ext cx="161925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2209800" y="274638"/>
            <a:ext cx="470535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430F75-850A-4BCB-8C3D-474472A1F7B0}" type="datetime1">
              <a:rPr lang="en-US"/>
              <a:pPr/>
              <a:t>5/4/2016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6B1AF-7862-4819-A0D1-32FEB13B67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1BA703-7413-4118-8516-937EF03FAB57}" type="datetime1">
              <a:rPr lang="en-US"/>
              <a:pPr/>
              <a:t>5/4/2016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FE0B1-2900-4525-B894-894EC1037C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B3783F-D713-4922-9AE2-692C7AA6CB72}" type="datetime1">
              <a:rPr lang="en-US"/>
              <a:pPr/>
              <a:t>5/4/2016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04BDE-4616-42D7-9C8F-84965E6CA9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2209800" y="1600200"/>
            <a:ext cx="31623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524500" y="1600200"/>
            <a:ext cx="31623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2B11A6-816C-4300-B81E-EDA67FDB58A6}" type="datetime1">
              <a:rPr lang="en-US"/>
              <a:pPr/>
              <a:t>5/4/2016</a:t>
            </a:fld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07E484-0028-44F7-B13A-4C2C5F3175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83C51B-1F71-4DA5-AC5C-CA2907A16C8E}" type="datetime1">
              <a:rPr lang="en-US"/>
              <a:pPr/>
              <a:t>5/4/2016</a:t>
            </a:fld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03B0B2-1215-47FA-8013-B5834275BF0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41BAA6-84D4-4E19-B252-57B069AC3D0D}" type="datetime1">
              <a:rPr lang="en-US"/>
              <a:pPr/>
              <a:t>5/4/2016</a:t>
            </a:fld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AC2B6B-CF12-4966-A303-D7CF81D55D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54F93D-646E-4001-A634-10ACE12CECD7}" type="datetime1">
              <a:rPr lang="en-US"/>
              <a:pPr/>
              <a:t>5/4/2016</a:t>
            </a:fld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44BC06-29C4-497C-8E0E-E797964082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E513C4-9EF4-455C-A1C7-0C898E75323B}" type="datetime1">
              <a:rPr lang="en-US"/>
              <a:pPr/>
              <a:t>5/4/2016</a:t>
            </a:fld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91B8D1-D04F-425C-940E-FAAE5F2559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6D6945-B0C6-49C3-88AF-ABD9A182D875}" type="datetime1">
              <a:rPr lang="en-US"/>
              <a:pPr/>
              <a:t>5/4/2016</a:t>
            </a:fld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E8B286-FECD-4E0A-A820-CECDD3695E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09800" y="274638"/>
            <a:ext cx="6477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09800" y="1600200"/>
            <a:ext cx="64770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fld id="{87104134-95CD-47A8-B03D-B855CF145A08}" type="datetime1">
              <a:rPr lang="en-US"/>
              <a:pPr/>
              <a:t>5/4/2016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14600" y="6381750"/>
            <a:ext cx="533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24800" y="6381750"/>
            <a:ext cx="1219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400"/>
            </a:lvl1pPr>
          </a:lstStyle>
          <a:p>
            <a:fld id="{E65B1F36-D005-4279-B50A-3895E49C1E7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FON%20M&#220;Z&#304;KLER&#304;\favori%20fon\wav%20format&#305;k&#305;rk%20ya&#351;&#305;ndas&#305;n.wav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materyalgrubudkab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C0C-4A98-4492-B9DC-0ACEBC4552D4}" type="slidenum">
              <a:rPr lang="en-US"/>
              <a:pPr/>
              <a:t>10</a:t>
            </a:fld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7" name="6 Bulut Belirtme Çizgisi"/>
          <p:cNvSpPr/>
          <p:nvPr/>
        </p:nvSpPr>
        <p:spPr>
          <a:xfrm>
            <a:off x="2051720" y="1052736"/>
            <a:ext cx="7092280" cy="540060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smtClean="0"/>
              <a:t>. </a:t>
            </a:r>
            <a:r>
              <a:rPr lang="tr-TR" sz="2400" b="1" dirty="0" smtClean="0">
                <a:solidFill>
                  <a:schemeClr val="accent2"/>
                </a:solidFill>
              </a:rPr>
              <a:t>Melek O'na: </a:t>
            </a:r>
          </a:p>
          <a:p>
            <a:r>
              <a:rPr lang="tr-TR" sz="2400" b="1" dirty="0" smtClean="0">
                <a:solidFill>
                  <a:schemeClr val="accent2"/>
                </a:solidFill>
              </a:rPr>
              <a:t>-"Oku" Dedi. Hz. Muhammed (s.a.s.): </a:t>
            </a:r>
          </a:p>
          <a:p>
            <a:r>
              <a:rPr lang="tr-TR" sz="2400" b="1" dirty="0" smtClean="0">
                <a:solidFill>
                  <a:schemeClr val="accent2"/>
                </a:solidFill>
              </a:rPr>
              <a:t>-"Ben okuma bilmem", diye cevap verdi. Melek, Hz. Muhammed (s.a.s.)'i kucaklayıp güçsüz bırakıncaya kadar sıktı. </a:t>
            </a:r>
          </a:p>
          <a:p>
            <a:r>
              <a:rPr lang="tr-TR" sz="2400" b="1" dirty="0" smtClean="0">
                <a:solidFill>
                  <a:schemeClr val="accent2"/>
                </a:solidFill>
              </a:rPr>
              <a:t>-"Oku" diye emrini tekrarladı. . Melek O'na: </a:t>
            </a:r>
          </a:p>
          <a:p>
            <a:r>
              <a:rPr lang="tr-TR" sz="2400" b="1" dirty="0" smtClean="0">
                <a:solidFill>
                  <a:schemeClr val="accent2"/>
                </a:solidFill>
              </a:rPr>
              <a:t>-"Oku" Dedi. </a:t>
            </a:r>
            <a:endParaRPr lang="tr-TR" sz="2400" b="1" dirty="0">
              <a:solidFill>
                <a:schemeClr val="accent2"/>
              </a:solidFill>
            </a:endParaRPr>
          </a:p>
        </p:txBody>
      </p:sp>
      <p:pic>
        <p:nvPicPr>
          <p:cNvPr id="8" name="7 Resim" descr="ensevgiliye011111111111ug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0"/>
            <a:ext cx="2857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C0C-4A98-4492-B9DC-0ACEBC4552D4}" type="slidenum">
              <a:rPr lang="en-US"/>
              <a:pPr/>
              <a:t>11</a:t>
            </a:fld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 dirty="0">
              <a:latin typeface="Century Gothic" pitchFamily="34" charset="0"/>
            </a:endParaRPr>
          </a:p>
        </p:txBody>
      </p:sp>
      <p:sp>
        <p:nvSpPr>
          <p:cNvPr id="7" name="6 Bulut Belirtme Çizgisi"/>
          <p:cNvSpPr/>
          <p:nvPr/>
        </p:nvSpPr>
        <p:spPr>
          <a:xfrm>
            <a:off x="2123728" y="1196752"/>
            <a:ext cx="7020272" cy="525658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b="1" dirty="0" smtClean="0">
                <a:solidFill>
                  <a:schemeClr val="accent2"/>
                </a:solidFill>
              </a:rPr>
              <a:t>Hz. Muhammed (s.a.s.) yine: </a:t>
            </a:r>
          </a:p>
          <a:p>
            <a:r>
              <a:rPr lang="tr-TR" sz="2800" b="1" dirty="0" smtClean="0">
                <a:solidFill>
                  <a:schemeClr val="accent2"/>
                </a:solidFill>
              </a:rPr>
              <a:t>-"Ben okuma bilmem..." </a:t>
            </a:r>
            <a:r>
              <a:rPr lang="tr-TR" sz="2800" b="1" dirty="0" err="1" smtClean="0">
                <a:solidFill>
                  <a:schemeClr val="accent2"/>
                </a:solidFill>
              </a:rPr>
              <a:t>cevâbını</a:t>
            </a:r>
            <a:r>
              <a:rPr lang="tr-TR" sz="2800" b="1" dirty="0" smtClean="0">
                <a:solidFill>
                  <a:schemeClr val="accent2"/>
                </a:solidFill>
              </a:rPr>
              <a:t> verdi. Melek emrini tekrarlayıp üçüncü defa Hz. Peygamber (s.a.s.)'i sıktıktan sonra </a:t>
            </a:r>
            <a:r>
              <a:rPr lang="tr-TR" sz="2800" b="1" dirty="0" err="1" smtClean="0">
                <a:solidFill>
                  <a:schemeClr val="accent2"/>
                </a:solidFill>
              </a:rPr>
              <a:t>Alak</a:t>
            </a:r>
            <a:r>
              <a:rPr lang="tr-TR" sz="2800" b="1" dirty="0" smtClean="0">
                <a:solidFill>
                  <a:schemeClr val="accent2"/>
                </a:solidFill>
              </a:rPr>
              <a:t> </a:t>
            </a:r>
            <a:r>
              <a:rPr lang="tr-TR" sz="2800" b="1" dirty="0" err="1" smtClean="0">
                <a:solidFill>
                  <a:schemeClr val="accent2"/>
                </a:solidFill>
              </a:rPr>
              <a:t>Sûresi'nin</a:t>
            </a:r>
            <a:r>
              <a:rPr lang="tr-TR" sz="2800" b="1" dirty="0" smtClean="0">
                <a:solidFill>
                  <a:schemeClr val="accent2"/>
                </a:solidFill>
              </a:rPr>
              <a:t> ilk beş </a:t>
            </a:r>
            <a:r>
              <a:rPr lang="tr-TR" sz="2800" b="1" dirty="0" err="1" smtClean="0">
                <a:solidFill>
                  <a:schemeClr val="accent2"/>
                </a:solidFill>
              </a:rPr>
              <a:t>âyetini</a:t>
            </a:r>
            <a:r>
              <a:rPr lang="tr-TR" sz="2800" b="1" dirty="0" smtClean="0">
                <a:solidFill>
                  <a:schemeClr val="accent2"/>
                </a:solidFill>
              </a:rPr>
              <a:t> okudu. </a:t>
            </a:r>
          </a:p>
        </p:txBody>
      </p:sp>
      <p:pic>
        <p:nvPicPr>
          <p:cNvPr id="8" name="7 Resim" descr="ensevgiliye011111111111ug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0"/>
            <a:ext cx="2857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C0C-4A98-4492-B9DC-0ACEBC4552D4}" type="slidenum">
              <a:rPr lang="en-US"/>
              <a:pPr/>
              <a:t>12</a:t>
            </a:fld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 dirty="0" smtClean="0">
              <a:latin typeface="Century Gothic" pitchFamily="34" charset="0"/>
            </a:endParaRPr>
          </a:p>
          <a:p>
            <a:endParaRPr lang="tr-TR" dirty="0">
              <a:latin typeface="Century Gothic" pitchFamily="34" charset="0"/>
            </a:endParaRPr>
          </a:p>
        </p:txBody>
      </p:sp>
      <p:sp>
        <p:nvSpPr>
          <p:cNvPr id="7" name="6 Bulut Belirtme Çizgisi"/>
          <p:cNvSpPr/>
          <p:nvPr/>
        </p:nvSpPr>
        <p:spPr>
          <a:xfrm>
            <a:off x="1979712" y="1124744"/>
            <a:ext cx="6840760" cy="525658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smtClean="0"/>
              <a:t>"</a:t>
            </a:r>
            <a:r>
              <a:rPr lang="tr-TR" sz="2800" b="1" dirty="0" smtClean="0">
                <a:solidFill>
                  <a:schemeClr val="accent2"/>
                </a:solidFill>
              </a:rPr>
              <a:t>Yaratan </a:t>
            </a:r>
            <a:r>
              <a:rPr lang="tr-TR" sz="2800" b="1" dirty="0" err="1" smtClean="0">
                <a:solidFill>
                  <a:schemeClr val="accent2"/>
                </a:solidFill>
              </a:rPr>
              <a:t>Rabb'inin</a:t>
            </a:r>
            <a:r>
              <a:rPr lang="tr-TR" sz="2800" b="1" dirty="0" smtClean="0">
                <a:solidFill>
                  <a:schemeClr val="accent2"/>
                </a:solidFill>
              </a:rPr>
              <a:t> adıyla oku. O, insanı ‘</a:t>
            </a:r>
            <a:r>
              <a:rPr lang="tr-TR" sz="2800" b="1" dirty="0" err="1" smtClean="0">
                <a:solidFill>
                  <a:schemeClr val="accent2"/>
                </a:solidFill>
              </a:rPr>
              <a:t>alak'tan</a:t>
            </a:r>
            <a:r>
              <a:rPr lang="tr-TR" sz="2800" b="1" dirty="0" smtClean="0">
                <a:solidFill>
                  <a:schemeClr val="accent2"/>
                </a:solidFill>
              </a:rPr>
              <a:t> (aşılanmış yumurtadan) yarattı. Oku, kalemle (yazmayı) öğreten, insana bilmediğini belleten </a:t>
            </a:r>
            <a:r>
              <a:rPr lang="tr-TR" sz="2800" b="1" dirty="0" err="1" smtClean="0">
                <a:solidFill>
                  <a:schemeClr val="accent2"/>
                </a:solidFill>
              </a:rPr>
              <a:t>Rabb'in</a:t>
            </a:r>
            <a:r>
              <a:rPr lang="tr-TR" sz="2800" b="1" dirty="0" smtClean="0">
                <a:solidFill>
                  <a:schemeClr val="accent2"/>
                </a:solidFill>
              </a:rPr>
              <a:t> sonsuz kerem sahibidir." (</a:t>
            </a:r>
            <a:r>
              <a:rPr lang="tr-TR" sz="2800" b="1" dirty="0" err="1" smtClean="0">
                <a:solidFill>
                  <a:schemeClr val="accent2"/>
                </a:solidFill>
              </a:rPr>
              <a:t>Alak</a:t>
            </a:r>
            <a:r>
              <a:rPr lang="tr-TR" sz="2800" b="1" dirty="0" smtClean="0">
                <a:solidFill>
                  <a:schemeClr val="accent2"/>
                </a:solidFill>
              </a:rPr>
              <a:t> </a:t>
            </a:r>
            <a:r>
              <a:rPr lang="tr-TR" sz="2800" b="1" dirty="0" err="1" smtClean="0">
                <a:solidFill>
                  <a:schemeClr val="accent2"/>
                </a:solidFill>
              </a:rPr>
              <a:t>Sûresi</a:t>
            </a:r>
            <a:r>
              <a:rPr lang="tr-TR" sz="2800" b="1" dirty="0" smtClean="0">
                <a:solidFill>
                  <a:schemeClr val="accent2"/>
                </a:solidFill>
              </a:rPr>
              <a:t>, 1-5). </a:t>
            </a:r>
          </a:p>
        </p:txBody>
      </p:sp>
      <p:pic>
        <p:nvPicPr>
          <p:cNvPr id="8" name="7 Resim" descr="ensevgiliye011111111111ug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0"/>
            <a:ext cx="2857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C0C-4A98-4492-B9DC-0ACEBC4552D4}" type="slidenum">
              <a:rPr lang="en-US"/>
              <a:pPr/>
              <a:t>13</a:t>
            </a:fld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7" name="6 Bulut Belirtme Çizgisi"/>
          <p:cNvSpPr/>
          <p:nvPr/>
        </p:nvSpPr>
        <p:spPr>
          <a:xfrm>
            <a:off x="899592" y="1097360"/>
            <a:ext cx="8352928" cy="576064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accent2"/>
                </a:solidFill>
              </a:rPr>
              <a:t>Meleğin arkasından Hz. Peygamber (s.a.s.) de bu </a:t>
            </a:r>
            <a:r>
              <a:rPr lang="tr-TR" sz="2400" b="1" dirty="0" err="1" smtClean="0">
                <a:solidFill>
                  <a:schemeClr val="accent2"/>
                </a:solidFill>
              </a:rPr>
              <a:t>âyetleri</a:t>
            </a:r>
            <a:r>
              <a:rPr lang="tr-TR" sz="2400" b="1" dirty="0" smtClean="0">
                <a:solidFill>
                  <a:schemeClr val="accent2"/>
                </a:solidFill>
              </a:rPr>
              <a:t> tekrarladı. Heyecanla mağaradan çıkarak evine geldi. Yolda ilerlerken gök yüzünden bir sesin: </a:t>
            </a:r>
          </a:p>
        </p:txBody>
      </p:sp>
      <p:pic>
        <p:nvPicPr>
          <p:cNvPr id="8" name="7 Resim" descr="ensevgiliye011111111111ug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0"/>
            <a:ext cx="2857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C0C-4A98-4492-B9DC-0ACEBC4552D4}" type="slidenum">
              <a:rPr lang="en-US"/>
              <a:pPr/>
              <a:t>14</a:t>
            </a:fld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7" name="6 Bulut Belirtme Çizgisi"/>
          <p:cNvSpPr/>
          <p:nvPr/>
        </p:nvSpPr>
        <p:spPr>
          <a:xfrm>
            <a:off x="1115616" y="980728"/>
            <a:ext cx="7920880" cy="532859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accent2"/>
                </a:solidFill>
              </a:rPr>
              <a:t>"Ey Muhammed. Sen Allah'ın elçisisin, Ben de </a:t>
            </a:r>
            <a:r>
              <a:rPr lang="tr-TR" sz="2400" b="1" dirty="0" err="1" smtClean="0">
                <a:solidFill>
                  <a:schemeClr val="accent2"/>
                </a:solidFill>
              </a:rPr>
              <a:t>Cibrail'im</a:t>
            </a:r>
            <a:r>
              <a:rPr lang="tr-TR" sz="2400" b="1" dirty="0" smtClean="0">
                <a:solidFill>
                  <a:schemeClr val="accent2"/>
                </a:solidFill>
              </a:rPr>
              <a:t>" dediğini duydu. Başını kaldırdığı zaman, </a:t>
            </a:r>
            <a:r>
              <a:rPr lang="tr-TR" sz="2400" b="1" dirty="0" err="1" smtClean="0">
                <a:solidFill>
                  <a:schemeClr val="accent2"/>
                </a:solidFill>
              </a:rPr>
              <a:t>Cebrâil'i</a:t>
            </a:r>
            <a:r>
              <a:rPr lang="tr-TR" sz="2400" b="1" dirty="0" smtClean="0">
                <a:solidFill>
                  <a:schemeClr val="accent2"/>
                </a:solidFill>
              </a:rPr>
              <a:t> gördü. Korku içinde evine vardı. Eşi Hz. Hatice'ye: </a:t>
            </a:r>
          </a:p>
        </p:txBody>
      </p:sp>
      <p:pic>
        <p:nvPicPr>
          <p:cNvPr id="8" name="7 Resim" descr="ensevgiliye011111111111ug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-171400"/>
            <a:ext cx="2857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246-9025-4CBB-B1BC-600652F9B41C}" type="datetime1">
              <a:rPr lang="en-US"/>
              <a:pPr/>
              <a:t>5/4/2016</a:t>
            </a:fld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C0C-4A98-4492-B9DC-0ACEBC4552D4}" type="slidenum">
              <a:rPr lang="en-US"/>
              <a:pPr/>
              <a:t>15</a:t>
            </a:fld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09800" y="764704"/>
            <a:ext cx="6477000" cy="5361459"/>
          </a:xfrm>
        </p:spPr>
        <p:txBody>
          <a:bodyPr/>
          <a:lstStyle/>
          <a:p>
            <a:endParaRPr lang="tr-TR" dirty="0">
              <a:latin typeface="Century Gothic" pitchFamily="34" charset="0"/>
            </a:endParaRPr>
          </a:p>
        </p:txBody>
      </p:sp>
      <p:sp>
        <p:nvSpPr>
          <p:cNvPr id="7" name="6 Bulut Belirtme Çizgisi"/>
          <p:cNvSpPr/>
          <p:nvPr/>
        </p:nvSpPr>
        <p:spPr>
          <a:xfrm>
            <a:off x="1331640" y="1052736"/>
            <a:ext cx="8496944" cy="597666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accent2"/>
                </a:solidFill>
              </a:rPr>
              <a:t>"Beni örtün, çabuk beni örtün" dedi. Bir müddet dinlenip </a:t>
            </a:r>
            <a:r>
              <a:rPr lang="tr-TR" sz="2400" b="1" dirty="0" err="1" smtClean="0">
                <a:solidFill>
                  <a:schemeClr val="accent2"/>
                </a:solidFill>
              </a:rPr>
              <a:t>heyecânı</a:t>
            </a:r>
            <a:r>
              <a:rPr lang="tr-TR" sz="2400" b="1" dirty="0" smtClean="0">
                <a:solidFill>
                  <a:schemeClr val="accent2"/>
                </a:solidFill>
              </a:rPr>
              <a:t> geçtikten sonra gördüklerini Hz. Hatice'ye anlattı, “Kendimden korkuyorum”, dedi. Hz. Hatice, O'nu şu sözlerle teselli etti. </a:t>
            </a:r>
          </a:p>
        </p:txBody>
      </p:sp>
      <p:pic>
        <p:nvPicPr>
          <p:cNvPr id="8" name="7 Resim" descr="ensevgiliye011111111111ug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0"/>
            <a:ext cx="2857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C0C-4A98-4492-B9DC-0ACEBC4552D4}" type="slidenum">
              <a:rPr lang="en-US"/>
              <a:pPr/>
              <a:t>16</a:t>
            </a:fld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7" name="6 Bulut Belirtme Çizgisi"/>
          <p:cNvSpPr/>
          <p:nvPr/>
        </p:nvSpPr>
        <p:spPr>
          <a:xfrm>
            <a:off x="1115616" y="980728"/>
            <a:ext cx="7920880" cy="532859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accent2"/>
                </a:solidFill>
              </a:rPr>
              <a:t>"Öyle deme. Allah'a yemin ederim ki, Yüce Allah, hiç bir zaman seni utandırmaz. Çünkü sen , akrabanı gözetirsin. İşini görmekten </a:t>
            </a:r>
            <a:r>
              <a:rPr lang="tr-TR" sz="2400" b="1" dirty="0" err="1" smtClean="0">
                <a:solidFill>
                  <a:schemeClr val="accent2"/>
                </a:solidFill>
              </a:rPr>
              <a:t>âciz</a:t>
            </a:r>
            <a:r>
              <a:rPr lang="tr-TR" sz="2400" b="1" dirty="0" smtClean="0">
                <a:solidFill>
                  <a:schemeClr val="accent2"/>
                </a:solidFill>
              </a:rPr>
              <a:t> kimselerin işlerini yüklenirsin, Fakire yardım edersin. </a:t>
            </a:r>
            <a:r>
              <a:rPr lang="tr-TR" sz="2400" b="1" dirty="0" err="1" smtClean="0">
                <a:solidFill>
                  <a:schemeClr val="accent2"/>
                </a:solidFill>
              </a:rPr>
              <a:t>Misâfiri</a:t>
            </a:r>
            <a:r>
              <a:rPr lang="tr-TR" sz="2400" b="1" dirty="0" smtClean="0">
                <a:solidFill>
                  <a:schemeClr val="accent2"/>
                </a:solidFill>
              </a:rPr>
              <a:t> ağırlarsın...." </a:t>
            </a:r>
            <a:endParaRPr lang="tr-TR" sz="2400" b="1" dirty="0">
              <a:solidFill>
                <a:schemeClr val="accent2"/>
              </a:solidFill>
            </a:endParaRPr>
          </a:p>
        </p:txBody>
      </p:sp>
      <p:pic>
        <p:nvPicPr>
          <p:cNvPr id="8" name="7 Resim" descr="ensevgiliye011111111111ug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-171400"/>
            <a:ext cx="2857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C0C-4A98-4492-B9DC-0ACEBC4552D4}" type="slidenum">
              <a:rPr lang="en-US"/>
              <a:pPr/>
              <a:t>17</a:t>
            </a:fld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7" name="6 Bulut Belirtme Çizgisi"/>
          <p:cNvSpPr/>
          <p:nvPr/>
        </p:nvSpPr>
        <p:spPr>
          <a:xfrm>
            <a:off x="467544" y="692696"/>
            <a:ext cx="8676456" cy="6165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2400" b="1" dirty="0" smtClean="0">
              <a:solidFill>
                <a:schemeClr val="accent2"/>
              </a:solidFill>
            </a:endParaRPr>
          </a:p>
          <a:p>
            <a:endParaRPr lang="tr-TR" sz="2400" b="1" dirty="0" smtClean="0">
              <a:solidFill>
                <a:schemeClr val="accent2"/>
              </a:solidFill>
            </a:endParaRPr>
          </a:p>
          <a:p>
            <a:r>
              <a:rPr lang="tr-TR" sz="2400" b="1" dirty="0" smtClean="0">
                <a:solidFill>
                  <a:schemeClr val="accent2"/>
                </a:solidFill>
              </a:rPr>
              <a:t>Hatice daha sonra Hz. Peygamber (s.a.s.)'i, amcasının oğlu Varaka'ya götürdü. Varaka ‘</a:t>
            </a:r>
            <a:r>
              <a:rPr lang="tr-TR" sz="2400" b="1" dirty="0" err="1" smtClean="0">
                <a:solidFill>
                  <a:schemeClr val="accent2"/>
                </a:solidFill>
              </a:rPr>
              <a:t>hanîf’lerdendi</a:t>
            </a:r>
            <a:r>
              <a:rPr lang="tr-TR" sz="2400" b="1" dirty="0" smtClean="0">
                <a:solidFill>
                  <a:schemeClr val="accent2"/>
                </a:solidFill>
              </a:rPr>
              <a:t>. </a:t>
            </a:r>
            <a:r>
              <a:rPr lang="tr-TR" sz="2400" b="1" dirty="0" err="1" smtClean="0">
                <a:solidFill>
                  <a:schemeClr val="accent2"/>
                </a:solidFill>
              </a:rPr>
              <a:t>Tevrât</a:t>
            </a:r>
            <a:r>
              <a:rPr lang="tr-TR" sz="2400" b="1" dirty="0" smtClean="0">
                <a:solidFill>
                  <a:schemeClr val="accent2"/>
                </a:solidFill>
              </a:rPr>
              <a:t> ve İncil'i okumuş, </a:t>
            </a:r>
            <a:r>
              <a:rPr lang="tr-TR" sz="2400" b="1" dirty="0" err="1" smtClean="0">
                <a:solidFill>
                  <a:schemeClr val="accent2"/>
                </a:solidFill>
              </a:rPr>
              <a:t>İbrânî</a:t>
            </a:r>
            <a:r>
              <a:rPr lang="tr-TR" sz="2400" b="1" dirty="0" smtClean="0">
                <a:solidFill>
                  <a:schemeClr val="accent2"/>
                </a:solidFill>
              </a:rPr>
              <a:t> dilini ve eski dinleri bilen bir ihtiyardı. </a:t>
            </a:r>
            <a:endParaRPr lang="tr-TR" sz="2400" b="1" dirty="0">
              <a:solidFill>
                <a:schemeClr val="accent2"/>
              </a:solidFill>
            </a:endParaRPr>
          </a:p>
        </p:txBody>
      </p:sp>
      <p:pic>
        <p:nvPicPr>
          <p:cNvPr id="8" name="7 Resim" descr="ensevgiliye011111111111ug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-315416"/>
            <a:ext cx="2857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C0C-4A98-4492-B9DC-0ACEBC4552D4}" type="slidenum">
              <a:rPr lang="en-US"/>
              <a:pPr/>
              <a:t>18</a:t>
            </a:fld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7" name="6 Bulut Belirtme Çizgisi"/>
          <p:cNvSpPr/>
          <p:nvPr/>
        </p:nvSpPr>
        <p:spPr>
          <a:xfrm>
            <a:off x="1115616" y="980728"/>
            <a:ext cx="7920880" cy="532859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accent2"/>
                </a:solidFill>
              </a:rPr>
              <a:t>Varaka Peygamberimiz (s.a.s.)i dinledikten sonra: </a:t>
            </a:r>
          </a:p>
          <a:p>
            <a:r>
              <a:rPr lang="tr-TR" sz="2400" b="1" dirty="0" smtClean="0">
                <a:solidFill>
                  <a:schemeClr val="accent2"/>
                </a:solidFill>
              </a:rPr>
              <a:t>-"Müjde sana Ey Muhammed, Allah'a yemin ederim ki sen Hz. </a:t>
            </a:r>
            <a:r>
              <a:rPr lang="tr-TR" sz="2400" b="1" dirty="0" err="1" smtClean="0">
                <a:solidFill>
                  <a:schemeClr val="accent2"/>
                </a:solidFill>
              </a:rPr>
              <a:t>İsâ'nın</a:t>
            </a:r>
            <a:r>
              <a:rPr lang="tr-TR" sz="2400" b="1" dirty="0" smtClean="0">
                <a:solidFill>
                  <a:schemeClr val="accent2"/>
                </a:solidFill>
              </a:rPr>
              <a:t> haber verdiği son Peygambersin. Gördüğün melek, senden önce Yüce Allah'ın </a:t>
            </a:r>
            <a:r>
              <a:rPr lang="tr-TR" sz="2400" b="1" dirty="0" err="1" smtClean="0">
                <a:solidFill>
                  <a:schemeClr val="accent2"/>
                </a:solidFill>
              </a:rPr>
              <a:t>Musâ'ya</a:t>
            </a:r>
            <a:r>
              <a:rPr lang="tr-TR" sz="2400" b="1" dirty="0" smtClean="0">
                <a:solidFill>
                  <a:schemeClr val="accent2"/>
                </a:solidFill>
              </a:rPr>
              <a:t> göndermiş olduğu Cebrail’dir “ dedi.</a:t>
            </a:r>
            <a:endParaRPr lang="tr-TR" sz="2400" b="1" dirty="0">
              <a:solidFill>
                <a:schemeClr val="accent2"/>
              </a:solidFill>
            </a:endParaRPr>
          </a:p>
        </p:txBody>
      </p:sp>
      <p:pic>
        <p:nvPicPr>
          <p:cNvPr id="8" name="7 Resim" descr="ensevgiliye011111111111ug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-171400"/>
            <a:ext cx="2857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C0C-4A98-4492-B9DC-0ACEBC4552D4}" type="slidenum">
              <a:rPr lang="en-US"/>
              <a:pPr/>
              <a:t>19</a:t>
            </a:fld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7" name="6 Bulut Belirtme Çizgisi"/>
          <p:cNvSpPr/>
          <p:nvPr/>
        </p:nvSpPr>
        <p:spPr>
          <a:xfrm>
            <a:off x="503040" y="260648"/>
            <a:ext cx="8640960" cy="576064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accent2"/>
                </a:solidFill>
              </a:rPr>
              <a:t>İlk vahiy'den sonra, kısa bir süre vahyin arkası kesildi. Bir gün Hz. Peygamber (s.a.s.) </a:t>
            </a:r>
            <a:r>
              <a:rPr lang="tr-TR" sz="2400" b="1" dirty="0" err="1" smtClean="0">
                <a:solidFill>
                  <a:schemeClr val="accent2"/>
                </a:solidFill>
              </a:rPr>
              <a:t>Hira'dan</a:t>
            </a:r>
            <a:r>
              <a:rPr lang="tr-TR" sz="2400" b="1" dirty="0" smtClean="0">
                <a:solidFill>
                  <a:schemeClr val="accent2"/>
                </a:solidFill>
              </a:rPr>
              <a:t> dönerken, bir ses işitti. </a:t>
            </a:r>
            <a:endParaRPr lang="tr-TR" dirty="0" smtClean="0"/>
          </a:p>
        </p:txBody>
      </p:sp>
      <p:pic>
        <p:nvPicPr>
          <p:cNvPr id="8" name="7 Resim" descr="ensevgiliye011111111111ug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-315416"/>
            <a:ext cx="2857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C0C-4A98-4492-B9DC-0ACEBC4552D4}" type="slidenum">
              <a:rPr lang="en-US"/>
              <a:pPr/>
              <a:t>2</a:t>
            </a:fld>
            <a:endParaRPr lang="en-US"/>
          </a:p>
        </p:txBody>
      </p:sp>
      <p:sp>
        <p:nvSpPr>
          <p:cNvPr id="7" name="6 Bulut Belirtme Çizgisi"/>
          <p:cNvSpPr/>
          <p:nvPr/>
        </p:nvSpPr>
        <p:spPr>
          <a:xfrm>
            <a:off x="1691680" y="0"/>
            <a:ext cx="7452320" cy="6453336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u="sng" dirty="0" smtClean="0">
                <a:solidFill>
                  <a:srgbClr val="CC0000"/>
                </a:solidFill>
              </a:rPr>
              <a:t>1. Hz. Muhammed'in (sav) Çağrısı: Mekke Dönemi</a:t>
            </a:r>
          </a:p>
          <a:p>
            <a:r>
              <a:rPr lang="tr-TR" sz="2400" b="1" dirty="0" smtClean="0">
                <a:solidFill>
                  <a:srgbClr val="0070C0"/>
                </a:solidFill>
              </a:rPr>
              <a:t>Peygamberimiz  Hz. Muhammed’in hayatı genel olarak iki kısımda incelenir.</a:t>
            </a:r>
          </a:p>
        </p:txBody>
      </p:sp>
      <p:pic>
        <p:nvPicPr>
          <p:cNvPr id="8" name="7 Resim" descr="ensevgiliye011111111111ug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00" y="0"/>
            <a:ext cx="2857500" cy="1905000"/>
          </a:xfrm>
          <a:prstGeom prst="rect">
            <a:avLst/>
          </a:prstGeom>
        </p:spPr>
      </p:pic>
      <p:pic>
        <p:nvPicPr>
          <p:cNvPr id="9" name="wav formatıkırk yaşındasın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99992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7">
                <p:cTn id="2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C0C-4A98-4492-B9DC-0ACEBC4552D4}" type="slidenum">
              <a:rPr lang="en-US"/>
              <a:pPr/>
              <a:t>20</a:t>
            </a:fld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7" name="6 Bulut Belirtme Çizgisi"/>
          <p:cNvSpPr/>
          <p:nvPr/>
        </p:nvSpPr>
        <p:spPr>
          <a:xfrm>
            <a:off x="1115616" y="980728"/>
            <a:ext cx="7920880" cy="532859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accent2"/>
                </a:solidFill>
              </a:rPr>
              <a:t>Başını kaldırıp göğe bakınca, kendisine daha önce </a:t>
            </a:r>
            <a:r>
              <a:rPr lang="tr-TR" sz="2400" b="1" dirty="0" err="1" smtClean="0">
                <a:solidFill>
                  <a:schemeClr val="accent2"/>
                </a:solidFill>
              </a:rPr>
              <a:t>Hira'da</a:t>
            </a:r>
            <a:r>
              <a:rPr lang="tr-TR" sz="2400" b="1" dirty="0" smtClean="0">
                <a:solidFill>
                  <a:schemeClr val="accent2"/>
                </a:solidFill>
              </a:rPr>
              <a:t> gelen meleği gördü. Korku ve </a:t>
            </a:r>
            <a:r>
              <a:rPr lang="tr-TR" sz="2400" b="1" dirty="0" err="1" smtClean="0">
                <a:solidFill>
                  <a:schemeClr val="accent2"/>
                </a:solidFill>
              </a:rPr>
              <a:t>heyecân</a:t>
            </a:r>
            <a:r>
              <a:rPr lang="tr-TR" sz="2400" b="1" dirty="0" smtClean="0">
                <a:solidFill>
                  <a:schemeClr val="accent2"/>
                </a:solidFill>
              </a:rPr>
              <a:t> içinde evine döndü. </a:t>
            </a:r>
          </a:p>
          <a:p>
            <a:r>
              <a:rPr lang="tr-TR" sz="2400" b="1" dirty="0" smtClean="0">
                <a:solidFill>
                  <a:schemeClr val="accent2"/>
                </a:solidFill>
              </a:rPr>
              <a:t>Bu sırada </a:t>
            </a:r>
            <a:r>
              <a:rPr lang="tr-TR" sz="2400" b="1" dirty="0" err="1" smtClean="0">
                <a:solidFill>
                  <a:schemeClr val="accent2"/>
                </a:solidFill>
              </a:rPr>
              <a:t>Cebrâil</a:t>
            </a:r>
            <a:r>
              <a:rPr lang="tr-TR" sz="2400" b="1" dirty="0" smtClean="0">
                <a:solidFill>
                  <a:schemeClr val="accent2"/>
                </a:solidFill>
              </a:rPr>
              <a:t>, </a:t>
            </a:r>
            <a:r>
              <a:rPr lang="tr-TR" sz="2400" b="1" dirty="0" err="1" smtClean="0">
                <a:solidFill>
                  <a:schemeClr val="accent2"/>
                </a:solidFill>
              </a:rPr>
              <a:t>Müddessir</a:t>
            </a:r>
            <a:r>
              <a:rPr lang="tr-TR" sz="2400" b="1" dirty="0" smtClean="0">
                <a:solidFill>
                  <a:schemeClr val="accent2"/>
                </a:solidFill>
              </a:rPr>
              <a:t> </a:t>
            </a:r>
            <a:r>
              <a:rPr lang="tr-TR" sz="2400" b="1" dirty="0" err="1" smtClean="0">
                <a:solidFill>
                  <a:schemeClr val="accent2"/>
                </a:solidFill>
              </a:rPr>
              <a:t>Sûresi’nin</a:t>
            </a:r>
            <a:r>
              <a:rPr lang="tr-TR" sz="2400" b="1" dirty="0" smtClean="0">
                <a:solidFill>
                  <a:schemeClr val="accent2"/>
                </a:solidFill>
              </a:rPr>
              <a:t> ilk </a:t>
            </a:r>
            <a:r>
              <a:rPr lang="tr-TR" sz="2400" b="1" dirty="0" err="1" smtClean="0">
                <a:solidFill>
                  <a:schemeClr val="accent2"/>
                </a:solidFill>
              </a:rPr>
              <a:t>âyetlerini</a:t>
            </a:r>
            <a:r>
              <a:rPr lang="tr-TR" sz="2400" b="1" dirty="0" smtClean="0">
                <a:solidFill>
                  <a:schemeClr val="accent2"/>
                </a:solidFill>
              </a:rPr>
              <a:t> getirdi</a:t>
            </a:r>
            <a:r>
              <a:rPr lang="tr-TR" sz="2400" dirty="0" smtClean="0"/>
              <a:t>. </a:t>
            </a:r>
          </a:p>
        </p:txBody>
      </p:sp>
      <p:pic>
        <p:nvPicPr>
          <p:cNvPr id="8" name="7 Resim" descr="ensevgiliye011111111111ug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-171400"/>
            <a:ext cx="2857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C0C-4A98-4492-B9DC-0ACEBC4552D4}" type="slidenum">
              <a:rPr lang="en-US"/>
              <a:pPr/>
              <a:t>21</a:t>
            </a:fld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7" name="6 Bulut Belirtme Çizgisi"/>
          <p:cNvSpPr/>
          <p:nvPr/>
        </p:nvSpPr>
        <p:spPr>
          <a:xfrm>
            <a:off x="1115616" y="980728"/>
            <a:ext cx="7920880" cy="532859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accent2"/>
                </a:solidFill>
              </a:rPr>
              <a:t>"Ey örtüsüne bürünen (peygamber). Kalk, (insanları) uyar. </a:t>
            </a:r>
            <a:r>
              <a:rPr lang="tr-TR" sz="2400" b="1" dirty="0" err="1" smtClean="0">
                <a:solidFill>
                  <a:schemeClr val="accent2"/>
                </a:solidFill>
              </a:rPr>
              <a:t>Rabb'inin</a:t>
            </a:r>
            <a:r>
              <a:rPr lang="tr-TR" sz="2400" b="1" dirty="0" smtClean="0">
                <a:solidFill>
                  <a:schemeClr val="accent2"/>
                </a:solidFill>
              </a:rPr>
              <a:t> adını yücelt (Namaz'da tekbir getir.) Elbiseni temiz tut. Kötü şeyleri terk et." (</a:t>
            </a:r>
            <a:r>
              <a:rPr lang="tr-TR" sz="2400" b="1" dirty="0" err="1" smtClean="0">
                <a:solidFill>
                  <a:schemeClr val="accent2"/>
                </a:solidFill>
              </a:rPr>
              <a:t>Müddessir</a:t>
            </a:r>
            <a:r>
              <a:rPr lang="tr-TR" sz="2400" b="1" dirty="0" smtClean="0">
                <a:solidFill>
                  <a:schemeClr val="accent2"/>
                </a:solidFill>
              </a:rPr>
              <a:t> </a:t>
            </a:r>
            <a:r>
              <a:rPr lang="tr-TR" sz="2400" b="1" dirty="0" err="1" smtClean="0">
                <a:solidFill>
                  <a:schemeClr val="accent2"/>
                </a:solidFill>
              </a:rPr>
              <a:t>Sûresi</a:t>
            </a:r>
            <a:r>
              <a:rPr lang="tr-TR" sz="2400" b="1" dirty="0" smtClean="0">
                <a:solidFill>
                  <a:schemeClr val="accent2"/>
                </a:solidFill>
              </a:rPr>
              <a:t>, 1-5). </a:t>
            </a:r>
            <a:br>
              <a:rPr lang="tr-TR" sz="2400" b="1" dirty="0" smtClean="0">
                <a:solidFill>
                  <a:schemeClr val="accent2"/>
                </a:solidFill>
              </a:rPr>
            </a:br>
            <a:endParaRPr lang="tr-TR" sz="2400" b="1" dirty="0">
              <a:solidFill>
                <a:schemeClr val="accent2"/>
              </a:solidFill>
            </a:endParaRPr>
          </a:p>
        </p:txBody>
      </p:sp>
      <p:pic>
        <p:nvPicPr>
          <p:cNvPr id="8" name="7 Resim" descr="ensevgiliye011111111111ug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-171400"/>
            <a:ext cx="2857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C0C-4A98-4492-B9DC-0ACEBC4552D4}" type="slidenum">
              <a:rPr lang="en-US"/>
              <a:pPr/>
              <a:t>22</a:t>
            </a:fld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7" name="6 Bulut Belirtme Çizgisi"/>
          <p:cNvSpPr/>
          <p:nvPr/>
        </p:nvSpPr>
        <p:spPr>
          <a:xfrm>
            <a:off x="1115616" y="980728"/>
            <a:ext cx="7920880" cy="532859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accent2"/>
                </a:solidFill>
              </a:rPr>
              <a:t/>
            </a:r>
            <a:br>
              <a:rPr lang="tr-TR" sz="2400" b="1" dirty="0" smtClean="0">
                <a:solidFill>
                  <a:schemeClr val="accent2"/>
                </a:solidFill>
              </a:rPr>
            </a:br>
            <a:r>
              <a:rPr lang="tr-TR" sz="2400" b="1" dirty="0" smtClean="0">
                <a:solidFill>
                  <a:schemeClr val="accent2"/>
                </a:solidFill>
              </a:rPr>
              <a:t>Peygamberimiz bu ayetlerle "Hak Dini" tebliğ ile görevlendirilmiş oldu. Ancak henüz açık </a:t>
            </a:r>
            <a:r>
              <a:rPr lang="tr-TR" sz="2400" b="1" dirty="0" err="1" smtClean="0">
                <a:solidFill>
                  <a:schemeClr val="accent2"/>
                </a:solidFill>
              </a:rPr>
              <a:t>dâvet</a:t>
            </a:r>
            <a:r>
              <a:rPr lang="tr-TR" sz="2400" b="1" dirty="0" smtClean="0">
                <a:solidFill>
                  <a:schemeClr val="accent2"/>
                </a:solidFill>
              </a:rPr>
              <a:t> emredilmedi. </a:t>
            </a:r>
            <a:endParaRPr lang="tr-TR" sz="2400" b="1" dirty="0">
              <a:solidFill>
                <a:schemeClr val="accent2"/>
              </a:solidFill>
            </a:endParaRPr>
          </a:p>
        </p:txBody>
      </p:sp>
      <p:pic>
        <p:nvPicPr>
          <p:cNvPr id="8" name="7 Resim" descr="ensevgiliye011111111111ug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-171400"/>
            <a:ext cx="2857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C0C-4A98-4492-B9DC-0ACEBC4552D4}" type="slidenum">
              <a:rPr lang="en-US"/>
              <a:pPr/>
              <a:t>23</a:t>
            </a:fld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4355976" y="3429000"/>
            <a:ext cx="259228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b="1" dirty="0" smtClean="0">
                <a:solidFill>
                  <a:srgbClr val="FF0000"/>
                </a:solidFill>
              </a:rPr>
              <a:t>İlk Müslümanlar</a:t>
            </a:r>
            <a:endParaRPr lang="tr-TR" b="1" dirty="0">
              <a:solidFill>
                <a:srgbClr val="FF0000"/>
              </a:solidFill>
            </a:endParaRPr>
          </a:p>
        </p:txBody>
      </p:sp>
      <p:cxnSp>
        <p:nvCxnSpPr>
          <p:cNvPr id="9" name="8 Düz Ok Bağlayıcısı"/>
          <p:cNvCxnSpPr/>
          <p:nvPr/>
        </p:nvCxnSpPr>
        <p:spPr>
          <a:xfrm flipV="1">
            <a:off x="5652120" y="2636912"/>
            <a:ext cx="0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>
            <a:stCxn id="7" idx="2"/>
          </p:cNvCxnSpPr>
          <p:nvPr/>
        </p:nvCxnSpPr>
        <p:spPr>
          <a:xfrm>
            <a:off x="5652120" y="4149080"/>
            <a:ext cx="0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6876256" y="3789040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 flipH="1">
            <a:off x="3707904" y="3789040"/>
            <a:ext cx="6480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21 Dalga"/>
          <p:cNvSpPr/>
          <p:nvPr/>
        </p:nvSpPr>
        <p:spPr>
          <a:xfrm>
            <a:off x="7452320" y="3429000"/>
            <a:ext cx="1440160" cy="64807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00B050"/>
                </a:solidFill>
              </a:rPr>
              <a:t>Hz. Ebu Bekir</a:t>
            </a:r>
            <a:endParaRPr lang="tr-TR" sz="1400" b="1" dirty="0">
              <a:solidFill>
                <a:srgbClr val="00B050"/>
              </a:solidFill>
            </a:endParaRPr>
          </a:p>
        </p:txBody>
      </p:sp>
      <p:sp>
        <p:nvSpPr>
          <p:cNvPr id="23" name="22 Dalga"/>
          <p:cNvSpPr/>
          <p:nvPr/>
        </p:nvSpPr>
        <p:spPr>
          <a:xfrm>
            <a:off x="2195736" y="3429000"/>
            <a:ext cx="1440160" cy="64807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solidFill>
                  <a:srgbClr val="00B050"/>
                </a:solidFill>
              </a:rPr>
              <a:t>Hz. Ali</a:t>
            </a:r>
            <a:endParaRPr lang="tr-TR" sz="1600" b="1" dirty="0">
              <a:solidFill>
                <a:srgbClr val="00B050"/>
              </a:solidFill>
            </a:endParaRPr>
          </a:p>
        </p:txBody>
      </p:sp>
      <p:sp>
        <p:nvSpPr>
          <p:cNvPr id="24" name="23 Dalga"/>
          <p:cNvSpPr/>
          <p:nvPr/>
        </p:nvSpPr>
        <p:spPr>
          <a:xfrm>
            <a:off x="4932040" y="1988840"/>
            <a:ext cx="1440160" cy="64807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solidFill>
                  <a:srgbClr val="00B050"/>
                </a:solidFill>
              </a:rPr>
              <a:t>Hz  Hatice</a:t>
            </a:r>
            <a:endParaRPr lang="tr-TR" sz="1600" b="1" dirty="0">
              <a:solidFill>
                <a:srgbClr val="00B050"/>
              </a:solidFill>
            </a:endParaRPr>
          </a:p>
        </p:txBody>
      </p:sp>
      <p:sp>
        <p:nvSpPr>
          <p:cNvPr id="25" name="24 Dalga"/>
          <p:cNvSpPr/>
          <p:nvPr/>
        </p:nvSpPr>
        <p:spPr>
          <a:xfrm>
            <a:off x="4860032" y="5013176"/>
            <a:ext cx="1440160" cy="64807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solidFill>
                  <a:srgbClr val="00B050"/>
                </a:solidFill>
              </a:rPr>
              <a:t>Hz  </a:t>
            </a:r>
            <a:r>
              <a:rPr lang="tr-TR" sz="1600" b="1" dirty="0" err="1" smtClean="0">
                <a:solidFill>
                  <a:srgbClr val="00B050"/>
                </a:solidFill>
              </a:rPr>
              <a:t>Zeyd</a:t>
            </a:r>
            <a:endParaRPr lang="tr-TR" sz="1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C0C-4A98-4492-B9DC-0ACEBC4552D4}" type="slidenum">
              <a:rPr lang="en-US"/>
              <a:pPr/>
              <a:t>3</a:t>
            </a:fld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7" name="6 Bulut Belirtme Çizgisi"/>
          <p:cNvSpPr/>
          <p:nvPr/>
        </p:nvSpPr>
        <p:spPr>
          <a:xfrm>
            <a:off x="1115616" y="980728"/>
            <a:ext cx="7920880" cy="532859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Mekke Dönemi</a:t>
            </a:r>
            <a:r>
              <a:rPr lang="tr-TR" sz="2400" dirty="0" smtClean="0"/>
              <a:t>: </a:t>
            </a:r>
            <a:r>
              <a:rPr lang="tr-TR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Peygamberimizin çocukluğundan başlayarak Medine'ye hicrete kadar süren dönemdir.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Medine Dönemi</a:t>
            </a:r>
            <a:r>
              <a:rPr lang="tr-TR" sz="2400" dirty="0" smtClean="0"/>
              <a:t>: </a:t>
            </a:r>
            <a:r>
              <a:rPr lang="tr-TR" sz="2400" b="1" dirty="0" smtClean="0">
                <a:solidFill>
                  <a:schemeClr val="accent2"/>
                </a:solidFill>
              </a:rPr>
              <a:t>Hicretten başlayarak Peygamberimizin vefatına kadar olan dönemdir.</a:t>
            </a:r>
          </a:p>
        </p:txBody>
      </p:sp>
      <p:pic>
        <p:nvPicPr>
          <p:cNvPr id="8" name="7 Resim" descr="ensevgiliye011111111111ug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-171400"/>
            <a:ext cx="2857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Resim" descr="ensevgiliye011111111111ug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2120" y="-387424"/>
            <a:ext cx="2857500" cy="1905000"/>
          </a:xfrm>
          <a:prstGeom prst="rect">
            <a:avLst/>
          </a:prstGeom>
        </p:spPr>
      </p:pic>
      <p:sp>
        <p:nvSpPr>
          <p:cNvPr id="5" name="4 Bulut Belirtme Çizgisi"/>
          <p:cNvSpPr/>
          <p:nvPr/>
        </p:nvSpPr>
        <p:spPr>
          <a:xfrm>
            <a:off x="2195736" y="1340768"/>
            <a:ext cx="6948264" cy="504056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b="1" dirty="0" smtClean="0">
                <a:solidFill>
                  <a:schemeClr val="accent2"/>
                </a:solidFill>
              </a:rPr>
              <a:t>Mekke döneminin en önemli aşaması, Peygamberimize ilk vahyin geldiği dönemlerdir.</a:t>
            </a:r>
            <a:endParaRPr lang="tr-TR" sz="32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FE0B1-2900-4525-B894-894EC1037C83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9" name="8 Bulut Belirtme Çizgisi"/>
          <p:cNvSpPr/>
          <p:nvPr/>
        </p:nvSpPr>
        <p:spPr>
          <a:xfrm>
            <a:off x="1763688" y="809328"/>
            <a:ext cx="7380312" cy="604867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b="1" dirty="0" smtClean="0">
                <a:solidFill>
                  <a:schemeClr val="accent2"/>
                </a:solidFill>
              </a:rPr>
              <a:t>40 yaşlarına doğru Hz. Peygamber (s.a.s.)'in kalbinde de bir yalnızlık sevgisi belirdi. O da bir mağaraya çekilip, günlerce orada kalıyor, </a:t>
            </a:r>
            <a:r>
              <a:rPr lang="tr-TR" sz="2800" b="1" dirty="0" err="1" smtClean="0">
                <a:solidFill>
                  <a:schemeClr val="accent2"/>
                </a:solidFill>
              </a:rPr>
              <a:t>Cenâb</a:t>
            </a:r>
            <a:r>
              <a:rPr lang="tr-TR" sz="2800" b="1" dirty="0" smtClean="0">
                <a:solidFill>
                  <a:schemeClr val="accent2"/>
                </a:solidFill>
              </a:rPr>
              <a:t>-ı Hakk'ın sonsuz kudret ve azametini düşünerek O'na </a:t>
            </a:r>
            <a:r>
              <a:rPr lang="tr-TR" sz="2800" b="1" dirty="0" err="1" smtClean="0">
                <a:solidFill>
                  <a:schemeClr val="accent2"/>
                </a:solidFill>
              </a:rPr>
              <a:t>ibâdet</a:t>
            </a:r>
            <a:r>
              <a:rPr lang="tr-TR" sz="2800" b="1" dirty="0" smtClean="0">
                <a:solidFill>
                  <a:schemeClr val="accent2"/>
                </a:solidFill>
              </a:rPr>
              <a:t> ediyordu. </a:t>
            </a:r>
            <a:endParaRPr lang="tr-TR" sz="2800" b="1" dirty="0">
              <a:solidFill>
                <a:schemeClr val="accent2"/>
              </a:solidFill>
            </a:endParaRPr>
          </a:p>
        </p:txBody>
      </p:sp>
      <p:pic>
        <p:nvPicPr>
          <p:cNvPr id="8" name="7 Resim" descr="ensevgiliye011111111111ug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00" y="-171400"/>
            <a:ext cx="2857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C0C-4A98-4492-B9DC-0ACEBC4552D4}" type="slidenum">
              <a:rPr lang="en-US"/>
              <a:pPr/>
              <a:t>6</a:t>
            </a:fld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 dirty="0">
              <a:latin typeface="Century Gothic" pitchFamily="34" charset="0"/>
            </a:endParaRPr>
          </a:p>
        </p:txBody>
      </p:sp>
      <p:sp>
        <p:nvSpPr>
          <p:cNvPr id="5" name="4 Bulut Belirtme Çizgisi"/>
          <p:cNvSpPr/>
          <p:nvPr/>
        </p:nvSpPr>
        <p:spPr>
          <a:xfrm>
            <a:off x="1835696" y="1340768"/>
            <a:ext cx="6984776" cy="568863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b="1" dirty="0" smtClean="0">
                <a:solidFill>
                  <a:schemeClr val="accent2"/>
                </a:solidFill>
              </a:rPr>
              <a:t>Böylece </a:t>
            </a:r>
            <a:r>
              <a:rPr lang="tr-TR" sz="2800" b="1" dirty="0" err="1" smtClean="0">
                <a:solidFill>
                  <a:schemeClr val="accent2"/>
                </a:solidFill>
              </a:rPr>
              <a:t>Cenâb</a:t>
            </a:r>
            <a:r>
              <a:rPr lang="tr-TR" sz="2800" b="1" dirty="0" smtClean="0">
                <a:solidFill>
                  <a:schemeClr val="accent2"/>
                </a:solidFill>
              </a:rPr>
              <a:t>-ı </a:t>
            </a:r>
            <a:r>
              <a:rPr lang="tr-TR" sz="2800" b="1" dirty="0" err="1" smtClean="0">
                <a:solidFill>
                  <a:schemeClr val="accent2"/>
                </a:solidFill>
              </a:rPr>
              <a:t>Hakk</a:t>
            </a:r>
            <a:r>
              <a:rPr lang="tr-TR" sz="2800" b="1" dirty="0" smtClean="0">
                <a:solidFill>
                  <a:schemeClr val="accent2"/>
                </a:solidFill>
              </a:rPr>
              <a:t>, O'nu büyük vazifesine hazırlıyordu. Zaman zaman "Sen Allah elçisisin..." diye kulağına sesler geliyor, fakat etrafta hiç bir şey göremiyordu.</a:t>
            </a:r>
          </a:p>
          <a:p>
            <a:endParaRPr lang="tr-TR" dirty="0">
              <a:latin typeface="Century Gothic" pitchFamily="34" charset="0"/>
            </a:endParaRPr>
          </a:p>
        </p:txBody>
      </p:sp>
      <p:pic>
        <p:nvPicPr>
          <p:cNvPr id="7" name="6 Resim" descr="ensevgiliye011111111111ug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0"/>
            <a:ext cx="2857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C0C-4A98-4492-B9DC-0ACEBC4552D4}" type="slidenum">
              <a:rPr lang="en-US"/>
              <a:pPr/>
              <a:t>7</a:t>
            </a:fld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 dirty="0">
              <a:latin typeface="Century Gothic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 dirty="0">
              <a:latin typeface="Century Gothic" pitchFamily="34" charset="0"/>
            </a:endParaRPr>
          </a:p>
        </p:txBody>
      </p:sp>
      <p:sp>
        <p:nvSpPr>
          <p:cNvPr id="7" name="6 Bulut Belirtme Çizgisi"/>
          <p:cNvSpPr/>
          <p:nvPr/>
        </p:nvSpPr>
        <p:spPr>
          <a:xfrm>
            <a:off x="1835696" y="1484784"/>
            <a:ext cx="6840760" cy="460851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b="1" dirty="0" smtClean="0">
                <a:solidFill>
                  <a:schemeClr val="accent2"/>
                </a:solidFill>
              </a:rPr>
              <a:t>Hz. Muhammed (s.a.s.)'e ilâhi vahyin başlangıcı, </a:t>
            </a:r>
            <a:r>
              <a:rPr lang="tr-TR" sz="2800" b="1" dirty="0" err="1" smtClean="0">
                <a:solidFill>
                  <a:schemeClr val="accent2"/>
                </a:solidFill>
              </a:rPr>
              <a:t>sâdık</a:t>
            </a:r>
            <a:r>
              <a:rPr lang="tr-TR" sz="2800" b="1" dirty="0" smtClean="0">
                <a:solidFill>
                  <a:schemeClr val="accent2"/>
                </a:solidFill>
              </a:rPr>
              <a:t> </a:t>
            </a:r>
            <a:r>
              <a:rPr lang="tr-TR" sz="2800" b="1" dirty="0" err="1" smtClean="0">
                <a:solidFill>
                  <a:schemeClr val="accent2"/>
                </a:solidFill>
              </a:rPr>
              <a:t>rüyâlar</a:t>
            </a:r>
            <a:r>
              <a:rPr lang="tr-TR" sz="2800" b="1" dirty="0" smtClean="0">
                <a:solidFill>
                  <a:schemeClr val="accent2"/>
                </a:solidFill>
              </a:rPr>
              <a:t> şeklinde oldu. Gördüğü her rüya, olduğu gibi çıkıyordu. Bu hâl, altı ay kadar devam etti.</a:t>
            </a:r>
            <a:endParaRPr lang="tr-TR" sz="2800" b="1" dirty="0">
              <a:solidFill>
                <a:schemeClr val="accent2"/>
              </a:solidFill>
              <a:latin typeface="Century Gothic" pitchFamily="34" charset="0"/>
            </a:endParaRPr>
          </a:p>
        </p:txBody>
      </p:sp>
      <p:pic>
        <p:nvPicPr>
          <p:cNvPr id="8" name="7 Resim" descr="ensevgiliye011111111111ug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0"/>
            <a:ext cx="2857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C0C-4A98-4492-B9DC-0ACEBC4552D4}" type="slidenum">
              <a:rPr lang="en-US"/>
              <a:pPr/>
              <a:t>8</a:t>
            </a:fld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 dirty="0">
              <a:latin typeface="Century Gothic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>
              <a:latin typeface="Century Gothic" pitchFamily="34" charset="0"/>
            </a:endParaRPr>
          </a:p>
        </p:txBody>
      </p:sp>
      <p:sp>
        <p:nvSpPr>
          <p:cNvPr id="7" name="6 Bulut Belirtme Çizgisi"/>
          <p:cNvSpPr/>
          <p:nvPr/>
        </p:nvSpPr>
        <p:spPr>
          <a:xfrm>
            <a:off x="1979712" y="1268760"/>
            <a:ext cx="7164288" cy="504056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b="1" u="sng" dirty="0" smtClean="0">
                <a:solidFill>
                  <a:srgbClr val="FF0000"/>
                </a:solidFill>
              </a:rPr>
              <a:t>İlk Vahiy</a:t>
            </a:r>
          </a:p>
          <a:p>
            <a:r>
              <a:rPr lang="tr-TR" sz="2800" b="1" dirty="0" smtClean="0">
                <a:solidFill>
                  <a:schemeClr val="accent2"/>
                </a:solidFill>
              </a:rPr>
              <a:t>610 yılı Ramazan ayının Kadir Gecesinde, hırkasına bürünüp </a:t>
            </a:r>
            <a:r>
              <a:rPr lang="tr-TR" sz="2800" b="1" dirty="0" err="1" smtClean="0">
                <a:solidFill>
                  <a:schemeClr val="accent2"/>
                </a:solidFill>
              </a:rPr>
              <a:t>Hira</a:t>
            </a:r>
            <a:r>
              <a:rPr lang="tr-TR" sz="2800" b="1" dirty="0" smtClean="0">
                <a:solidFill>
                  <a:schemeClr val="accent2"/>
                </a:solidFill>
              </a:rPr>
              <a:t> Mağarası’nda düşünmeye dalmış olduğu bir sırada, bir sesin kendisini ismi ile çağırmakta olduğunu duydu. </a:t>
            </a:r>
            <a:endParaRPr lang="tr-TR" sz="2800" b="1" dirty="0">
              <a:solidFill>
                <a:schemeClr val="accent2"/>
              </a:solidFill>
            </a:endParaRPr>
          </a:p>
        </p:txBody>
      </p:sp>
      <p:pic>
        <p:nvPicPr>
          <p:cNvPr id="8" name="7 Resim" descr="ensevgiliye011111111111ug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0"/>
            <a:ext cx="2857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C0C-4A98-4492-B9DC-0ACEBC4552D4}" type="slidenum">
              <a:rPr lang="en-US"/>
              <a:pPr/>
              <a:t>9</a:t>
            </a:fld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95736" y="260648"/>
            <a:ext cx="6477000" cy="4525963"/>
          </a:xfrm>
        </p:spPr>
        <p:txBody>
          <a:bodyPr/>
          <a:lstStyle/>
          <a:p>
            <a:endParaRPr lang="tr-TR" sz="2800" dirty="0">
              <a:latin typeface="Century Gothic" pitchFamily="34" charset="0"/>
            </a:endParaRPr>
          </a:p>
        </p:txBody>
      </p:sp>
      <p:sp>
        <p:nvSpPr>
          <p:cNvPr id="5" name="4 Bulut Belirtme Çizgisi"/>
          <p:cNvSpPr/>
          <p:nvPr/>
        </p:nvSpPr>
        <p:spPr>
          <a:xfrm>
            <a:off x="2051720" y="836712"/>
            <a:ext cx="6804248" cy="525658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b="1" dirty="0" smtClean="0">
                <a:solidFill>
                  <a:schemeClr val="accent2"/>
                </a:solidFill>
              </a:rPr>
              <a:t>Başını kaldırıp etrafına baktı; kimseyi göremedi. Bu sırada her tarafı ansızın bir </a:t>
            </a:r>
            <a:r>
              <a:rPr lang="tr-TR" sz="2800" b="1" dirty="0" err="1" smtClean="0">
                <a:solidFill>
                  <a:schemeClr val="accent2"/>
                </a:solidFill>
              </a:rPr>
              <a:t>nûr</a:t>
            </a:r>
            <a:r>
              <a:rPr lang="tr-TR" sz="2800" b="1" dirty="0" smtClean="0">
                <a:solidFill>
                  <a:schemeClr val="accent2"/>
                </a:solidFill>
              </a:rPr>
              <a:t> kaplamıştı; dayanamayıp bayıldı. Kendisine geldiğinde karşısında vahiy meleği </a:t>
            </a:r>
            <a:r>
              <a:rPr lang="tr-TR" sz="2800" b="1" dirty="0" err="1" smtClean="0">
                <a:solidFill>
                  <a:schemeClr val="accent2"/>
                </a:solidFill>
              </a:rPr>
              <a:t>Cebrâil'i</a:t>
            </a:r>
            <a:r>
              <a:rPr lang="tr-TR" sz="2800" b="1" dirty="0" smtClean="0">
                <a:solidFill>
                  <a:schemeClr val="accent2"/>
                </a:solidFill>
              </a:rPr>
              <a:t> gördü</a:t>
            </a:r>
            <a:endParaRPr lang="tr-TR" sz="2800" b="1" dirty="0">
              <a:solidFill>
                <a:schemeClr val="accent2"/>
              </a:solidFill>
              <a:latin typeface="Century Gothic" pitchFamily="34" charset="0"/>
            </a:endParaRPr>
          </a:p>
        </p:txBody>
      </p:sp>
      <p:pic>
        <p:nvPicPr>
          <p:cNvPr id="7" name="6 Resim" descr="ensevgiliye011111111111ug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0"/>
            <a:ext cx="2857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oodleArt">
  <a:themeElements>
    <a:clrScheme name="Ofis Teması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 Teması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is Teması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is Teması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is Teması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is Teması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is Teması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is Teması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is Teması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DoodleArt</Template>
  <TotalTime>158</TotalTime>
  <Words>681</Words>
  <Application>Microsoft Office PowerPoint</Application>
  <PresentationFormat>Ekran Gösterisi (4:3)</PresentationFormat>
  <Paragraphs>60</Paragraphs>
  <Slides>23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DoodleArt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FREEPC</dc:creator>
  <cp:lastModifiedBy>DEM</cp:lastModifiedBy>
  <cp:revision>25</cp:revision>
  <dcterms:created xsi:type="dcterms:W3CDTF">2011-10-31T20:29:36Z</dcterms:created>
  <dcterms:modified xsi:type="dcterms:W3CDTF">2016-05-04T12:25:05Z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