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66" r:id="rId3"/>
    <p:sldId id="275" r:id="rId4"/>
    <p:sldId id="256" r:id="rId5"/>
    <p:sldId id="259" r:id="rId6"/>
    <p:sldId id="265" r:id="rId7"/>
    <p:sldId id="270" r:id="rId8"/>
    <p:sldId id="264" r:id="rId9"/>
    <p:sldId id="274" r:id="rId10"/>
    <p:sldId id="263" r:id="rId11"/>
    <p:sldId id="273" r:id="rId12"/>
    <p:sldId id="262" r:id="rId13"/>
    <p:sldId id="261" r:id="rId14"/>
    <p:sldId id="279" r:id="rId15"/>
    <p:sldId id="260" r:id="rId16"/>
    <p:sldId id="258" r:id="rId17"/>
    <p:sldId id="257" r:id="rId18"/>
    <p:sldId id="280" r:id="rId19"/>
    <p:sldId id="267" r:id="rId20"/>
    <p:sldId id="278" r:id="rId21"/>
    <p:sldId id="268" r:id="rId22"/>
    <p:sldId id="269" r:id="rId23"/>
    <p:sldId id="277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E4A5D-7F32-48A8-B21B-BC03354EDD3D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478E7-1806-450D-B464-3DCF38C4E0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E4A5D-7F32-48A8-B21B-BC03354EDD3D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478E7-1806-450D-B464-3DCF38C4E0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E4A5D-7F32-48A8-B21B-BC03354EDD3D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478E7-1806-450D-B464-3DCF38C4E0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E4A5D-7F32-48A8-B21B-BC03354EDD3D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478E7-1806-450D-B464-3DCF38C4E0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E4A5D-7F32-48A8-B21B-BC03354EDD3D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478E7-1806-450D-B464-3DCF38C4E0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E4A5D-7F32-48A8-B21B-BC03354EDD3D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478E7-1806-450D-B464-3DCF38C4E0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E4A5D-7F32-48A8-B21B-BC03354EDD3D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478E7-1806-450D-B464-3DCF38C4E0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E4A5D-7F32-48A8-B21B-BC03354EDD3D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478E7-1806-450D-B464-3DCF38C4E0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E4A5D-7F32-48A8-B21B-BC03354EDD3D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478E7-1806-450D-B464-3DCF38C4E0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E4A5D-7F32-48A8-B21B-BC03354EDD3D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478E7-1806-450D-B464-3DCF38C4E0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E4A5D-7F32-48A8-B21B-BC03354EDD3D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478E7-1806-450D-B464-3DCF38C4E0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2E4A5D-7F32-48A8-B21B-BC03354EDD3D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478E7-1806-450D-B464-3DCF38C4E09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DEM\Desktop\materyalgrubudkab\Slay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Dikey Kaydırma"/>
          <p:cNvSpPr/>
          <p:nvPr/>
        </p:nvSpPr>
        <p:spPr>
          <a:xfrm>
            <a:off x="1835696" y="1052736"/>
            <a:ext cx="5616624" cy="5256584"/>
          </a:xfrm>
          <a:prstGeom prst="verticalScroll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6" name="5 Resim" descr="331olz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229544"/>
            <a:ext cx="1584176" cy="1584176"/>
          </a:xfrm>
          <a:prstGeom prst="rect">
            <a:avLst/>
          </a:prstGeom>
        </p:spPr>
      </p:pic>
      <p:pic>
        <p:nvPicPr>
          <p:cNvPr id="7" name="6 Resim" descr="331olz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08304" y="1556792"/>
            <a:ext cx="1584176" cy="1584176"/>
          </a:xfrm>
          <a:prstGeom prst="rect">
            <a:avLst/>
          </a:prstGeom>
        </p:spPr>
      </p:pic>
      <p:sp>
        <p:nvSpPr>
          <p:cNvPr id="8" name="7 Metin kutusu"/>
          <p:cNvSpPr txBox="1"/>
          <p:nvPr/>
        </p:nvSpPr>
        <p:spPr>
          <a:xfrm>
            <a:off x="2843808" y="2204864"/>
            <a:ext cx="36724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accent4"/>
                </a:solidFill>
              </a:rPr>
              <a:t>Peygamberimiz gece vakti yatağında Hz .Ali’yi bırakarak hicret için evinden çıktı. </a:t>
            </a:r>
            <a:endParaRPr lang="tr-TR" sz="2400" b="1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Dikey Kaydırma"/>
          <p:cNvSpPr/>
          <p:nvPr/>
        </p:nvSpPr>
        <p:spPr>
          <a:xfrm>
            <a:off x="1835696" y="908720"/>
            <a:ext cx="5616624" cy="5256584"/>
          </a:xfrm>
          <a:prstGeom prst="verticalScroll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>
                <a:solidFill>
                  <a:schemeClr val="accent4"/>
                </a:solidFill>
              </a:rPr>
              <a:t>Allah’ın bir mucizesi olarak  evini kuşatan Mekkeli müşrikler peygamberimizin gittiğini fark edemediler.</a:t>
            </a:r>
            <a:endParaRPr lang="tr-TR" sz="2400" b="1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Dikey Kaydırma"/>
          <p:cNvSpPr/>
          <p:nvPr/>
        </p:nvSpPr>
        <p:spPr>
          <a:xfrm>
            <a:off x="1403648" y="908720"/>
            <a:ext cx="5616624" cy="5256584"/>
          </a:xfrm>
          <a:prstGeom prst="verticalScroll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Metin kutusu"/>
          <p:cNvSpPr txBox="1"/>
          <p:nvPr/>
        </p:nvSpPr>
        <p:spPr>
          <a:xfrm>
            <a:off x="2267744" y="2060848"/>
            <a:ext cx="42484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accent4"/>
                </a:solidFill>
              </a:rPr>
              <a:t>Peygamberimiz  Hz. Ebu Bekir ile buluşarak  Mekke’den ayrıldılar.Müşriklere izlerini kaybettirmek için Mekke’nin yakınında bulunan Sevr mağarasında bir müddet gizlendiler.</a:t>
            </a:r>
            <a:endParaRPr lang="tr-TR" sz="2400" b="1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Dikey Kaydırma"/>
          <p:cNvSpPr/>
          <p:nvPr/>
        </p:nvSpPr>
        <p:spPr>
          <a:xfrm>
            <a:off x="1835696" y="1052736"/>
            <a:ext cx="5616624" cy="5256584"/>
          </a:xfrm>
          <a:prstGeom prst="verticalScroll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Metin kutusu"/>
          <p:cNvSpPr txBox="1"/>
          <p:nvPr/>
        </p:nvSpPr>
        <p:spPr>
          <a:xfrm>
            <a:off x="2699792" y="2204864"/>
            <a:ext cx="39604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accent4"/>
                </a:solidFill>
              </a:rPr>
              <a:t>Peygamberimiz ve Hz. Ebu Bekir Sevr mağarasında 3 gün kaldıktan sonra  yola çıktılar ve </a:t>
            </a:r>
            <a:r>
              <a:rPr lang="tr-TR" sz="2400" b="1" dirty="0" err="1" smtClean="0">
                <a:solidFill>
                  <a:schemeClr val="accent4"/>
                </a:solidFill>
              </a:rPr>
              <a:t>Kuba</a:t>
            </a:r>
            <a:r>
              <a:rPr lang="tr-TR" sz="2400" b="1" dirty="0" smtClean="0">
                <a:solidFill>
                  <a:schemeClr val="accent4"/>
                </a:solidFill>
              </a:rPr>
              <a:t> ‘ya vardılar. </a:t>
            </a:r>
            <a:endParaRPr lang="tr-TR" sz="2400" b="1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Dikey Kaydırma"/>
          <p:cNvSpPr/>
          <p:nvPr/>
        </p:nvSpPr>
        <p:spPr>
          <a:xfrm>
            <a:off x="1835696" y="1052736"/>
            <a:ext cx="5616624" cy="5256584"/>
          </a:xfrm>
          <a:prstGeom prst="verticalScroll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>
                <a:solidFill>
                  <a:schemeClr val="accent4"/>
                </a:solidFill>
              </a:rPr>
              <a:t>Burada bir süre dinlendiler ve peygamberimiz burada kendisi de bizzat çalışarak bir </a:t>
            </a:r>
            <a:r>
              <a:rPr lang="tr-TR" sz="2400" b="1" dirty="0" err="1" smtClean="0">
                <a:solidFill>
                  <a:schemeClr val="accent4"/>
                </a:solidFill>
              </a:rPr>
              <a:t>mescid</a:t>
            </a:r>
            <a:r>
              <a:rPr lang="tr-TR" sz="2400" b="1" dirty="0" smtClean="0">
                <a:solidFill>
                  <a:schemeClr val="accent4"/>
                </a:solidFill>
              </a:rPr>
              <a:t> yaptırdı.</a:t>
            </a:r>
            <a:endParaRPr lang="tr-TR" sz="2400" b="1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Dikey Kaydırma"/>
          <p:cNvSpPr/>
          <p:nvPr/>
        </p:nvSpPr>
        <p:spPr>
          <a:xfrm>
            <a:off x="1835696" y="1052736"/>
            <a:ext cx="5616624" cy="5256584"/>
          </a:xfrm>
          <a:prstGeom prst="verticalScroll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Metin kutusu"/>
          <p:cNvSpPr txBox="1"/>
          <p:nvPr/>
        </p:nvSpPr>
        <p:spPr>
          <a:xfrm>
            <a:off x="2771800" y="2276872"/>
            <a:ext cx="381642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accent4"/>
                </a:solidFill>
              </a:rPr>
              <a:t>Peygamberimiz </a:t>
            </a:r>
            <a:r>
              <a:rPr lang="tr-TR" sz="2400" b="1" dirty="0" err="1" smtClean="0">
                <a:solidFill>
                  <a:schemeClr val="accent4"/>
                </a:solidFill>
              </a:rPr>
              <a:t>Kuba’dan</a:t>
            </a:r>
            <a:r>
              <a:rPr lang="tr-TR" sz="2400" b="1" dirty="0" smtClean="0">
                <a:solidFill>
                  <a:schemeClr val="accent4"/>
                </a:solidFill>
              </a:rPr>
              <a:t> ayrılıp Medine’ye doğru yola çıktı.Peygamberimizin  geleceğini haber alan Medineliler </a:t>
            </a:r>
            <a:r>
              <a:rPr lang="tr-TR" sz="2400" b="1" dirty="0" err="1" smtClean="0">
                <a:solidFill>
                  <a:schemeClr val="accent4"/>
                </a:solidFill>
              </a:rPr>
              <a:t>heyacan</a:t>
            </a:r>
            <a:r>
              <a:rPr lang="tr-TR" sz="2400" b="1" dirty="0" smtClean="0">
                <a:solidFill>
                  <a:schemeClr val="accent4"/>
                </a:solidFill>
              </a:rPr>
              <a:t>  ve coşku içinde Allah Resulünü karşılamak için  beklemeye başladılar.</a:t>
            </a:r>
            <a:endParaRPr lang="tr-TR" sz="2400" b="1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Dikey Kaydırma"/>
          <p:cNvSpPr/>
          <p:nvPr/>
        </p:nvSpPr>
        <p:spPr>
          <a:xfrm>
            <a:off x="1835696" y="1052736"/>
            <a:ext cx="5616624" cy="5256584"/>
          </a:xfrm>
          <a:prstGeom prst="verticalScroll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Metin kutusu"/>
          <p:cNvSpPr txBox="1"/>
          <p:nvPr/>
        </p:nvSpPr>
        <p:spPr>
          <a:xfrm>
            <a:off x="2699792" y="2276872"/>
            <a:ext cx="39604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accent4"/>
                </a:solidFill>
              </a:rPr>
              <a:t>Medine’de bu zamana kadar böyle coşku hiç yaşanmamıştı.</a:t>
            </a:r>
          </a:p>
          <a:p>
            <a:r>
              <a:rPr lang="tr-TR" sz="2400" b="1" dirty="0" smtClean="0">
                <a:solidFill>
                  <a:schemeClr val="accent4"/>
                </a:solidFill>
              </a:rPr>
              <a:t>“Hoş geldiniz “ nidaları her tarafa yayılıyor kadınlar şiirler söylüyor, çocuklar "Allah’ın elçisi geldi" diye bağrışıyor, küçük kızlar def çalarak şenlik yapıyorlardı. </a:t>
            </a:r>
            <a:endParaRPr lang="tr-TR" sz="2400" b="1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Dikey Kaydırma"/>
          <p:cNvSpPr/>
          <p:nvPr/>
        </p:nvSpPr>
        <p:spPr>
          <a:xfrm>
            <a:off x="1835696" y="1052736"/>
            <a:ext cx="5616624" cy="5256584"/>
          </a:xfrm>
          <a:prstGeom prst="verticalScroll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Metin kutusu"/>
          <p:cNvSpPr txBox="1"/>
          <p:nvPr/>
        </p:nvSpPr>
        <p:spPr>
          <a:xfrm>
            <a:off x="2627784" y="1916832"/>
            <a:ext cx="424847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 </a:t>
            </a:r>
            <a:r>
              <a:rPr lang="tr-TR" sz="2400" b="1" dirty="0" smtClean="0">
                <a:solidFill>
                  <a:schemeClr val="accent4"/>
                </a:solidFill>
              </a:rPr>
              <a:t>Bütün </a:t>
            </a:r>
            <a:r>
              <a:rPr lang="tr-TR" sz="2400" b="1" dirty="0" err="1" smtClean="0">
                <a:solidFill>
                  <a:schemeClr val="accent4"/>
                </a:solidFill>
              </a:rPr>
              <a:t>Medine’liler</a:t>
            </a:r>
            <a:r>
              <a:rPr lang="tr-TR" sz="2400" b="1" dirty="0" smtClean="0">
                <a:solidFill>
                  <a:schemeClr val="accent4"/>
                </a:solidFill>
              </a:rPr>
              <a:t>  peygamberimizi  evlerinde misafir edebilmek için birbirileriyle yarışıyorlardı.  </a:t>
            </a:r>
            <a:endParaRPr lang="tr-TR" sz="2400" b="1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Dikey Kaydırma"/>
          <p:cNvSpPr/>
          <p:nvPr/>
        </p:nvSpPr>
        <p:spPr>
          <a:xfrm>
            <a:off x="1835696" y="1052736"/>
            <a:ext cx="5616624" cy="5256584"/>
          </a:xfrm>
          <a:prstGeom prst="verticalScroll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>
                <a:solidFill>
                  <a:schemeClr val="accent4"/>
                </a:solidFill>
              </a:rPr>
              <a:t>Ancak peygamberimiz hiç kimseyi kırmak  ve üzmek istemiyordu.Bu nedenle ,devesi nerede durursa  o evde kalacağını  söyledi.</a:t>
            </a:r>
            <a:endParaRPr lang="tr-TR" sz="2400" b="1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Dikey Kaydırma"/>
          <p:cNvSpPr/>
          <p:nvPr/>
        </p:nvSpPr>
        <p:spPr>
          <a:xfrm>
            <a:off x="1835696" y="836712"/>
            <a:ext cx="5616624" cy="5256584"/>
          </a:xfrm>
          <a:prstGeom prst="verticalScroll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Metin kutusu"/>
          <p:cNvSpPr txBox="1"/>
          <p:nvPr/>
        </p:nvSpPr>
        <p:spPr>
          <a:xfrm>
            <a:off x="2915816" y="1988840"/>
            <a:ext cx="36724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accent4"/>
                </a:solidFill>
              </a:rPr>
              <a:t>Medineliler heyecanla peygamberimizin devesinin nereye çökeceğini bekliyorlardı. </a:t>
            </a:r>
            <a:endParaRPr lang="tr-TR" sz="2400" b="1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6 Dikey Kaydırma"/>
          <p:cNvSpPr/>
          <p:nvPr/>
        </p:nvSpPr>
        <p:spPr>
          <a:xfrm>
            <a:off x="1619672" y="980728"/>
            <a:ext cx="5616624" cy="5256584"/>
          </a:xfrm>
          <a:prstGeom prst="verticalScroll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>
            <a:off x="2555776" y="2276872"/>
            <a:ext cx="3888432" cy="163121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chemeClr val="accent4"/>
                </a:solidFill>
              </a:rPr>
              <a:t>Hicret bir yerden başka bir yere göç etme demektir. Müşriklerin zulümleri yüzünden Mekke'de Müslümanlar barınamaz hâle gelmişlerdi. </a:t>
            </a:r>
            <a:endParaRPr lang="tr-TR" sz="2000" b="1" dirty="0">
              <a:solidFill>
                <a:schemeClr val="accent4"/>
              </a:solidFill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699792" y="908720"/>
            <a:ext cx="4464000" cy="8280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Above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HİCRET OLAYI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1" name="10 Resim" descr="331olz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229544"/>
            <a:ext cx="1584176" cy="1584176"/>
          </a:xfrm>
          <a:prstGeom prst="rect">
            <a:avLst/>
          </a:prstGeom>
        </p:spPr>
      </p:pic>
      <p:pic>
        <p:nvPicPr>
          <p:cNvPr id="12" name="11 Resim" descr="331olz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08304" y="1412776"/>
            <a:ext cx="1584176" cy="1584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Dikey Kaydırma"/>
          <p:cNvSpPr/>
          <p:nvPr/>
        </p:nvSpPr>
        <p:spPr>
          <a:xfrm>
            <a:off x="1835696" y="1052736"/>
            <a:ext cx="5616624" cy="5256584"/>
          </a:xfrm>
          <a:prstGeom prst="verticalScroll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accent4"/>
                </a:solidFill>
              </a:rPr>
              <a:t>Peygamberimizin devesi önce iki yetime ait boş bir araziye çöktü. Daha sonra kalkıp Ebu </a:t>
            </a:r>
            <a:r>
              <a:rPr lang="tr-TR" sz="2400" b="1" dirty="0" err="1" smtClean="0">
                <a:solidFill>
                  <a:schemeClr val="accent4"/>
                </a:solidFill>
              </a:rPr>
              <a:t>Eyyüp</a:t>
            </a:r>
            <a:r>
              <a:rPr lang="tr-TR" sz="2400" b="1" dirty="0" smtClean="0">
                <a:solidFill>
                  <a:schemeClr val="accent4"/>
                </a:solidFill>
              </a:rPr>
              <a:t> el-</a:t>
            </a:r>
            <a:r>
              <a:rPr lang="tr-TR" sz="2400" b="1" dirty="0" err="1" smtClean="0">
                <a:solidFill>
                  <a:schemeClr val="accent4"/>
                </a:solidFill>
              </a:rPr>
              <a:t>Ensari’nin</a:t>
            </a:r>
            <a:r>
              <a:rPr lang="tr-TR" sz="2400" b="1" dirty="0" smtClean="0">
                <a:solidFill>
                  <a:schemeClr val="accent4"/>
                </a:solidFill>
              </a:rPr>
              <a:t> evinin önünde durdu.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Dikey Kaydırma"/>
          <p:cNvSpPr/>
          <p:nvPr/>
        </p:nvSpPr>
        <p:spPr>
          <a:xfrm>
            <a:off x="1835696" y="1052736"/>
            <a:ext cx="5616624" cy="5256584"/>
          </a:xfrm>
          <a:prstGeom prst="verticalScroll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Metin kutusu"/>
          <p:cNvSpPr txBox="1"/>
          <p:nvPr/>
        </p:nvSpPr>
        <p:spPr>
          <a:xfrm>
            <a:off x="3059832" y="2276872"/>
            <a:ext cx="32403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accent4"/>
                </a:solidFill>
              </a:rPr>
              <a:t>Peygamberimiz kendi evi yapılıncaya kadar yaklaşık 7 ay  bu sahabenin evinde kaldı.</a:t>
            </a:r>
            <a:endParaRPr lang="tr-TR" sz="2400" b="1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Dikey Kaydırma"/>
          <p:cNvSpPr/>
          <p:nvPr/>
        </p:nvSpPr>
        <p:spPr>
          <a:xfrm>
            <a:off x="1835696" y="1052736"/>
            <a:ext cx="5616624" cy="5256584"/>
          </a:xfrm>
          <a:prstGeom prst="verticalScroll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b="1" u="sng" dirty="0" smtClean="0">
                <a:solidFill>
                  <a:schemeClr val="accent2"/>
                </a:solidFill>
              </a:rPr>
              <a:t>Hicretin İslam Tarihindeki Önemi</a:t>
            </a:r>
          </a:p>
          <a:p>
            <a:endParaRPr lang="tr-TR" b="1" u="sng" dirty="0" smtClean="0">
              <a:solidFill>
                <a:schemeClr val="accent2"/>
              </a:solidFill>
            </a:endParaRPr>
          </a:p>
          <a:p>
            <a:r>
              <a:rPr lang="tr-TR" sz="2400" b="1" dirty="0" smtClean="0">
                <a:solidFill>
                  <a:schemeClr val="accent4"/>
                </a:solidFill>
              </a:rPr>
              <a:t>Hicret, Müslümanları müşriklerin zulüm ve baskılarından kurtarmış, İslâm'a yayılma imkânı sağlamıştır. </a:t>
            </a:r>
            <a:endParaRPr lang="tr-TR" sz="2400" b="1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Dikey Kaydırma"/>
          <p:cNvSpPr/>
          <p:nvPr/>
        </p:nvSpPr>
        <p:spPr>
          <a:xfrm>
            <a:off x="1835696" y="1052736"/>
            <a:ext cx="5616624" cy="5256584"/>
          </a:xfrm>
          <a:prstGeom prst="verticalScroll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>
                <a:solidFill>
                  <a:schemeClr val="accent4"/>
                </a:solidFill>
              </a:rPr>
              <a:t>Ayrıca Hz. Ömer’in halifeliği zamanında  hicri takvimin başlangıcı olarak kabul edilmiştir.. </a:t>
            </a:r>
            <a:endParaRPr lang="tr-TR" sz="2400" b="1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Dikey Kaydırma"/>
          <p:cNvSpPr/>
          <p:nvPr/>
        </p:nvSpPr>
        <p:spPr>
          <a:xfrm>
            <a:off x="1835696" y="1052736"/>
            <a:ext cx="5616624" cy="5256584"/>
          </a:xfrm>
          <a:prstGeom prst="verticalScroll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000" b="1" dirty="0" smtClean="0">
                <a:solidFill>
                  <a:schemeClr val="accent4"/>
                </a:solidFill>
              </a:rPr>
              <a:t>Peygamberimiz "Sizin hicret edeceğiniz yerin iki kara taşlık arasında hurmalık bir yer olduğu bana gösterildi..." diyerek 622 yılında  Müslümanların Medine'ye hicretlerine izin verdi.</a:t>
            </a:r>
            <a:endParaRPr lang="tr-TR" sz="2000" b="1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Dikey Kaydırma"/>
          <p:cNvSpPr/>
          <p:nvPr/>
        </p:nvSpPr>
        <p:spPr>
          <a:xfrm>
            <a:off x="1835696" y="1052736"/>
            <a:ext cx="5616624" cy="5256584"/>
          </a:xfrm>
          <a:prstGeom prst="verticalScroll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accent4"/>
                </a:solidFill>
              </a:rPr>
              <a:t>Mekke'nin fethine kadar geçen süre içinde, dini uğruna, evini-barkını, malını-mülkünü, </a:t>
            </a:r>
            <a:r>
              <a:rPr lang="tr-TR" sz="2400" b="1" dirty="0" err="1" smtClean="0">
                <a:solidFill>
                  <a:schemeClr val="accent4"/>
                </a:solidFill>
              </a:rPr>
              <a:t>âilesini</a:t>
            </a:r>
            <a:r>
              <a:rPr lang="tr-TR" sz="2400" b="1" dirty="0" smtClean="0">
                <a:solidFill>
                  <a:schemeClr val="accent4"/>
                </a:solidFill>
              </a:rPr>
              <a:t>, </a:t>
            </a:r>
            <a:r>
              <a:rPr lang="tr-TR" sz="2400" b="1" dirty="0" err="1" smtClean="0">
                <a:solidFill>
                  <a:schemeClr val="accent4"/>
                </a:solidFill>
              </a:rPr>
              <a:t>kabîlesini</a:t>
            </a:r>
            <a:r>
              <a:rPr lang="tr-TR" sz="2400" b="1" dirty="0" smtClean="0">
                <a:solidFill>
                  <a:schemeClr val="accent4"/>
                </a:solidFill>
              </a:rPr>
              <a:t>, akrabasını, bütün varlığını Mekke'de bırakarak Peygamberimizin izniyle Medine'ye göç eden </a:t>
            </a:r>
            <a:r>
              <a:rPr lang="tr-TR" sz="2400" b="1" dirty="0" err="1" smtClean="0">
                <a:solidFill>
                  <a:schemeClr val="accent4"/>
                </a:solidFill>
              </a:rPr>
              <a:t>Mekke'li</a:t>
            </a:r>
            <a:r>
              <a:rPr lang="tr-TR" sz="2400" b="1" dirty="0" smtClean="0">
                <a:solidFill>
                  <a:schemeClr val="accent4"/>
                </a:solidFill>
              </a:rPr>
              <a:t> Müslümanlara </a:t>
            </a:r>
            <a:r>
              <a:rPr lang="tr-TR" sz="2400" b="1" u="sng" dirty="0" smtClean="0">
                <a:solidFill>
                  <a:srgbClr val="00B050"/>
                </a:solidFill>
              </a:rPr>
              <a:t>"</a:t>
            </a:r>
            <a:r>
              <a:rPr lang="tr-TR" sz="2400" b="1" u="sng" dirty="0" err="1" smtClean="0">
                <a:solidFill>
                  <a:srgbClr val="00B050"/>
                </a:solidFill>
              </a:rPr>
              <a:t>Muhâcirler</a:t>
            </a:r>
            <a:r>
              <a:rPr lang="tr-TR" sz="2400" b="1" u="sng" dirty="0" smtClean="0">
                <a:solidFill>
                  <a:srgbClr val="00B050"/>
                </a:solidFill>
              </a:rPr>
              <a:t>" </a:t>
            </a:r>
            <a:r>
              <a:rPr lang="tr-TR" sz="2400" b="1" dirty="0" smtClean="0">
                <a:solidFill>
                  <a:schemeClr val="accent4"/>
                </a:solidFill>
              </a:rPr>
              <a:t>adı verilmiştir. </a:t>
            </a:r>
            <a:endParaRPr lang="tr-TR" sz="2400" b="1" dirty="0">
              <a:solidFill>
                <a:schemeClr val="accent4"/>
              </a:solidFill>
            </a:endParaRPr>
          </a:p>
        </p:txBody>
      </p:sp>
      <p:pic>
        <p:nvPicPr>
          <p:cNvPr id="6" name="5 Resim" descr="331olz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229544"/>
            <a:ext cx="1584176" cy="1584176"/>
          </a:xfrm>
          <a:prstGeom prst="rect">
            <a:avLst/>
          </a:prstGeom>
        </p:spPr>
      </p:pic>
      <p:pic>
        <p:nvPicPr>
          <p:cNvPr id="7" name="6 Resim" descr="331olz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80312" y="1412776"/>
            <a:ext cx="1584176" cy="1584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Dikey Kaydırma"/>
          <p:cNvSpPr/>
          <p:nvPr/>
        </p:nvSpPr>
        <p:spPr>
          <a:xfrm>
            <a:off x="1835696" y="1052736"/>
            <a:ext cx="5616624" cy="5256584"/>
          </a:xfrm>
          <a:prstGeom prst="verticalScroll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accent4"/>
                </a:solidFill>
              </a:rPr>
              <a:t>Medine'de </a:t>
            </a:r>
            <a:r>
              <a:rPr lang="tr-TR" sz="2400" b="1" dirty="0" err="1" smtClean="0">
                <a:solidFill>
                  <a:schemeClr val="accent4"/>
                </a:solidFill>
              </a:rPr>
              <a:t>muhâcirleri</a:t>
            </a:r>
            <a:r>
              <a:rPr lang="tr-TR" sz="2400" b="1" dirty="0" smtClean="0">
                <a:solidFill>
                  <a:schemeClr val="accent4"/>
                </a:solidFill>
              </a:rPr>
              <a:t> </a:t>
            </a:r>
            <a:r>
              <a:rPr lang="tr-TR" sz="2400" b="1" dirty="0" err="1" smtClean="0">
                <a:solidFill>
                  <a:schemeClr val="accent4"/>
                </a:solidFill>
              </a:rPr>
              <a:t>misâfir</a:t>
            </a:r>
            <a:r>
              <a:rPr lang="tr-TR" sz="2400" b="1" dirty="0" smtClean="0">
                <a:solidFill>
                  <a:schemeClr val="accent4"/>
                </a:solidFill>
              </a:rPr>
              <a:t> eden, onlara bütün imkânları ile yardımcı olan </a:t>
            </a:r>
            <a:r>
              <a:rPr lang="tr-TR" sz="2400" b="1" dirty="0" err="1" smtClean="0">
                <a:solidFill>
                  <a:schemeClr val="accent4"/>
                </a:solidFill>
              </a:rPr>
              <a:t>Medine'li</a:t>
            </a:r>
            <a:r>
              <a:rPr lang="tr-TR" sz="2400" b="1" dirty="0" smtClean="0">
                <a:solidFill>
                  <a:schemeClr val="accent4"/>
                </a:solidFill>
              </a:rPr>
              <a:t> Müslümanlara da </a:t>
            </a:r>
            <a:r>
              <a:rPr lang="tr-TR" sz="2400" b="1" u="sng" dirty="0" smtClean="0">
                <a:solidFill>
                  <a:srgbClr val="00B050"/>
                </a:solidFill>
              </a:rPr>
              <a:t>"</a:t>
            </a:r>
            <a:r>
              <a:rPr lang="tr-TR" sz="2400" b="1" u="sng" dirty="0" err="1" smtClean="0">
                <a:solidFill>
                  <a:srgbClr val="00B050"/>
                </a:solidFill>
              </a:rPr>
              <a:t>Ensâr</a:t>
            </a:r>
            <a:r>
              <a:rPr lang="tr-TR" sz="2400" b="1" u="sng" dirty="0" smtClean="0">
                <a:solidFill>
                  <a:srgbClr val="00B050"/>
                </a:solidFill>
              </a:rPr>
              <a:t>" </a:t>
            </a:r>
            <a:r>
              <a:rPr lang="tr-TR" sz="2400" b="1" dirty="0" smtClean="0">
                <a:solidFill>
                  <a:schemeClr val="accent4"/>
                </a:solidFill>
              </a:rPr>
              <a:t>denilmiştir. </a:t>
            </a:r>
            <a:endParaRPr lang="tr-TR" sz="2400" b="1" dirty="0">
              <a:solidFill>
                <a:schemeClr val="accent4"/>
              </a:solidFill>
            </a:endParaRPr>
          </a:p>
        </p:txBody>
      </p:sp>
      <p:pic>
        <p:nvPicPr>
          <p:cNvPr id="6" name="5 Resim" descr="331olz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229544"/>
            <a:ext cx="1584176" cy="1584176"/>
          </a:xfrm>
          <a:prstGeom prst="rect">
            <a:avLst/>
          </a:prstGeom>
        </p:spPr>
      </p:pic>
      <p:pic>
        <p:nvPicPr>
          <p:cNvPr id="7" name="6 Resim" descr="331olz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80312" y="1556792"/>
            <a:ext cx="1584176" cy="1584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Dikey Kaydırma"/>
          <p:cNvSpPr/>
          <p:nvPr/>
        </p:nvSpPr>
        <p:spPr>
          <a:xfrm>
            <a:off x="1835696" y="1052736"/>
            <a:ext cx="5616624" cy="5256584"/>
          </a:xfrm>
          <a:prstGeom prst="verticalScroll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>
                <a:solidFill>
                  <a:schemeClr val="accent4"/>
                </a:solidFill>
              </a:rPr>
              <a:t>Kısa zamanda, </a:t>
            </a:r>
            <a:r>
              <a:rPr lang="tr-TR" sz="2400" b="1" dirty="0" err="1" smtClean="0">
                <a:solidFill>
                  <a:schemeClr val="accent4"/>
                </a:solidFill>
              </a:rPr>
              <a:t>Mekke'li</a:t>
            </a:r>
            <a:r>
              <a:rPr lang="tr-TR" sz="2400" b="1" dirty="0" smtClean="0">
                <a:solidFill>
                  <a:schemeClr val="accent4"/>
                </a:solidFill>
              </a:rPr>
              <a:t> Müslümanların hemen hepsi Medine'ye göç etti. Yalnızca Hz. </a:t>
            </a:r>
            <a:r>
              <a:rPr lang="tr-TR" sz="2400" b="1" dirty="0" err="1" smtClean="0">
                <a:solidFill>
                  <a:schemeClr val="accent4"/>
                </a:solidFill>
              </a:rPr>
              <a:t>Ebû</a:t>
            </a:r>
            <a:r>
              <a:rPr lang="tr-TR" sz="2400" b="1" dirty="0" smtClean="0">
                <a:solidFill>
                  <a:schemeClr val="accent4"/>
                </a:solidFill>
              </a:rPr>
              <a:t> Bekir ile Hz. Ali'yi </a:t>
            </a:r>
            <a:r>
              <a:rPr lang="tr-TR" sz="2400" b="1" dirty="0" err="1" smtClean="0">
                <a:solidFill>
                  <a:schemeClr val="accent4"/>
                </a:solidFill>
              </a:rPr>
              <a:t>Rasûlullah</a:t>
            </a:r>
            <a:r>
              <a:rPr lang="tr-TR" sz="2400" b="1" dirty="0" smtClean="0">
                <a:solidFill>
                  <a:schemeClr val="accent4"/>
                </a:solidFill>
              </a:rPr>
              <a:t> (s.a.s.) Mekke'de alıkoymuştu.</a:t>
            </a:r>
            <a:endParaRPr lang="tr-TR" sz="2400" b="1" dirty="0">
              <a:solidFill>
                <a:schemeClr val="accent4"/>
              </a:solidFill>
            </a:endParaRPr>
          </a:p>
        </p:txBody>
      </p:sp>
      <p:pic>
        <p:nvPicPr>
          <p:cNvPr id="6" name="5 Resim" descr="331olz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229544"/>
            <a:ext cx="1584176" cy="1584176"/>
          </a:xfrm>
          <a:prstGeom prst="rect">
            <a:avLst/>
          </a:prstGeom>
        </p:spPr>
      </p:pic>
      <p:pic>
        <p:nvPicPr>
          <p:cNvPr id="7" name="6 Resim" descr="331olz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80312" y="1484784"/>
            <a:ext cx="1584176" cy="1584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Dikey Kaydırma"/>
          <p:cNvSpPr/>
          <p:nvPr/>
        </p:nvSpPr>
        <p:spPr>
          <a:xfrm>
            <a:off x="1835696" y="1052736"/>
            <a:ext cx="5616624" cy="5256584"/>
          </a:xfrm>
          <a:prstGeom prst="verticalScroll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err="1" smtClean="0">
                <a:solidFill>
                  <a:schemeClr val="accent4"/>
                </a:solidFill>
              </a:rPr>
              <a:t>Ebû</a:t>
            </a:r>
            <a:r>
              <a:rPr lang="tr-TR" sz="2400" b="1" dirty="0" smtClean="0">
                <a:solidFill>
                  <a:schemeClr val="accent4"/>
                </a:solidFill>
              </a:rPr>
              <a:t> Bekir hicret için izin istediğinde, </a:t>
            </a:r>
            <a:r>
              <a:rPr lang="tr-TR" sz="2400" b="1" dirty="0" err="1" smtClean="0">
                <a:solidFill>
                  <a:schemeClr val="accent4"/>
                </a:solidFill>
              </a:rPr>
              <a:t>Rasûlullah</a:t>
            </a:r>
            <a:r>
              <a:rPr lang="tr-TR" sz="2400" b="1" dirty="0" smtClean="0">
                <a:solidFill>
                  <a:schemeClr val="accent4"/>
                </a:solidFill>
              </a:rPr>
              <a:t> (s.a.s.): </a:t>
            </a:r>
          </a:p>
          <a:p>
            <a:r>
              <a:rPr lang="tr-TR" sz="2400" b="1" dirty="0" smtClean="0">
                <a:solidFill>
                  <a:schemeClr val="accent4"/>
                </a:solidFill>
              </a:rPr>
              <a:t>"Acele etme, Allah sana hayırlı bir arkadaş verecek..." diyerek hicretini geciktirmişti.</a:t>
            </a:r>
            <a:endParaRPr lang="tr-TR" sz="2400" b="1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Dikey Kaydırma"/>
          <p:cNvSpPr/>
          <p:nvPr/>
        </p:nvSpPr>
        <p:spPr>
          <a:xfrm>
            <a:off x="1547664" y="620688"/>
            <a:ext cx="5976664" cy="5616624"/>
          </a:xfrm>
          <a:prstGeom prst="verticalScroll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b="1" dirty="0"/>
          </a:p>
        </p:txBody>
      </p:sp>
      <p:pic>
        <p:nvPicPr>
          <p:cNvPr id="6" name="5 Resim" descr="331olz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229544"/>
            <a:ext cx="1584176" cy="1584176"/>
          </a:xfrm>
          <a:prstGeom prst="rect">
            <a:avLst/>
          </a:prstGeom>
        </p:spPr>
      </p:pic>
      <p:pic>
        <p:nvPicPr>
          <p:cNvPr id="7" name="6 Resim" descr="331olz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08304" y="1484784"/>
            <a:ext cx="1584176" cy="1584176"/>
          </a:xfrm>
          <a:prstGeom prst="rect">
            <a:avLst/>
          </a:prstGeom>
        </p:spPr>
      </p:pic>
      <p:sp>
        <p:nvSpPr>
          <p:cNvPr id="8" name="7 Metin kutusu"/>
          <p:cNvSpPr txBox="1"/>
          <p:nvPr/>
        </p:nvSpPr>
        <p:spPr>
          <a:xfrm>
            <a:off x="2195736" y="2204864"/>
            <a:ext cx="47156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accent4"/>
                </a:solidFill>
              </a:rPr>
              <a:t>Müslümanların Medine ‘ye gitmeleri </a:t>
            </a:r>
          </a:p>
          <a:p>
            <a:r>
              <a:rPr lang="tr-TR" sz="2400" b="1" dirty="0" smtClean="0">
                <a:solidFill>
                  <a:schemeClr val="accent4"/>
                </a:solidFill>
              </a:rPr>
              <a:t>müşrikleri daha da öfkelendirdi.</a:t>
            </a:r>
          </a:p>
          <a:p>
            <a:r>
              <a:rPr lang="tr-TR" sz="2400" b="1" dirty="0" smtClean="0">
                <a:solidFill>
                  <a:schemeClr val="accent4"/>
                </a:solidFill>
              </a:rPr>
              <a:t>İslam’ın Medine ‘de yayılması</a:t>
            </a:r>
          </a:p>
          <a:p>
            <a:r>
              <a:rPr lang="tr-TR" sz="2400" b="1" dirty="0" smtClean="0">
                <a:solidFill>
                  <a:schemeClr val="accent4"/>
                </a:solidFill>
              </a:rPr>
              <a:t> onlar için büyük bir tehlike oluşturabilirdi.</a:t>
            </a:r>
          </a:p>
        </p:txBody>
      </p:sp>
      <p:sp>
        <p:nvSpPr>
          <p:cNvPr id="9" name="8 Dikdörtgen"/>
          <p:cNvSpPr/>
          <p:nvPr/>
        </p:nvSpPr>
        <p:spPr>
          <a:xfrm>
            <a:off x="1691680" y="1628800"/>
            <a:ext cx="585676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tr-TR" sz="2000" b="1" cap="none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Peygamberimizin hicreti</a:t>
            </a:r>
            <a:endParaRPr lang="tr-TR" sz="2000" b="1" cap="none" spc="15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Dikey Kaydırma"/>
          <p:cNvSpPr/>
          <p:nvPr/>
        </p:nvSpPr>
        <p:spPr>
          <a:xfrm>
            <a:off x="1835696" y="1052736"/>
            <a:ext cx="5616624" cy="5256584"/>
          </a:xfrm>
          <a:prstGeom prst="verticalScroll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>
                <a:solidFill>
                  <a:schemeClr val="accent4"/>
                </a:solidFill>
              </a:rPr>
              <a:t>Toplanarak haince bir plan yaptılar.</a:t>
            </a:r>
          </a:p>
          <a:p>
            <a:r>
              <a:rPr lang="tr-TR" sz="2400" b="1" dirty="0" smtClean="0">
                <a:solidFill>
                  <a:schemeClr val="accent4"/>
                </a:solidFill>
              </a:rPr>
              <a:t>Peygamberimizi  (sav ) öldüreceklerdi.</a:t>
            </a:r>
            <a:endParaRPr lang="tr-TR" sz="2400" b="1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436</Words>
  <Application>Microsoft Office PowerPoint</Application>
  <PresentationFormat>Ekran Gösterisi (4:3)</PresentationFormat>
  <Paragraphs>34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FREEPC</dc:creator>
  <cp:lastModifiedBy>DEM</cp:lastModifiedBy>
  <cp:revision>21</cp:revision>
  <dcterms:created xsi:type="dcterms:W3CDTF">2011-11-12T15:27:37Z</dcterms:created>
  <dcterms:modified xsi:type="dcterms:W3CDTF">2016-05-04T12:24:42Z</dcterms:modified>
  <cp:contentStatus>Tamamlandı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