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59" r:id="rId5"/>
    <p:sldId id="265" r:id="rId6"/>
    <p:sldId id="264" r:id="rId7"/>
    <p:sldId id="270" r:id="rId8"/>
    <p:sldId id="261" r:id="rId9"/>
    <p:sldId id="271" r:id="rId10"/>
    <p:sldId id="269" r:id="rId11"/>
    <p:sldId id="263" r:id="rId12"/>
    <p:sldId id="268" r:id="rId13"/>
    <p:sldId id="272" r:id="rId14"/>
    <p:sldId id="273" r:id="rId15"/>
    <p:sldId id="266" r:id="rId16"/>
    <p:sldId id="262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C25EB-1794-4C06-A8A8-3A45A978A1D8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37F88-BEEE-471A-8016-06F8AE292C1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1115616" y="476672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2286000" y="1859340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Peygamberimiz (s.a.s.)'in bu sözleri, genel bir tepkiyle karşılanmadı. Yalnızca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Ebû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Lehep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: </a:t>
            </a:r>
          </a:p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Bizi bunun için mi çağırdın?" sözleriyle Peygamberimizin gönlünü kırdı. 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3347864" y="3789040"/>
            <a:ext cx="309634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Müşriklerin tepkileri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2 Sağ Ok"/>
          <p:cNvSpPr/>
          <p:nvPr/>
        </p:nvSpPr>
        <p:spPr>
          <a:xfrm>
            <a:off x="6516216" y="4293096"/>
            <a:ext cx="64807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Ok"/>
          <p:cNvSpPr/>
          <p:nvPr/>
        </p:nvSpPr>
        <p:spPr>
          <a:xfrm rot="10800000">
            <a:off x="2555776" y="4221088"/>
            <a:ext cx="72008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 rot="5400000">
            <a:off x="4608004" y="5049180"/>
            <a:ext cx="64807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 Belirtme Çizgisi"/>
          <p:cNvSpPr/>
          <p:nvPr/>
        </p:nvSpPr>
        <p:spPr>
          <a:xfrm>
            <a:off x="467544" y="3645024"/>
            <a:ext cx="1872208" cy="1080120"/>
          </a:xfrm>
          <a:prstGeom prst="wedgeEllipseCallout">
            <a:avLst>
              <a:gd name="adj1" fmla="val -34858"/>
              <a:gd name="adj2" fmla="val 686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Alay ve hakaret dönemi</a:t>
            </a:r>
            <a:endParaRPr lang="tr-TR" dirty="0"/>
          </a:p>
        </p:txBody>
      </p:sp>
      <p:sp>
        <p:nvSpPr>
          <p:cNvPr id="9" name="8 Oval Belirtme Çizgisi"/>
          <p:cNvSpPr/>
          <p:nvPr/>
        </p:nvSpPr>
        <p:spPr>
          <a:xfrm>
            <a:off x="7308304" y="3717032"/>
            <a:ext cx="1835696" cy="1152128"/>
          </a:xfrm>
          <a:prstGeom prst="wedgeEllipseCallout">
            <a:avLst>
              <a:gd name="adj1" fmla="val -35837"/>
              <a:gd name="adj2" fmla="val 790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Sosyal  ve ekonomik  boykot dönemi</a:t>
            </a:r>
            <a:endParaRPr lang="tr-TR" dirty="0"/>
          </a:p>
        </p:txBody>
      </p:sp>
      <p:sp>
        <p:nvSpPr>
          <p:cNvPr id="10" name="9 Oval Belirtme Çizgisi"/>
          <p:cNvSpPr/>
          <p:nvPr/>
        </p:nvSpPr>
        <p:spPr>
          <a:xfrm>
            <a:off x="3923928" y="5517232"/>
            <a:ext cx="2016224" cy="1152128"/>
          </a:xfrm>
          <a:prstGeom prst="wedgeEllipseCallout">
            <a:avLst>
              <a:gd name="adj1" fmla="val -32308"/>
              <a:gd name="adj2" fmla="val 605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Baskı ve işkence dönemi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1547664" y="836712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2771800" y="2780928"/>
            <a:ext cx="42484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Mekkeli müşrikler , önce peygamberimiz  ve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müslümanlarla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alay edip onlara çeşitli hakaretlerde bulundular. 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231232" y="692696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.Müslümanların sayısı arttıkça daha öfkelendiler.İslam’ı kabul edenlere çok ağır işkenceler,eziyetler ettiler.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231232" y="692696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Bütün bunlara rağmen İslam’ın yayılmasını engelleyemeyince  Müslümanlara sosyal ve ekonomik boykot uyguladılar.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2231232" y="692696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3491880" y="2060848"/>
            <a:ext cx="47525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Sevgili peygamberimiz ,Mekke ‘de her türlü güçlüğe rağmen ,hiçbir yılgınlık göstermeden sabır ve kararlılıkla </a:t>
            </a:r>
            <a:r>
              <a:rPr lang="tr-TR" sz="32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islam’ı</a:t>
            </a:r>
            <a:r>
              <a:rPr lang="tr-TR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yaymaya çalıştı.</a:t>
            </a:r>
            <a:endParaRPr lang="tr-TR" sz="32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231232" y="692696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.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Ancak bir yandan da Mekkeli müşrikler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müslümanlara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baskı ve şiddeti her geçen gün arttırdılar.Bunun üzerine peygamberimiz ,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müslümanlara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Medine ‘ye  hicret (göç) edebileceklerini bildirdi.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23928" y="1124744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>
                <a:solidFill>
                  <a:schemeClr val="accent1"/>
                </a:solidFill>
              </a:rPr>
              <a:t>ÇAĞRININ YAYGINLAŞMASI</a:t>
            </a:r>
            <a:endParaRPr lang="tr-TR" sz="2800" b="1" u="sng" dirty="0">
              <a:solidFill>
                <a:schemeClr val="accent1"/>
              </a:solidFill>
            </a:endParaRPr>
          </a:p>
        </p:txBody>
      </p:sp>
      <p:sp>
        <p:nvSpPr>
          <p:cNvPr id="6" name="5 Bulut Belirtme Çizgisi"/>
          <p:cNvSpPr/>
          <p:nvPr/>
        </p:nvSpPr>
        <p:spPr>
          <a:xfrm>
            <a:off x="1547664" y="1772816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267744" y="2924944"/>
            <a:ext cx="63184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Peygamber Efendimiz ilk üç yıl halkı gizlice İslâm'a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dâvet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etti. Yalnızca çok güvendiği kimselere İslâm'ı açıkladı.. Bu üç yıl içinde Müslümanların sayısı ancak 30'a çıkabildi. Bunlar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ibâdetlerini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evlerinde gizlice yapıyorlardı. 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1331640" y="332656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2286000" y="241333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Peygamberliğin dördüncü yılında (614 M.) inen: "Sana emredilen şeyi açıkça ortaya koy, müşriklere aldırma". (el-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Hicr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Sûresi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, 94) anlamındaki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âyet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ile İslâm'ı açıktan tebliğ etmesi emredildi. 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467544" y="116632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1907704" y="177281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Açık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dâvetin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başlamasından sonra, halkla daha kolay temas edebilmek için Peygamberimiz, kendi evinden,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Safâ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ile Merve arasında işlek bir yerde bulunan "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Erkam"ın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evine taşındı. 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1187624" y="0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2339752" y="141277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b="1" u="sng" dirty="0" smtClean="0">
                <a:solidFill>
                  <a:schemeClr val="accent1"/>
                </a:solidFill>
                <a:latin typeface="Monotype Corsiva" pitchFamily="66" charset="0"/>
              </a:rPr>
              <a:t>Yakın Akrabaya Tebliği</a:t>
            </a:r>
          </a:p>
          <a:p>
            <a:endParaRPr lang="tr-TR" sz="2800" b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"Önce en yakın akrabanı uyar" (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Şuarâ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Sûresi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, 214) anlamındaki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âyet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inince Peygamberimiz (s.a.s.),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Safâ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Tepesi'ne çıkarak: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1259632" y="188640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2286000" y="1443841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"Ey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Kureyş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cemâati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, size "şu dağın eteğinde veya şu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vâdide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düşman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süvârisi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var. Üzerinize baskın yapacak desem, bana inanır mısınız?" diye sordu.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231232" y="620688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Hepsi bir ağızdan: </a:t>
            </a:r>
          </a:p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-"Evet, inanırız, çünkü şimdiye kadar senden hiç yalan duymadık, sen yalan söylemezsin..." dediler. O zaman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Rasûlullah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(s.a.s.):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051720" y="620688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-"O halde ben size, önümüzde şiddetli bir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azâp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günü bulunduğunu, Allah'a inanıp, O'na kulluk etmeyenlerin bu büyük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azâba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uğrayacaklarını haber veriyorum... 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231232" y="692696"/>
            <a:ext cx="6912768" cy="5760640"/>
          </a:xfrm>
          <a:prstGeom prst="cloudCallout">
            <a:avLst>
              <a:gd name="adj1" fmla="val -26889"/>
              <a:gd name="adj2" fmla="val 6752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Yemin ederim ki, Allah'tan başka </a:t>
            </a:r>
            <a:r>
              <a:rPr lang="tr-TR" sz="28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ibâdete</a:t>
            </a:r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lâyık tanrı yoktur. Ben de Allah'ın size ve bütün insanlara gönderdiği Peygamberiyim...</a:t>
            </a:r>
            <a:endParaRPr lang="tr-TR" sz="2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365</Words>
  <Application>Microsoft Office PowerPoint</Application>
  <PresentationFormat>Ekran Gösterisi (4:3)</PresentationFormat>
  <Paragraphs>23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14</cp:revision>
  <dcterms:created xsi:type="dcterms:W3CDTF">2011-11-10T18:55:33Z</dcterms:created>
  <dcterms:modified xsi:type="dcterms:W3CDTF">2016-05-04T12:24:26Z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