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9" r:id="rId2"/>
    <p:sldId id="256" r:id="rId3"/>
    <p:sldId id="261" r:id="rId4"/>
    <p:sldId id="265" r:id="rId5"/>
    <p:sldId id="264" r:id="rId6"/>
    <p:sldId id="263" r:id="rId7"/>
    <p:sldId id="262" r:id="rId8"/>
    <p:sldId id="260" r:id="rId9"/>
    <p:sldId id="259" r:id="rId10"/>
    <p:sldId id="258" r:id="rId11"/>
    <p:sldId id="271" r:id="rId12"/>
    <p:sldId id="270" r:id="rId13"/>
    <p:sldId id="269" r:id="rId14"/>
    <p:sldId id="268" r:id="rId15"/>
    <p:sldId id="267" r:id="rId16"/>
    <p:sldId id="266" r:id="rId17"/>
    <p:sldId id="275" r:id="rId18"/>
    <p:sldId id="274" r:id="rId19"/>
    <p:sldId id="273" r:id="rId20"/>
    <p:sldId id="272" r:id="rId21"/>
    <p:sldId id="257" r:id="rId22"/>
    <p:sldId id="281" r:id="rId23"/>
    <p:sldId id="280" r:id="rId24"/>
    <p:sldId id="279" r:id="rId25"/>
    <p:sldId id="278" r:id="rId26"/>
    <p:sldId id="277" r:id="rId27"/>
    <p:sldId id="276" r:id="rId28"/>
    <p:sldId id="286" r:id="rId29"/>
    <p:sldId id="285" r:id="rId30"/>
    <p:sldId id="284" r:id="rId31"/>
    <p:sldId id="283" r:id="rId32"/>
    <p:sldId id="282" r:id="rId33"/>
    <p:sldId id="287" r:id="rId34"/>
    <p:sldId id="288"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38F964-D9F8-416B-810B-338A9D651B9A}" type="datetimeFigureOut">
              <a:rPr lang="tr-TR" smtClean="0"/>
              <a:pPr/>
              <a:t>4.5.2016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98FB7D-B027-4D40-8EBA-60BDBA36FC32}"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11</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13</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14</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15</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16</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17</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18</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21</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22</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23</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24</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25</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26</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27</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28</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29</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30</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4</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31</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32</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33</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34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7</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8</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9</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98FB7D-B027-4D40-8EBA-60BDBA36FC32}"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A3FA8E5-8A74-48F1-A5AC-964DE0FFE04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1E70C12-C3A4-4DEB-9A80-4ED1CE43480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FA8E5-8A74-48F1-A5AC-964DE0FFE04F}" type="datetimeFigureOut">
              <a:rPr lang="tr-TR" smtClean="0"/>
              <a:pPr/>
              <a:t>4.5.2016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E70C12-C3A4-4DEB-9A80-4ED1CE43480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6.gi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6.gif"/></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6.gif"/></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6.gif"/></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6.gi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6.gif"/></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6.gif"/></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6.gif"/></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6.gi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2.gif"/><Relationship Id="rId4" Type="http://schemas.openxmlformats.org/officeDocument/2006/relationships/image" Target="../media/image6.gif"/></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6.gif"/></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6.gif"/></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6.gif"/></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6.gif"/></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6.gif"/></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6.gif"/></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6.gif"/></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6.gif"/></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6.gif"/></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6.gif"/></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6.gif"/></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6.gif"/></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DEM\Desktop\materyalgrubudkab\Slayt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3203848" y="836712"/>
            <a:ext cx="2254143" cy="58477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EBU HANİFE</a:t>
            </a:r>
            <a:endParaRPr lang="tr-TR"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4 Metin kutusu"/>
          <p:cNvSpPr txBox="1"/>
          <p:nvPr/>
        </p:nvSpPr>
        <p:spPr>
          <a:xfrm>
            <a:off x="1331640" y="1844824"/>
            <a:ext cx="7128792" cy="830997"/>
          </a:xfrm>
          <a:prstGeom prst="rect">
            <a:avLst/>
          </a:prstGeom>
          <a:noFill/>
        </p:spPr>
        <p:txBody>
          <a:bodyPr wrap="square" rtlCol="0">
            <a:spAutoFit/>
          </a:bodyPr>
          <a:lstStyle/>
          <a:p>
            <a:r>
              <a:rPr lang="tr-TR" sz="2400" b="1" dirty="0" smtClean="0">
                <a:solidFill>
                  <a:schemeClr val="bg1"/>
                </a:solidFill>
              </a:rPr>
              <a:t>Asıl adı Numan bin Sabit olan Ebu Hanife 699 yılında </a:t>
            </a:r>
            <a:r>
              <a:rPr lang="tr-TR" sz="2400" b="1" dirty="0" err="1" smtClean="0">
                <a:solidFill>
                  <a:schemeClr val="bg1"/>
                </a:solidFill>
              </a:rPr>
              <a:t>Kufe</a:t>
            </a:r>
            <a:r>
              <a:rPr lang="tr-TR" sz="2400" b="1" dirty="0" smtClean="0">
                <a:solidFill>
                  <a:schemeClr val="bg1"/>
                </a:solidFill>
              </a:rPr>
              <a:t> ‘de doğmuş 767 yılında Bağdat’ta vefat etmiştir.</a:t>
            </a:r>
            <a:endParaRPr lang="tr-TR" sz="2400" b="1" dirty="0">
              <a:solidFill>
                <a:schemeClr val="bg1"/>
              </a:solidFill>
            </a:endParaRPr>
          </a:p>
        </p:txBody>
      </p:sp>
      <p:pic>
        <p:nvPicPr>
          <p:cNvPr id="24578" name="Picture 2" descr="http://3.bp.blogspot.com/-eif-_1obH9Q/TaG8Zc4iNRI/AAAAAAAABSo/nMu1fFvJT6o/s1600/bilgin.jpg"/>
          <p:cNvPicPr>
            <a:picLocks noChangeAspect="1" noChangeArrowheads="1"/>
          </p:cNvPicPr>
          <p:nvPr/>
        </p:nvPicPr>
        <p:blipFill>
          <a:blip r:embed="rId4" cstate="print"/>
          <a:srcRect/>
          <a:stretch>
            <a:fillRect/>
          </a:stretch>
        </p:blipFill>
        <p:spPr bwMode="auto">
          <a:xfrm>
            <a:off x="827584" y="3284984"/>
            <a:ext cx="7632848" cy="3067050"/>
          </a:xfrm>
          <a:prstGeom prst="rect">
            <a:avLst/>
          </a:prstGeom>
          <a:noFill/>
        </p:spPr>
      </p:pic>
      <p:pic>
        <p:nvPicPr>
          <p:cNvPr id="6"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1800" decel="100000" fill="hold"/>
                                        <p:tgtEl>
                                          <p:spTgt spid="5"/>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578"/>
                                        </p:tgtEl>
                                        <p:attrNameLst>
                                          <p:attrName>style.visibility</p:attrName>
                                        </p:attrNameLst>
                                      </p:cBhvr>
                                      <p:to>
                                        <p:strVal val="visible"/>
                                      </p:to>
                                    </p:set>
                                    <p:animEffect transition="in" filter="fade">
                                      <p:cBhvr>
                                        <p:cTn id="27" dur="2000"/>
                                        <p:tgtEl>
                                          <p:spTgt spid="2457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539552" y="1772816"/>
            <a:ext cx="8280920" cy="1569660"/>
          </a:xfrm>
          <a:prstGeom prst="rect">
            <a:avLst/>
          </a:prstGeom>
          <a:noFill/>
        </p:spPr>
        <p:txBody>
          <a:bodyPr wrap="square" rtlCol="0">
            <a:spAutoFit/>
          </a:bodyPr>
          <a:lstStyle/>
          <a:p>
            <a:r>
              <a:rPr lang="tr-TR" sz="2400" b="1" dirty="0" smtClean="0">
                <a:solidFill>
                  <a:schemeClr val="bg1"/>
                </a:solidFill>
              </a:rPr>
              <a:t>Ebu Hanife ,dini konularda hüküm verirken öncelikle Kuran ve sünnete ,sonra da </a:t>
            </a:r>
            <a:r>
              <a:rPr lang="tr-TR" sz="2400" b="1" dirty="0" err="1" smtClean="0">
                <a:solidFill>
                  <a:schemeClr val="bg1"/>
                </a:solidFill>
              </a:rPr>
              <a:t>sahabilerin</a:t>
            </a:r>
            <a:r>
              <a:rPr lang="tr-TR" sz="2400" b="1" dirty="0" smtClean="0">
                <a:solidFill>
                  <a:schemeClr val="bg1"/>
                </a:solidFill>
              </a:rPr>
              <a:t> görüşlerine  başvurmuştur. Bu üç kaynakta çözüm bulamadığı konularda kendi görüşüyle hüküm vermiştir.</a:t>
            </a:r>
            <a:endParaRPr lang="tr-TR" sz="2400" b="1" dirty="0">
              <a:solidFill>
                <a:schemeClr val="bg1"/>
              </a:solidFill>
            </a:endParaRPr>
          </a:p>
        </p:txBody>
      </p:sp>
      <p:pic>
        <p:nvPicPr>
          <p:cNvPr id="3"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22532" name="Picture 4" descr="http://img2.blogcu.com/images/g/u/r/gurgenburanlar/hat_sanatimalzemeleri_1237939409.jpg"/>
          <p:cNvPicPr>
            <a:picLocks noChangeAspect="1" noChangeArrowheads="1"/>
          </p:cNvPicPr>
          <p:nvPr/>
        </p:nvPicPr>
        <p:blipFill>
          <a:blip r:embed="rId5" cstate="print"/>
          <a:srcRect/>
          <a:stretch>
            <a:fillRect/>
          </a:stretch>
        </p:blipFill>
        <p:spPr bwMode="auto">
          <a:xfrm>
            <a:off x="755576" y="3501008"/>
            <a:ext cx="7704856" cy="302433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532"/>
                                        </p:tgtEl>
                                        <p:attrNameLst>
                                          <p:attrName>style.visibility</p:attrName>
                                        </p:attrNameLst>
                                      </p:cBhvr>
                                      <p:to>
                                        <p:strVal val="visible"/>
                                      </p:to>
                                    </p:set>
                                    <p:animEffect transition="in" filter="fade">
                                      <p:cBhvr>
                                        <p:cTn id="20" dur="2000"/>
                                        <p:tgtEl>
                                          <p:spTgt spid="2253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1259632" y="1772816"/>
            <a:ext cx="7416824" cy="830997"/>
          </a:xfrm>
          <a:prstGeom prst="rect">
            <a:avLst/>
          </a:prstGeom>
          <a:noFill/>
        </p:spPr>
        <p:txBody>
          <a:bodyPr wrap="square" rtlCol="0">
            <a:spAutoFit/>
          </a:bodyPr>
          <a:lstStyle/>
          <a:p>
            <a:r>
              <a:rPr lang="tr-TR" sz="2400" b="1" dirty="0" smtClean="0">
                <a:solidFill>
                  <a:schemeClr val="bg1"/>
                </a:solidFill>
              </a:rPr>
              <a:t>Ebu Hanife’nin görüşleri zamanla öğrencileri tarafından sistemleştirilmiş,böylece Hanefi </a:t>
            </a:r>
            <a:r>
              <a:rPr lang="tr-TR" sz="2400" dirty="0" smtClean="0">
                <a:solidFill>
                  <a:schemeClr val="bg1"/>
                </a:solidFill>
              </a:rPr>
              <a:t>mezhebi</a:t>
            </a:r>
            <a:r>
              <a:rPr lang="tr-TR" sz="2400" b="1" dirty="0" smtClean="0">
                <a:solidFill>
                  <a:schemeClr val="bg1"/>
                </a:solidFill>
              </a:rPr>
              <a:t> doğmuştur.</a:t>
            </a:r>
            <a:endParaRPr lang="tr-TR" sz="2400" b="1" dirty="0">
              <a:solidFill>
                <a:schemeClr val="bg1"/>
              </a:solidFill>
            </a:endParaRPr>
          </a:p>
        </p:txBody>
      </p:sp>
      <p:sp>
        <p:nvSpPr>
          <p:cNvPr id="5" name="4 Metin kutusu"/>
          <p:cNvSpPr txBox="1"/>
          <p:nvPr/>
        </p:nvSpPr>
        <p:spPr>
          <a:xfrm>
            <a:off x="1691680" y="2852936"/>
            <a:ext cx="5616624" cy="830997"/>
          </a:xfrm>
          <a:prstGeom prst="rect">
            <a:avLst/>
          </a:prstGeom>
          <a:noFill/>
        </p:spPr>
        <p:txBody>
          <a:bodyPr wrap="square" rtlCol="0">
            <a:spAutoFit/>
          </a:bodyPr>
          <a:lstStyle/>
          <a:p>
            <a:r>
              <a:rPr lang="tr-TR" sz="2400" b="1" dirty="0" smtClean="0">
                <a:solidFill>
                  <a:schemeClr val="bg1"/>
                </a:solidFill>
              </a:rPr>
              <a:t>İmam-ı Azam Ebu Hanife’nin  en önemli eseri “el-</a:t>
            </a:r>
            <a:r>
              <a:rPr lang="tr-TR" sz="2400" b="1" dirty="0" err="1" smtClean="0">
                <a:solidFill>
                  <a:schemeClr val="bg1"/>
                </a:solidFill>
              </a:rPr>
              <a:t>Fıkhul</a:t>
            </a:r>
            <a:r>
              <a:rPr lang="tr-TR" sz="2400" b="1" dirty="0" smtClean="0">
                <a:solidFill>
                  <a:schemeClr val="bg1"/>
                </a:solidFill>
              </a:rPr>
              <a:t> </a:t>
            </a:r>
            <a:r>
              <a:rPr lang="tr-TR" sz="2400" b="1" dirty="0" err="1" smtClean="0">
                <a:solidFill>
                  <a:schemeClr val="bg1"/>
                </a:solidFill>
              </a:rPr>
              <a:t>Ekber</a:t>
            </a:r>
            <a:r>
              <a:rPr lang="tr-TR" sz="2400" b="1" dirty="0" smtClean="0">
                <a:solidFill>
                  <a:schemeClr val="bg1"/>
                </a:solidFill>
              </a:rPr>
              <a:t>” isimli eseridir.</a:t>
            </a:r>
            <a:endParaRPr lang="tr-TR" sz="2400" b="1" dirty="0">
              <a:solidFill>
                <a:schemeClr val="bg1"/>
              </a:solidFill>
            </a:endParaRPr>
          </a:p>
        </p:txBody>
      </p:sp>
      <p:pic>
        <p:nvPicPr>
          <p:cNvPr id="6"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20484" name="Picture 4" descr="http://aydinbas.files.wordpress.com/2011/10/nasihat.jpg"/>
          <p:cNvPicPr>
            <a:picLocks noChangeAspect="1" noChangeArrowheads="1"/>
          </p:cNvPicPr>
          <p:nvPr/>
        </p:nvPicPr>
        <p:blipFill>
          <a:blip r:embed="rId5" cstate="print"/>
          <a:srcRect/>
          <a:stretch>
            <a:fillRect/>
          </a:stretch>
        </p:blipFill>
        <p:spPr bwMode="auto">
          <a:xfrm>
            <a:off x="683568" y="3717032"/>
            <a:ext cx="7776864" cy="261406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ppt_x</p:attrName>
                                        </p:attrNameLst>
                                      </p:cBhvr>
                                      <p:tavLst>
                                        <p:tav tm="0">
                                          <p:val>
                                            <p:strVal val="#ppt_x"/>
                                          </p:val>
                                        </p:tav>
                                        <p:tav tm="100000">
                                          <p:val>
                                            <p:strVal val="#ppt_x"/>
                                          </p:val>
                                        </p:tav>
                                      </p:tavLst>
                                    </p:anim>
                                    <p:anim calcmode="lin" valueType="num">
                                      <p:cBhvr>
                                        <p:cTn id="22" dur="1800" decel="100000" fill="hold"/>
                                        <p:tgtEl>
                                          <p:spTgt spid="5"/>
                                        </p:tgtEl>
                                        <p:attrNameLst>
                                          <p:attrName>ppt_y</p:attrName>
                                        </p:attrNameLst>
                                      </p:cBhvr>
                                      <p:tavLst>
                                        <p:tav tm="0">
                                          <p:val>
                                            <p:strVal val="#ppt_y+1"/>
                                          </p:val>
                                        </p:tav>
                                        <p:tav tm="100000">
                                          <p:val>
                                            <p:strVal val="#ppt_y-.03"/>
                                          </p:val>
                                        </p:tav>
                                      </p:tavLst>
                                    </p:anim>
                                    <p:anim calcmode="lin" valueType="num">
                                      <p:cBhvr>
                                        <p:cTn id="23"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484"/>
                                        </p:tgtEl>
                                        <p:attrNameLst>
                                          <p:attrName>style.visibility</p:attrName>
                                        </p:attrNameLst>
                                      </p:cBhvr>
                                      <p:to>
                                        <p:strVal val="visible"/>
                                      </p:to>
                                    </p:set>
                                    <p:animEffect transition="in" filter="fade">
                                      <p:cBhvr>
                                        <p:cTn id="28" dur="2000"/>
                                        <p:tgtEl>
                                          <p:spTgt spid="20484"/>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mph" presetSubtype="0" fill="hold" grpId="1" nodeType="clickEffect">
                                  <p:stCondLst>
                                    <p:cond delay="0"/>
                                  </p:stCondLst>
                                  <p:iterate type="wd">
                                    <p:tmPct val="4000"/>
                                  </p:iterate>
                                  <p:childTnLst>
                                    <p:set>
                                      <p:cBhvr override="childStyle">
                                        <p:cTn id="32" dur="2000" fill="hold"/>
                                        <p:tgtEl>
                                          <p:spTgt spid="4"/>
                                        </p:tgtEl>
                                        <p:attrNameLst>
                                          <p:attrName>style.textDecorationUnderline</p:attrName>
                                        </p:attrNameLst>
                                      </p:cBhvr>
                                      <p:to>
                                        <p:strVal val="true"/>
                                      </p:to>
                                    </p:set>
                                  </p:childTnLst>
                                </p:cTn>
                              </p:par>
                            </p:childTnLst>
                          </p:cTn>
                        </p:par>
                      </p:childTnLst>
                    </p:cTn>
                  </p:par>
                  <p:par>
                    <p:cTn id="33" fill="hold">
                      <p:stCondLst>
                        <p:cond delay="indefinite"/>
                      </p:stCondLst>
                      <p:childTnLst>
                        <p:par>
                          <p:cTn id="34" fill="hold">
                            <p:stCondLst>
                              <p:cond delay="0"/>
                            </p:stCondLst>
                            <p:childTnLst>
                              <p:par>
                                <p:cTn id="35" presetID="18" presetClass="emph" presetSubtype="0" fill="hold" grpId="1" nodeType="clickEffect">
                                  <p:stCondLst>
                                    <p:cond delay="0"/>
                                  </p:stCondLst>
                                  <p:iterate type="wd">
                                    <p:tmPct val="4000"/>
                                  </p:iterate>
                                  <p:childTnLst>
                                    <p:set>
                                      <p:cBhvr override="childStyle">
                                        <p:cTn id="36" dur="2000" fill="hold"/>
                                        <p:tgtEl>
                                          <p:spTgt spid="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2555776" y="1268760"/>
            <a:ext cx="3106940" cy="58477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3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İMAM MATURİDİ</a:t>
            </a:r>
            <a:endParaRPr lang="tr-TR" sz="3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5 Metin kutusu"/>
          <p:cNvSpPr txBox="1"/>
          <p:nvPr/>
        </p:nvSpPr>
        <p:spPr>
          <a:xfrm>
            <a:off x="755576" y="2132856"/>
            <a:ext cx="7560840" cy="1015663"/>
          </a:xfrm>
          <a:prstGeom prst="rect">
            <a:avLst/>
          </a:prstGeom>
          <a:noFill/>
        </p:spPr>
        <p:txBody>
          <a:bodyPr wrap="square" rtlCol="0">
            <a:spAutoFit/>
          </a:bodyPr>
          <a:lstStyle/>
          <a:p>
            <a:r>
              <a:rPr lang="tr-TR" sz="2000" b="1" dirty="0" smtClean="0">
                <a:solidFill>
                  <a:schemeClr val="bg1"/>
                </a:solidFill>
              </a:rPr>
              <a:t>İmam  </a:t>
            </a:r>
            <a:r>
              <a:rPr lang="tr-TR" sz="2000" b="1" dirty="0" err="1" smtClean="0">
                <a:solidFill>
                  <a:schemeClr val="bg1"/>
                </a:solidFill>
              </a:rPr>
              <a:t>Maturidi</a:t>
            </a:r>
            <a:r>
              <a:rPr lang="tr-TR" sz="2000" b="1" dirty="0" smtClean="0">
                <a:solidFill>
                  <a:schemeClr val="bg1"/>
                </a:solidFill>
              </a:rPr>
              <a:t> İslam dünyasında yetişmiş olan meşhur alimlerden biridir.</a:t>
            </a:r>
            <a:r>
              <a:rPr lang="tr-TR" sz="2000" b="1" dirty="0" err="1" smtClean="0">
                <a:solidFill>
                  <a:schemeClr val="bg1"/>
                </a:solidFill>
              </a:rPr>
              <a:t>Semarkant’ın</a:t>
            </a:r>
            <a:r>
              <a:rPr lang="tr-TR" sz="2000" b="1" dirty="0" smtClean="0">
                <a:solidFill>
                  <a:schemeClr val="bg1"/>
                </a:solidFill>
              </a:rPr>
              <a:t> köylerinden </a:t>
            </a:r>
            <a:r>
              <a:rPr lang="tr-TR" sz="2000" b="1" dirty="0" err="1" smtClean="0">
                <a:solidFill>
                  <a:schemeClr val="bg1"/>
                </a:solidFill>
              </a:rPr>
              <a:t>Maturid’de</a:t>
            </a:r>
            <a:r>
              <a:rPr lang="tr-TR" sz="2000" b="1" dirty="0" smtClean="0">
                <a:solidFill>
                  <a:schemeClr val="bg1"/>
                </a:solidFill>
              </a:rPr>
              <a:t> doğmuştur.Asıl adı Mansur Muhammed  olan bu İslam alimi Türk’tür.</a:t>
            </a:r>
            <a:endParaRPr lang="tr-TR" sz="2000" b="1" dirty="0">
              <a:solidFill>
                <a:schemeClr val="bg1"/>
              </a:solidFill>
            </a:endParaRPr>
          </a:p>
        </p:txBody>
      </p:sp>
      <p:pic>
        <p:nvPicPr>
          <p:cNvPr id="5"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18434" name="Picture 2" descr="http://desmond.imageshack.us/Himg244/scaled.php?server=244&amp;filename=mekkekadisi.jpg&amp;res=landing"/>
          <p:cNvPicPr>
            <a:picLocks noChangeAspect="1" noChangeArrowheads="1"/>
          </p:cNvPicPr>
          <p:nvPr/>
        </p:nvPicPr>
        <p:blipFill>
          <a:blip r:embed="rId5" cstate="print"/>
          <a:srcRect/>
          <a:stretch>
            <a:fillRect/>
          </a:stretch>
        </p:blipFill>
        <p:spPr bwMode="auto">
          <a:xfrm>
            <a:off x="827584" y="3212976"/>
            <a:ext cx="7632848" cy="31520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ppt_x</p:attrName>
                                        </p:attrNameLst>
                                      </p:cBhvr>
                                      <p:tavLst>
                                        <p:tav tm="0">
                                          <p:val>
                                            <p:strVal val="#ppt_x"/>
                                          </p:val>
                                        </p:tav>
                                        <p:tav tm="100000">
                                          <p:val>
                                            <p:strVal val="#ppt_x"/>
                                          </p:val>
                                        </p:tav>
                                      </p:tavLst>
                                    </p:anim>
                                    <p:anim calcmode="lin" valueType="num">
                                      <p:cBhvr>
                                        <p:cTn id="21" dur="1800" decel="100000" fill="hold"/>
                                        <p:tgtEl>
                                          <p:spTgt spid="6"/>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434"/>
                                        </p:tgtEl>
                                        <p:attrNameLst>
                                          <p:attrName>style.visibility</p:attrName>
                                        </p:attrNameLst>
                                      </p:cBhvr>
                                      <p:to>
                                        <p:strVal val="visible"/>
                                      </p:to>
                                    </p:set>
                                    <p:animEffect transition="in" filter="fade">
                                      <p:cBhvr>
                                        <p:cTn id="27" dur="2000"/>
                                        <p:tgtEl>
                                          <p:spTgt spid="1843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6"/>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2051720" y="1628800"/>
            <a:ext cx="6696744" cy="707886"/>
          </a:xfrm>
          <a:prstGeom prst="rect">
            <a:avLst/>
          </a:prstGeom>
          <a:noFill/>
        </p:spPr>
        <p:txBody>
          <a:bodyPr wrap="square" rtlCol="0">
            <a:spAutoFit/>
          </a:bodyPr>
          <a:lstStyle/>
          <a:p>
            <a:r>
              <a:rPr lang="tr-TR" sz="2000" b="1" dirty="0" smtClean="0">
                <a:solidFill>
                  <a:schemeClr val="bg1"/>
                </a:solidFill>
              </a:rPr>
              <a:t>İmam </a:t>
            </a:r>
            <a:r>
              <a:rPr lang="tr-TR" sz="2000" b="1" dirty="0" err="1" smtClean="0">
                <a:solidFill>
                  <a:schemeClr val="bg1"/>
                </a:solidFill>
              </a:rPr>
              <a:t>Maturidi</a:t>
            </a:r>
            <a:r>
              <a:rPr lang="tr-TR" sz="2000" b="1" dirty="0" smtClean="0">
                <a:solidFill>
                  <a:schemeClr val="bg1"/>
                </a:solidFill>
              </a:rPr>
              <a:t>,İslam inanç esaslarını ,Kuran ve sünneti ölçü alarak  akli ve ilmi delillerle savunmuştur.</a:t>
            </a:r>
            <a:endParaRPr lang="tr-TR" sz="2000" b="1" dirty="0">
              <a:solidFill>
                <a:schemeClr val="bg1"/>
              </a:solidFill>
            </a:endParaRPr>
          </a:p>
        </p:txBody>
      </p:sp>
      <p:sp>
        <p:nvSpPr>
          <p:cNvPr id="3" name="2 Metin kutusu"/>
          <p:cNvSpPr txBox="1"/>
          <p:nvPr/>
        </p:nvSpPr>
        <p:spPr>
          <a:xfrm>
            <a:off x="1475656" y="2420889"/>
            <a:ext cx="7128792" cy="1015663"/>
          </a:xfrm>
          <a:prstGeom prst="rect">
            <a:avLst/>
          </a:prstGeom>
          <a:noFill/>
        </p:spPr>
        <p:txBody>
          <a:bodyPr wrap="square" rtlCol="0">
            <a:spAutoFit/>
          </a:bodyPr>
          <a:lstStyle/>
          <a:p>
            <a:r>
              <a:rPr lang="tr-TR" sz="2000" b="1" dirty="0" err="1" smtClean="0">
                <a:solidFill>
                  <a:schemeClr val="bg1"/>
                </a:solidFill>
              </a:rPr>
              <a:t>Maturidi</a:t>
            </a:r>
            <a:r>
              <a:rPr lang="tr-TR" sz="2000" b="1" dirty="0" smtClean="0">
                <a:solidFill>
                  <a:schemeClr val="bg1"/>
                </a:solidFill>
              </a:rPr>
              <a:t> tarafından öne sürülen görüş ve düşünceler zamanla sistemleştirilmiş ve </a:t>
            </a:r>
            <a:r>
              <a:rPr lang="tr-TR" sz="2000" b="1" dirty="0" err="1" smtClean="0">
                <a:solidFill>
                  <a:schemeClr val="bg1"/>
                </a:solidFill>
              </a:rPr>
              <a:t>itikadi</a:t>
            </a:r>
            <a:r>
              <a:rPr lang="tr-TR" sz="2000" b="1" dirty="0" smtClean="0">
                <a:solidFill>
                  <a:schemeClr val="bg1"/>
                </a:solidFill>
              </a:rPr>
              <a:t> mezheplerden  “</a:t>
            </a:r>
            <a:r>
              <a:rPr lang="tr-TR" sz="2000" b="1" dirty="0" err="1" smtClean="0">
                <a:solidFill>
                  <a:schemeClr val="bg1"/>
                </a:solidFill>
              </a:rPr>
              <a:t>maturidilik</a:t>
            </a:r>
            <a:r>
              <a:rPr lang="tr-TR" sz="2000" b="1" dirty="0" smtClean="0">
                <a:solidFill>
                  <a:schemeClr val="bg1"/>
                </a:solidFill>
              </a:rPr>
              <a:t> mezhebi”  doğmuştur.</a:t>
            </a:r>
            <a:endParaRPr lang="tr-TR" sz="2000" b="1" dirty="0">
              <a:solidFill>
                <a:schemeClr val="bg1"/>
              </a:solidFill>
            </a:endParaRPr>
          </a:p>
        </p:txBody>
      </p:sp>
      <p:pic>
        <p:nvPicPr>
          <p:cNvPr id="5"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16386" name="Picture 2" descr="http://img.webme.com/pic/g/gizliilimler/hattat-5.jpg"/>
          <p:cNvPicPr>
            <a:picLocks noChangeAspect="1" noChangeArrowheads="1"/>
          </p:cNvPicPr>
          <p:nvPr/>
        </p:nvPicPr>
        <p:blipFill>
          <a:blip r:embed="rId5" cstate="print"/>
          <a:srcRect/>
          <a:stretch>
            <a:fillRect/>
          </a:stretch>
        </p:blipFill>
        <p:spPr bwMode="auto">
          <a:xfrm>
            <a:off x="683568" y="3717032"/>
            <a:ext cx="7920880" cy="2919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iterate type="wd">
                                    <p:tmPct val="10000"/>
                                  </p:iterate>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4">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iterate type="wd">
                                    <p:tmPct val="0"/>
                                  </p:iterate>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anim calcmode="lin" valueType="num">
                                      <p:cBhvr>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386"/>
                                        </p:tgtEl>
                                        <p:attrNameLst>
                                          <p:attrName>style.visibility</p:attrName>
                                        </p:attrNameLst>
                                      </p:cBhvr>
                                      <p:to>
                                        <p:strVal val="visible"/>
                                      </p:to>
                                    </p:set>
                                    <p:animEffect transition="in" filter="fade">
                                      <p:cBhvr>
                                        <p:cTn id="28" dur="2000"/>
                                        <p:tgtEl>
                                          <p:spTgt spid="16386"/>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mph" presetSubtype="0" fill="hold" grpId="0" nodeType="clickEffect">
                                  <p:stCondLst>
                                    <p:cond delay="0"/>
                                  </p:stCondLst>
                                  <p:iterate type="wd">
                                    <p:tmPct val="4000"/>
                                  </p:iterate>
                                  <p:childTnLst>
                                    <p:set>
                                      <p:cBhvr override="childStyle">
                                        <p:cTn id="32" dur="2000" fill="hold"/>
                                        <p:tgtEl>
                                          <p:spTgt spid="4">
                                            <p:txEl>
                                              <p:pRg st="0" end="0"/>
                                            </p:txEl>
                                          </p:spTgt>
                                        </p:tgtEl>
                                        <p:attrNameLst>
                                          <p:attrName>style.textDecorationUnderline</p:attrName>
                                        </p:attrNameLst>
                                      </p:cBhvr>
                                      <p:to>
                                        <p:strVal val="true"/>
                                      </p:to>
                                    </p:set>
                                  </p:childTnLst>
                                </p:cTn>
                              </p:par>
                            </p:childTnLst>
                          </p:cTn>
                        </p:par>
                      </p:childTnLst>
                    </p:cTn>
                  </p:par>
                  <p:par>
                    <p:cTn id="33" fill="hold">
                      <p:stCondLst>
                        <p:cond delay="indefinite"/>
                      </p:stCondLst>
                      <p:childTnLst>
                        <p:par>
                          <p:cTn id="34" fill="hold">
                            <p:stCondLst>
                              <p:cond delay="0"/>
                            </p:stCondLst>
                            <p:childTnLst>
                              <p:par>
                                <p:cTn id="35" presetID="18" presetClass="emph" presetSubtype="0" fill="hold" grpId="1" nodeType="clickEffect">
                                  <p:stCondLst>
                                    <p:cond delay="0"/>
                                  </p:stCondLst>
                                  <p:iterate type="wd">
                                    <p:tmPct val="4000"/>
                                  </p:iterate>
                                  <p:childTnLst>
                                    <p:set>
                                      <p:cBhvr override="childStyle">
                                        <p:cTn id="36" dur="20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3" grpId="0" build="allAtOnce"/>
      <p:bldP spid="3" grpI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827584" y="1916832"/>
            <a:ext cx="7632848" cy="707886"/>
          </a:xfrm>
          <a:prstGeom prst="rect">
            <a:avLst/>
          </a:prstGeom>
          <a:noFill/>
        </p:spPr>
        <p:txBody>
          <a:bodyPr wrap="square" rtlCol="0">
            <a:spAutoFit/>
          </a:bodyPr>
          <a:lstStyle/>
          <a:p>
            <a:r>
              <a:rPr lang="tr-TR" sz="2000" b="1" dirty="0" smtClean="0">
                <a:solidFill>
                  <a:schemeClr val="bg1"/>
                </a:solidFill>
              </a:rPr>
              <a:t>İmam </a:t>
            </a:r>
            <a:r>
              <a:rPr lang="tr-TR" sz="2000" b="1" dirty="0" err="1" smtClean="0">
                <a:solidFill>
                  <a:schemeClr val="bg1"/>
                </a:solidFill>
              </a:rPr>
              <a:t>Maturidi</a:t>
            </a:r>
            <a:r>
              <a:rPr lang="tr-TR" sz="2000" b="1" dirty="0" smtClean="0">
                <a:solidFill>
                  <a:schemeClr val="bg1"/>
                </a:solidFill>
              </a:rPr>
              <a:t> kelam alanında bir çok eser yazmıştır.En  önemli eserleri </a:t>
            </a:r>
            <a:r>
              <a:rPr lang="tr-TR" sz="2000" b="1" dirty="0" smtClean="0">
                <a:solidFill>
                  <a:srgbClr val="92D050"/>
                </a:solidFill>
              </a:rPr>
              <a:t>“</a:t>
            </a:r>
            <a:r>
              <a:rPr lang="tr-TR" sz="2000" b="1" dirty="0" err="1" smtClean="0">
                <a:solidFill>
                  <a:srgbClr val="92D050"/>
                </a:solidFill>
              </a:rPr>
              <a:t>Kitabüt</a:t>
            </a:r>
            <a:r>
              <a:rPr lang="tr-TR" sz="2000" b="1" dirty="0" smtClean="0">
                <a:solidFill>
                  <a:srgbClr val="92D050"/>
                </a:solidFill>
              </a:rPr>
              <a:t> </a:t>
            </a:r>
            <a:r>
              <a:rPr lang="tr-TR" sz="2000" b="1" dirty="0" err="1" smtClean="0">
                <a:solidFill>
                  <a:srgbClr val="92D050"/>
                </a:solidFill>
              </a:rPr>
              <a:t>Tevhid</a:t>
            </a:r>
            <a:r>
              <a:rPr lang="tr-TR" sz="2000" b="1" dirty="0" smtClean="0">
                <a:solidFill>
                  <a:schemeClr val="bg1"/>
                </a:solidFill>
              </a:rPr>
              <a:t>” ve </a:t>
            </a:r>
            <a:r>
              <a:rPr lang="tr-TR" sz="2000" b="1" dirty="0" smtClean="0">
                <a:solidFill>
                  <a:srgbClr val="92D050"/>
                </a:solidFill>
              </a:rPr>
              <a:t>“</a:t>
            </a:r>
            <a:r>
              <a:rPr lang="tr-TR" sz="2000" b="1" dirty="0" err="1" smtClean="0">
                <a:solidFill>
                  <a:srgbClr val="92D050"/>
                </a:solidFill>
              </a:rPr>
              <a:t>Kitabül</a:t>
            </a:r>
            <a:r>
              <a:rPr lang="tr-TR" sz="2000" b="1" dirty="0" smtClean="0">
                <a:solidFill>
                  <a:srgbClr val="92D050"/>
                </a:solidFill>
              </a:rPr>
              <a:t> </a:t>
            </a:r>
            <a:r>
              <a:rPr lang="tr-TR" sz="2000" b="1" dirty="0" err="1" smtClean="0">
                <a:solidFill>
                  <a:srgbClr val="92D050"/>
                </a:solidFill>
              </a:rPr>
              <a:t>Makalat</a:t>
            </a:r>
            <a:r>
              <a:rPr lang="tr-TR" sz="2000" b="1" dirty="0" smtClean="0">
                <a:solidFill>
                  <a:srgbClr val="92D050"/>
                </a:solidFill>
              </a:rPr>
              <a:t>” </a:t>
            </a:r>
            <a:r>
              <a:rPr lang="tr-TR" sz="2000" b="1" dirty="0" smtClean="0">
                <a:solidFill>
                  <a:schemeClr val="bg1"/>
                </a:solidFill>
              </a:rPr>
              <a:t>isimli eserleridir.</a:t>
            </a:r>
            <a:endParaRPr lang="tr-TR" sz="2000" b="1" dirty="0">
              <a:solidFill>
                <a:schemeClr val="bg1"/>
              </a:solidFill>
            </a:endParaRPr>
          </a:p>
        </p:txBody>
      </p:sp>
      <p:pic>
        <p:nvPicPr>
          <p:cNvPr id="3"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14338" name="Picture 2" descr="http://www.tsk.tr/2_genel_bilgiler/2_6_askeri_muze/resim/yazma_eserler_salonu3.jpg"/>
          <p:cNvPicPr>
            <a:picLocks noChangeAspect="1" noChangeArrowheads="1"/>
          </p:cNvPicPr>
          <p:nvPr/>
        </p:nvPicPr>
        <p:blipFill>
          <a:blip r:embed="rId5" cstate="print"/>
          <a:srcRect/>
          <a:stretch>
            <a:fillRect/>
          </a:stretch>
        </p:blipFill>
        <p:spPr bwMode="auto">
          <a:xfrm>
            <a:off x="683568" y="3284984"/>
            <a:ext cx="7920880" cy="29097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2000"/>
                                        <p:tgtEl>
                                          <p:spTgt spid="1433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2411760" y="1124744"/>
            <a:ext cx="3522952" cy="923330"/>
          </a:xfrm>
          <a:prstGeom prst="rect">
            <a:avLst/>
          </a:prstGeom>
          <a:noFill/>
        </p:spPr>
        <p:txBody>
          <a:bodyPr wrap="none" lIns="91440" tIns="45720" rIns="91440" bIns="45720">
            <a:spAutoFit/>
          </a:bodyPr>
          <a:lstStyle/>
          <a:p>
            <a:pPr algn="ctr"/>
            <a:r>
              <a:rPr lang="tr-TR"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Ali er –Rıza </a:t>
            </a:r>
            <a:endParaRPr lang="tr-TR"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5" name="4 Metin kutusu"/>
          <p:cNvSpPr txBox="1"/>
          <p:nvPr/>
        </p:nvSpPr>
        <p:spPr>
          <a:xfrm>
            <a:off x="1403648" y="2204864"/>
            <a:ext cx="6912768" cy="707886"/>
          </a:xfrm>
          <a:prstGeom prst="rect">
            <a:avLst/>
          </a:prstGeom>
          <a:noFill/>
        </p:spPr>
        <p:txBody>
          <a:bodyPr wrap="square" rtlCol="0">
            <a:spAutoFit/>
          </a:bodyPr>
          <a:lstStyle/>
          <a:p>
            <a:r>
              <a:rPr lang="tr-TR" sz="2000" b="1" dirty="0" smtClean="0">
                <a:solidFill>
                  <a:schemeClr val="bg1"/>
                </a:solidFill>
              </a:rPr>
              <a:t>Ali er-Rıza 770 yılında Medine de doğmuş  ve </a:t>
            </a:r>
            <a:r>
              <a:rPr lang="tr-TR" sz="2000" b="1" dirty="0" err="1" smtClean="0">
                <a:solidFill>
                  <a:schemeClr val="bg1"/>
                </a:solidFill>
              </a:rPr>
              <a:t>İslamın</a:t>
            </a:r>
            <a:r>
              <a:rPr lang="tr-TR" sz="2000" b="1" dirty="0" smtClean="0">
                <a:solidFill>
                  <a:schemeClr val="bg1"/>
                </a:solidFill>
              </a:rPr>
              <a:t> Türkler arasında yayılmasında önemli katkıları olmuştur.</a:t>
            </a:r>
            <a:endParaRPr lang="tr-TR" sz="2000" b="1" dirty="0">
              <a:solidFill>
                <a:schemeClr val="bg1"/>
              </a:solidFill>
            </a:endParaRPr>
          </a:p>
        </p:txBody>
      </p:sp>
      <p:pic>
        <p:nvPicPr>
          <p:cNvPr id="6"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12292" name="Picture 4" descr="http://www.dolukonu.com/wp-content/uploads/2012/02/kasgarli-mahmut1.jpg"/>
          <p:cNvPicPr>
            <a:picLocks noChangeAspect="1" noChangeArrowheads="1"/>
          </p:cNvPicPr>
          <p:nvPr/>
        </p:nvPicPr>
        <p:blipFill>
          <a:blip r:embed="rId5" cstate="print"/>
          <a:srcRect/>
          <a:stretch>
            <a:fillRect/>
          </a:stretch>
        </p:blipFill>
        <p:spPr bwMode="auto">
          <a:xfrm>
            <a:off x="971600" y="3068960"/>
            <a:ext cx="7488832" cy="34473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1800" decel="100000" fill="hold"/>
                                        <p:tgtEl>
                                          <p:spTgt spid="5"/>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2"/>
                                        </p:tgtEl>
                                        <p:attrNameLst>
                                          <p:attrName>style.visibility</p:attrName>
                                        </p:attrNameLst>
                                      </p:cBhvr>
                                      <p:to>
                                        <p:strVal val="visible"/>
                                      </p:to>
                                    </p:set>
                                    <p:animEffect transition="in" filter="fade">
                                      <p:cBhvr>
                                        <p:cTn id="27" dur="2000"/>
                                        <p:tgtEl>
                                          <p:spTgt spid="1229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
        <p:nvSpPr>
          <p:cNvPr id="11" name="10 Metin kutusu"/>
          <p:cNvSpPr txBox="1"/>
          <p:nvPr/>
        </p:nvSpPr>
        <p:spPr>
          <a:xfrm>
            <a:off x="2123728" y="1772816"/>
            <a:ext cx="5688632" cy="400110"/>
          </a:xfrm>
          <a:prstGeom prst="rect">
            <a:avLst/>
          </a:prstGeom>
          <a:noFill/>
        </p:spPr>
        <p:txBody>
          <a:bodyPr wrap="square" rtlCol="0">
            <a:spAutoFit/>
          </a:bodyPr>
          <a:lstStyle/>
          <a:p>
            <a:r>
              <a:rPr lang="tr-TR" sz="2000" dirty="0" smtClean="0">
                <a:solidFill>
                  <a:schemeClr val="bg1"/>
                </a:solidFill>
              </a:rPr>
              <a:t>Ali er-Rıza’nın yazdığı eserlerden bazıları şunlardır.</a:t>
            </a:r>
            <a:endParaRPr lang="tr-TR" sz="2000" dirty="0">
              <a:solidFill>
                <a:schemeClr val="bg1"/>
              </a:solidFill>
            </a:endParaRPr>
          </a:p>
        </p:txBody>
      </p:sp>
      <p:sp>
        <p:nvSpPr>
          <p:cNvPr id="12" name="11 Metin kutusu"/>
          <p:cNvSpPr txBox="1"/>
          <p:nvPr/>
        </p:nvSpPr>
        <p:spPr>
          <a:xfrm>
            <a:off x="2627784" y="2924944"/>
            <a:ext cx="4752528" cy="400110"/>
          </a:xfrm>
          <a:prstGeom prst="rect">
            <a:avLst/>
          </a:prstGeom>
          <a:noFill/>
        </p:spPr>
        <p:txBody>
          <a:bodyPr wrap="square" rtlCol="0">
            <a:spAutoFit/>
          </a:bodyPr>
          <a:lstStyle/>
          <a:p>
            <a:r>
              <a:rPr lang="tr-TR" sz="2000" dirty="0" smtClean="0">
                <a:solidFill>
                  <a:schemeClr val="bg1"/>
                </a:solidFill>
              </a:rPr>
              <a:t>,</a:t>
            </a:r>
            <a:endParaRPr lang="tr-TR" sz="2000" dirty="0">
              <a:solidFill>
                <a:schemeClr val="bg1"/>
              </a:solidFill>
            </a:endParaRPr>
          </a:p>
        </p:txBody>
      </p:sp>
      <p:sp>
        <p:nvSpPr>
          <p:cNvPr id="13" name="12 Köşeleri Yuvarlanmış Dikdörtgen Belirtme Çizgisi"/>
          <p:cNvSpPr/>
          <p:nvPr/>
        </p:nvSpPr>
        <p:spPr>
          <a:xfrm>
            <a:off x="1907704" y="2492896"/>
            <a:ext cx="1296144" cy="648072"/>
          </a:xfrm>
          <a:prstGeom prst="wedgeRoundRectCallout">
            <a:avLst>
              <a:gd name="adj1" fmla="val -52282"/>
              <a:gd name="adj2" fmla="val 778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err="1" smtClean="0">
                <a:solidFill>
                  <a:srgbClr val="FF0000"/>
                </a:solidFill>
              </a:rPr>
              <a:t>Müsned</a:t>
            </a:r>
            <a:endParaRPr lang="tr-TR" sz="2000" b="1" dirty="0">
              <a:solidFill>
                <a:srgbClr val="FF0000"/>
              </a:solidFill>
            </a:endParaRPr>
          </a:p>
        </p:txBody>
      </p:sp>
      <p:sp>
        <p:nvSpPr>
          <p:cNvPr id="14" name="13 Köşeleri Yuvarlanmış Dikdörtgen Belirtme Çizgisi"/>
          <p:cNvSpPr/>
          <p:nvPr/>
        </p:nvSpPr>
        <p:spPr>
          <a:xfrm>
            <a:off x="5508104" y="2564904"/>
            <a:ext cx="1800200" cy="648072"/>
          </a:xfrm>
          <a:prstGeom prst="wedgeRoundRectCallout">
            <a:avLst>
              <a:gd name="adj1" fmla="val -46978"/>
              <a:gd name="adj2" fmla="val 727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err="1" smtClean="0">
                <a:solidFill>
                  <a:srgbClr val="FF0000"/>
                </a:solidFill>
              </a:rPr>
              <a:t>Sahifetü’r</a:t>
            </a:r>
            <a:r>
              <a:rPr lang="tr-TR" sz="2000" b="1" dirty="0" smtClean="0">
                <a:solidFill>
                  <a:srgbClr val="FF0000"/>
                </a:solidFill>
              </a:rPr>
              <a:t>-Rıza</a:t>
            </a:r>
            <a:endParaRPr lang="tr-TR" sz="2000" b="1" dirty="0">
              <a:solidFill>
                <a:srgbClr val="FF0000"/>
              </a:solidFill>
            </a:endParaRPr>
          </a:p>
        </p:txBody>
      </p:sp>
      <p:pic>
        <p:nvPicPr>
          <p:cNvPr id="10242" name="Picture 2" descr="http://www.edebistan.com/wp-content/uploads/2012/01/1.jpg"/>
          <p:cNvPicPr>
            <a:picLocks noChangeAspect="1" noChangeArrowheads="1"/>
          </p:cNvPicPr>
          <p:nvPr/>
        </p:nvPicPr>
        <p:blipFill>
          <a:blip r:embed="rId5" cstate="print"/>
          <a:srcRect/>
          <a:stretch>
            <a:fillRect/>
          </a:stretch>
        </p:blipFill>
        <p:spPr bwMode="auto">
          <a:xfrm>
            <a:off x="611560" y="3429000"/>
            <a:ext cx="8064896" cy="3064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ppt_x</p:attrName>
                                        </p:attrNameLst>
                                      </p:cBhvr>
                                      <p:tavLst>
                                        <p:tav tm="0">
                                          <p:val>
                                            <p:strVal val="#ppt_x"/>
                                          </p:val>
                                        </p:tav>
                                        <p:tav tm="100000">
                                          <p:val>
                                            <p:strVal val="#ppt_x"/>
                                          </p:val>
                                        </p:tav>
                                      </p:tavLst>
                                    </p:anim>
                                    <p:anim calcmode="lin" valueType="num">
                                      <p:cBhvr>
                                        <p:cTn id="14" dur="1800" decel="100000" fill="hold"/>
                                        <p:tgtEl>
                                          <p:spTgt spid="11"/>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2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242"/>
                                        </p:tgtEl>
                                        <p:attrNameLst>
                                          <p:attrName>style.visibility</p:attrName>
                                        </p:attrNameLst>
                                      </p:cBhvr>
                                      <p:to>
                                        <p:strVal val="visible"/>
                                      </p:to>
                                    </p:set>
                                    <p:animEffect transition="in" filter="fade">
                                      <p:cBhvr>
                                        <p:cTn id="30" dur="2000"/>
                                        <p:tgtEl>
                                          <p:spTgt spid="10242"/>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mph" presetSubtype="0" fill="hold" grpId="1" nodeType="clickEffect">
                                  <p:stCondLst>
                                    <p:cond delay="0"/>
                                  </p:stCondLst>
                                  <p:iterate type="wd">
                                    <p:tmPct val="4000"/>
                                  </p:iterate>
                                  <p:childTnLst>
                                    <p:set>
                                      <p:cBhvr override="childStyle">
                                        <p:cTn id="34" dur="2000" fill="hold"/>
                                        <p:tgtEl>
                                          <p:spTgt spid="11"/>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115616" y="1988840"/>
            <a:ext cx="7272808" cy="1752600"/>
          </a:xfrm>
        </p:spPr>
        <p:txBody>
          <a:bodyPr>
            <a:normAutofit/>
          </a:bodyPr>
          <a:lstStyle/>
          <a:p>
            <a:r>
              <a:rPr lang="tr-TR" sz="2200" b="1" dirty="0" smtClean="0"/>
              <a:t>Türkler arasında </a:t>
            </a:r>
            <a:r>
              <a:rPr lang="tr-TR" sz="2200" b="1" dirty="0" err="1" smtClean="0"/>
              <a:t>İslamın</a:t>
            </a:r>
            <a:r>
              <a:rPr lang="tr-TR" sz="2200" b="1" dirty="0" smtClean="0"/>
              <a:t> yayılmasında en çok etkili olan kişilerden biri,Ahmet </a:t>
            </a:r>
            <a:r>
              <a:rPr lang="tr-TR" sz="2200" b="1" dirty="0" err="1" smtClean="0"/>
              <a:t>Yesevi’dir</a:t>
            </a:r>
            <a:r>
              <a:rPr lang="tr-TR" sz="2200" b="1" dirty="0" smtClean="0"/>
              <a:t>.</a:t>
            </a:r>
            <a:endParaRPr lang="tr-TR" dirty="0"/>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
        <p:nvSpPr>
          <p:cNvPr id="6" name="5 Dikdörtgen"/>
          <p:cNvSpPr/>
          <p:nvPr/>
        </p:nvSpPr>
        <p:spPr>
          <a:xfrm>
            <a:off x="2915816" y="692696"/>
            <a:ext cx="3329565" cy="70788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AHMET YESEVİ</a:t>
            </a:r>
            <a:endParaRPr lang="tr-TR"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8194" name="Picture 2" descr="http://img2.blogcu.com/images/t/u/r/turkmenkizi23/t37118.jpg"/>
          <p:cNvPicPr>
            <a:picLocks noChangeAspect="1" noChangeArrowheads="1"/>
          </p:cNvPicPr>
          <p:nvPr/>
        </p:nvPicPr>
        <p:blipFill>
          <a:blip r:embed="rId5" cstate="print"/>
          <a:srcRect/>
          <a:stretch>
            <a:fillRect/>
          </a:stretch>
        </p:blipFill>
        <p:spPr bwMode="auto">
          <a:xfrm>
            <a:off x="2267744" y="3068960"/>
            <a:ext cx="4248472"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2000"/>
                                        <p:tgtEl>
                                          <p:spTgt spid="3">
                                            <p:txEl>
                                              <p:pRg st="0" end="0"/>
                                            </p:txEl>
                                          </p:spTgt>
                                        </p:tgtEl>
                                      </p:cBhvr>
                                    </p:animEffect>
                                    <p:anim calcmode="lin" valueType="num">
                                      <p:cBhvr>
                                        <p:cTn id="20"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8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194"/>
                                        </p:tgtEl>
                                        <p:attrNameLst>
                                          <p:attrName>style.visibility</p:attrName>
                                        </p:attrNameLst>
                                      </p:cBhvr>
                                      <p:to>
                                        <p:strVal val="visible"/>
                                      </p:to>
                                    </p:set>
                                    <p:animEffect transition="in" filter="fade">
                                      <p:cBhvr>
                                        <p:cTn id="27" dur="2000"/>
                                        <p:tgtEl>
                                          <p:spTgt spid="819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1340768"/>
            <a:ext cx="7772400" cy="1470025"/>
          </a:xfrm>
        </p:spPr>
        <p:txBody>
          <a:bodyPr>
            <a:normAutofit/>
          </a:bodyPr>
          <a:lstStyle/>
          <a:p>
            <a:r>
              <a:rPr lang="tr-TR" sz="2000" b="1" dirty="0" smtClean="0">
                <a:solidFill>
                  <a:schemeClr val="bg1"/>
                </a:solidFill>
              </a:rPr>
              <a:t>Ahmet </a:t>
            </a:r>
            <a:r>
              <a:rPr lang="tr-TR" sz="2000" b="1" dirty="0" err="1" smtClean="0">
                <a:solidFill>
                  <a:schemeClr val="bg1"/>
                </a:solidFill>
              </a:rPr>
              <a:t>Yesevi</a:t>
            </a:r>
            <a:r>
              <a:rPr lang="tr-TR" sz="2000" b="1" dirty="0" smtClean="0">
                <a:solidFill>
                  <a:schemeClr val="bg1"/>
                </a:solidFill>
              </a:rPr>
              <a:t>  </a:t>
            </a:r>
            <a:r>
              <a:rPr lang="tr-TR" sz="2000" b="1" dirty="0" err="1" smtClean="0">
                <a:solidFill>
                  <a:schemeClr val="bg1"/>
                </a:solidFill>
              </a:rPr>
              <a:t>İslamın</a:t>
            </a:r>
            <a:r>
              <a:rPr lang="tr-TR" sz="2000" b="1" dirty="0" smtClean="0">
                <a:solidFill>
                  <a:schemeClr val="bg1"/>
                </a:solidFill>
              </a:rPr>
              <a:t> ilkelerini </a:t>
            </a:r>
            <a:br>
              <a:rPr lang="tr-TR" sz="2000" b="1" dirty="0" smtClean="0">
                <a:solidFill>
                  <a:schemeClr val="bg1"/>
                </a:solidFill>
              </a:rPr>
            </a:br>
            <a:r>
              <a:rPr lang="tr-TR" sz="2000" b="1" dirty="0" smtClean="0">
                <a:solidFill>
                  <a:schemeClr val="bg1"/>
                </a:solidFill>
              </a:rPr>
              <a:t>insanlara sade bir dille ,şiirsel ifadelerle anlatmıştır.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6146" name="Picture 2" descr="http://www.tulumba.com/mmTULUMBA/Images/bk/zBK959648FD138_250.jpg"/>
          <p:cNvPicPr>
            <a:picLocks noChangeAspect="1" noChangeArrowheads="1"/>
          </p:cNvPicPr>
          <p:nvPr/>
        </p:nvPicPr>
        <p:blipFill>
          <a:blip r:embed="rId5" cstate="print"/>
          <a:srcRect/>
          <a:stretch>
            <a:fillRect/>
          </a:stretch>
        </p:blipFill>
        <p:spPr bwMode="auto">
          <a:xfrm>
            <a:off x="755576" y="2636912"/>
            <a:ext cx="7704856" cy="38884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fade">
                                      <p:cBhvr>
                                        <p:cTn id="20" dur="2000"/>
                                        <p:tgtEl>
                                          <p:spTgt spid="6146"/>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4 Dikdörtgen"/>
          <p:cNvSpPr/>
          <p:nvPr/>
        </p:nvSpPr>
        <p:spPr>
          <a:xfrm>
            <a:off x="971600" y="1124744"/>
            <a:ext cx="6885218" cy="1754326"/>
          </a:xfrm>
          <a:prstGeom prst="rect">
            <a:avLst/>
          </a:prstGeom>
          <a:noFill/>
        </p:spPr>
        <p:txBody>
          <a:bodyPr wrap="none" lIns="91440" tIns="45720" rIns="91440" bIns="45720">
            <a:spAutoFit/>
          </a:bodyPr>
          <a:lstStyle/>
          <a:p>
            <a:pPr algn="ctr"/>
            <a:r>
              <a:rPr lang="tr-T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6.ÜNİTE </a:t>
            </a:r>
          </a:p>
          <a:p>
            <a:pPr algn="ct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İSLAMİYET VE TÜRKLER</a:t>
            </a:r>
            <a:endParaRPr lang="tr-TR"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26" name="Picture 2" descr="D:\ARKA FON\karışık\arka fonlar\KARIŞIK\3dflagsdotcomturke2fawm4fl0cc.gif"/>
          <p:cNvPicPr>
            <a:picLocks noChangeAspect="1" noChangeArrowheads="1" noCrop="1"/>
          </p:cNvPicPr>
          <p:nvPr/>
        </p:nvPicPr>
        <p:blipFill>
          <a:blip r:embed="rId4" cstate="print"/>
          <a:srcRect/>
          <a:stretch>
            <a:fillRect/>
          </a:stretch>
        </p:blipFill>
        <p:spPr bwMode="auto">
          <a:xfrm>
            <a:off x="5796136" y="2780928"/>
            <a:ext cx="1552178" cy="1053264"/>
          </a:xfrm>
          <a:prstGeom prst="rect">
            <a:avLst/>
          </a:prstGeom>
          <a:noFill/>
        </p:spPr>
      </p:pic>
      <p:pic>
        <p:nvPicPr>
          <p:cNvPr id="1029" name="Picture 5" descr="D:\ARKA FON\karışık\arka fonlar\KARIŞIK\befenertvbismilah88gzmu5.gif"/>
          <p:cNvPicPr>
            <a:picLocks noChangeAspect="1" noChangeArrowheads="1" noCrop="1"/>
          </p:cNvPicPr>
          <p:nvPr/>
        </p:nvPicPr>
        <p:blipFill>
          <a:blip r:embed="rId5" cstate="print"/>
          <a:srcRect/>
          <a:stretch>
            <a:fillRect/>
          </a:stretch>
        </p:blipFill>
        <p:spPr bwMode="auto">
          <a:xfrm>
            <a:off x="971600" y="2924944"/>
            <a:ext cx="3200400" cy="800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29"/>
                                        </p:tgtEl>
                                        <p:attrNameLst>
                                          <p:attrName>style.visibility</p:attrName>
                                        </p:attrNameLst>
                                      </p:cBhvr>
                                      <p:to>
                                        <p:strVal val="visible"/>
                                      </p:to>
                                    </p:set>
                                    <p:animEffect transition="in" filter="fade">
                                      <p:cBhvr>
                                        <p:cTn id="14" dur="2000"/>
                                        <p:tgtEl>
                                          <p:spTgt spid="102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1187624" y="980728"/>
            <a:ext cx="7772400" cy="1470025"/>
          </a:xfrm>
        </p:spPr>
        <p:txBody>
          <a:bodyPr>
            <a:normAutofit/>
          </a:bodyPr>
          <a:lstStyle/>
          <a:p>
            <a:r>
              <a:rPr lang="tr-TR" sz="2000" b="1" dirty="0" smtClean="0">
                <a:solidFill>
                  <a:schemeClr val="bg1"/>
                </a:solidFill>
              </a:rPr>
              <a:t>Ahmet </a:t>
            </a:r>
            <a:r>
              <a:rPr lang="tr-TR" sz="2000" b="1" dirty="0" err="1" smtClean="0">
                <a:solidFill>
                  <a:schemeClr val="bg1"/>
                </a:solidFill>
              </a:rPr>
              <a:t>Yesevi’nin</a:t>
            </a:r>
            <a:r>
              <a:rPr lang="tr-TR" sz="2000" b="1" dirty="0" smtClean="0">
                <a:solidFill>
                  <a:schemeClr val="bg1"/>
                </a:solidFill>
              </a:rPr>
              <a:t> en önemli eserlerinden biri</a:t>
            </a:r>
            <a:br>
              <a:rPr lang="tr-TR" sz="2000" b="1" dirty="0" smtClean="0">
                <a:solidFill>
                  <a:schemeClr val="bg1"/>
                </a:solidFill>
              </a:rPr>
            </a:br>
            <a:r>
              <a:rPr lang="tr-TR" sz="2000" b="1" dirty="0" smtClean="0">
                <a:solidFill>
                  <a:schemeClr val="bg1"/>
                </a:solidFill>
              </a:rPr>
              <a:t>“Divan-ı Hikmet” isimli eseridir.</a:t>
            </a:r>
            <a:endParaRPr lang="tr-TR" sz="2000" b="1" dirty="0">
              <a:solidFill>
                <a:schemeClr val="bg1"/>
              </a:solidFill>
            </a:endParaRPr>
          </a:p>
        </p:txBody>
      </p:sp>
      <p:sp>
        <p:nvSpPr>
          <p:cNvPr id="3" name="2 Alt Başlık"/>
          <p:cNvSpPr>
            <a:spLocks noGrp="1"/>
          </p:cNvSpPr>
          <p:nvPr>
            <p:ph type="subTitle" idx="1"/>
          </p:nvPr>
        </p:nvSpPr>
        <p:spPr/>
        <p:txBody>
          <a:bodyPr/>
          <a:lstStyle/>
          <a:p>
            <a:endParaRPr lang="tr-TR" dirty="0"/>
          </a:p>
        </p:txBody>
      </p:sp>
      <p:pic>
        <p:nvPicPr>
          <p:cNvPr id="4098" name="Picture 2" descr="http://farm02.photoload.ru/data/a4/24/de/a424ded436368e3f9f10da14c23acc85.jpg"/>
          <p:cNvPicPr>
            <a:picLocks noChangeAspect="1" noChangeArrowheads="1"/>
          </p:cNvPicPr>
          <p:nvPr/>
        </p:nvPicPr>
        <p:blipFill>
          <a:blip r:embed="rId4" cstate="print"/>
          <a:srcRect/>
          <a:stretch>
            <a:fillRect/>
          </a:stretch>
        </p:blipFill>
        <p:spPr bwMode="auto">
          <a:xfrm>
            <a:off x="1979712" y="2420888"/>
            <a:ext cx="5472608" cy="3816424"/>
          </a:xfrm>
          <a:prstGeom prst="rect">
            <a:avLst/>
          </a:prstGeom>
          <a:noFill/>
        </p:spPr>
      </p:pic>
      <p:pic>
        <p:nvPicPr>
          <p:cNvPr id="6"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098"/>
                                        </p:tgtEl>
                                        <p:attrNameLst>
                                          <p:attrName>style.visibility</p:attrName>
                                        </p:attrNameLst>
                                      </p:cBhvr>
                                      <p:to>
                                        <p:strVal val="visible"/>
                                      </p:to>
                                    </p:set>
                                    <p:animEffect transition="in" filter="fade">
                                      <p:cBhvr>
                                        <p:cTn id="20" dur="2000"/>
                                        <p:tgtEl>
                                          <p:spTgt spid="409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1988840"/>
            <a:ext cx="7772400" cy="1470025"/>
          </a:xfrm>
        </p:spPr>
        <p:txBody>
          <a:bodyPr>
            <a:normAutofit/>
          </a:bodyPr>
          <a:lstStyle/>
          <a:p>
            <a:r>
              <a:rPr lang="tr-TR" sz="2000" b="1" dirty="0" smtClean="0">
                <a:solidFill>
                  <a:schemeClr val="bg1"/>
                </a:solidFill>
              </a:rPr>
              <a:t>Orta Asya’dan Anadolu’ya gelen </a:t>
            </a:r>
            <a:br>
              <a:rPr lang="tr-TR" sz="2000" b="1" dirty="0" smtClean="0">
                <a:solidFill>
                  <a:schemeClr val="bg1"/>
                </a:solidFill>
              </a:rPr>
            </a:br>
            <a:r>
              <a:rPr lang="tr-TR" sz="2000" b="1" dirty="0" smtClean="0">
                <a:solidFill>
                  <a:schemeClr val="bg1"/>
                </a:solidFill>
              </a:rPr>
              <a:t>Türk düşünürlerden biri,Ahi </a:t>
            </a:r>
            <a:r>
              <a:rPr lang="tr-TR" sz="2000" b="1" dirty="0" err="1" smtClean="0">
                <a:solidFill>
                  <a:schemeClr val="bg1"/>
                </a:solidFill>
              </a:rPr>
              <a:t>Evran</a:t>
            </a:r>
            <a:r>
              <a:rPr lang="tr-TR" sz="2000" b="1" dirty="0" smtClean="0">
                <a:solidFill>
                  <a:schemeClr val="bg1"/>
                </a:solidFill>
              </a:rPr>
              <a:t> ‘dır.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
        <p:nvSpPr>
          <p:cNvPr id="5" name="4 Dikdörtgen"/>
          <p:cNvSpPr/>
          <p:nvPr/>
        </p:nvSpPr>
        <p:spPr>
          <a:xfrm>
            <a:off x="2987824" y="980728"/>
            <a:ext cx="3454793" cy="923330"/>
          </a:xfrm>
          <a:prstGeom prst="rect">
            <a:avLst/>
          </a:prstGeom>
          <a:noFill/>
        </p:spPr>
        <p:txBody>
          <a:bodyPr wrap="none" lIns="91440" tIns="45720" rIns="91440" bIns="45720">
            <a:spAutoFit/>
          </a:bodyPr>
          <a:lstStyle/>
          <a:p>
            <a:pPr algn="ctr"/>
            <a:r>
              <a:rPr lang="tr-TR"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AHİ EVRAN</a:t>
            </a:r>
            <a:endParaRPr lang="tr-TR"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2050" name="Picture 2" descr="http://www.biyografim.net/images/person/orjinal/Ahi_Evran2_yasamoykusu.gif"/>
          <p:cNvPicPr>
            <a:picLocks noChangeAspect="1" noChangeArrowheads="1"/>
          </p:cNvPicPr>
          <p:nvPr/>
        </p:nvPicPr>
        <p:blipFill>
          <a:blip r:embed="rId5" cstate="print"/>
          <a:srcRect/>
          <a:stretch>
            <a:fillRect/>
          </a:stretch>
        </p:blipFill>
        <p:spPr bwMode="auto">
          <a:xfrm>
            <a:off x="2627784" y="3356992"/>
            <a:ext cx="3240360" cy="31683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000"/>
                                        <p:tgtEl>
                                          <p:spTgt spid="2"/>
                                        </p:tgtEl>
                                      </p:cBhvr>
                                    </p:animEffect>
                                    <p:anim calcmode="lin" valueType="num">
                                      <p:cBhvr>
                                        <p:cTn id="20" dur="2000" fill="hold"/>
                                        <p:tgtEl>
                                          <p:spTgt spid="2"/>
                                        </p:tgtEl>
                                        <p:attrNameLst>
                                          <p:attrName>ppt_x</p:attrName>
                                        </p:attrNameLst>
                                      </p:cBhvr>
                                      <p:tavLst>
                                        <p:tav tm="0">
                                          <p:val>
                                            <p:strVal val="#ppt_x"/>
                                          </p:val>
                                        </p:tav>
                                        <p:tav tm="100000">
                                          <p:val>
                                            <p:strVal val="#ppt_x"/>
                                          </p:val>
                                        </p:tav>
                                      </p:tavLst>
                                    </p:anim>
                                    <p:anim calcmode="lin" valueType="num">
                                      <p:cBhvr>
                                        <p:cTn id="21" dur="1800" decel="100000" fill="hold"/>
                                        <p:tgtEl>
                                          <p:spTgt spid="2"/>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fade">
                                      <p:cBhvr>
                                        <p:cTn id="27" dur="2000"/>
                                        <p:tgtEl>
                                          <p:spTgt spid="205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484784"/>
            <a:ext cx="7772400" cy="1470025"/>
          </a:xfrm>
        </p:spPr>
        <p:txBody>
          <a:bodyPr>
            <a:normAutofit/>
          </a:bodyPr>
          <a:lstStyle/>
          <a:p>
            <a:r>
              <a:rPr lang="tr-TR" sz="2000" b="1" dirty="0" smtClean="0">
                <a:solidFill>
                  <a:schemeClr val="bg1"/>
                </a:solidFill>
              </a:rPr>
              <a:t>Ahi </a:t>
            </a:r>
            <a:r>
              <a:rPr lang="tr-TR" sz="2000" b="1" dirty="0" err="1" smtClean="0">
                <a:solidFill>
                  <a:schemeClr val="bg1"/>
                </a:solidFill>
              </a:rPr>
              <a:t>Evran</a:t>
            </a:r>
            <a:r>
              <a:rPr lang="tr-TR" sz="2000" b="1" dirty="0" smtClean="0">
                <a:solidFill>
                  <a:schemeClr val="bg1"/>
                </a:solidFill>
              </a:rPr>
              <a:t> ,Anadolu da bir çok şehir ve kasaba dolaşmış,daha çok Kayseri,Denizli,Konya  ve Kırşehir de yaşamıştır.</a:t>
            </a:r>
            <a:endParaRPr lang="tr-TR" sz="2000" b="1" dirty="0">
              <a:solidFill>
                <a:schemeClr val="bg1"/>
              </a:solidFill>
            </a:endParaRPr>
          </a:p>
        </p:txBody>
      </p:sp>
      <p:sp>
        <p:nvSpPr>
          <p:cNvPr id="3" name="2 Alt Başlık"/>
          <p:cNvSpPr>
            <a:spLocks noGrp="1"/>
          </p:cNvSpPr>
          <p:nvPr>
            <p:ph type="subTitle" idx="1"/>
          </p:nvPr>
        </p:nvSpPr>
        <p:spPr/>
        <p:txBody>
          <a:bodyPr/>
          <a:lstStyle/>
          <a:p>
            <a:endParaRPr lang="tr-TR" dirty="0"/>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56322" name="Picture 2" descr="http://desmond.imageshack.us/Himg266/scaled.php?server=266&amp;filename=icanadoluillerharitasi.png&amp;res=landing"/>
          <p:cNvPicPr>
            <a:picLocks noChangeAspect="1" noChangeArrowheads="1"/>
          </p:cNvPicPr>
          <p:nvPr/>
        </p:nvPicPr>
        <p:blipFill>
          <a:blip r:embed="rId5" cstate="print"/>
          <a:srcRect/>
          <a:stretch>
            <a:fillRect/>
          </a:stretch>
        </p:blipFill>
        <p:spPr bwMode="auto">
          <a:xfrm>
            <a:off x="755576" y="2996952"/>
            <a:ext cx="7776864" cy="33123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6322"/>
                                        </p:tgtEl>
                                        <p:attrNameLst>
                                          <p:attrName>style.visibility</p:attrName>
                                        </p:attrNameLst>
                                      </p:cBhvr>
                                      <p:to>
                                        <p:strVal val="visible"/>
                                      </p:to>
                                    </p:set>
                                    <p:animEffect transition="in" filter="fade">
                                      <p:cBhvr>
                                        <p:cTn id="20" dur="2000"/>
                                        <p:tgtEl>
                                          <p:spTgt spid="5632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1484784"/>
            <a:ext cx="7772400" cy="1470025"/>
          </a:xfrm>
        </p:spPr>
        <p:txBody>
          <a:bodyPr>
            <a:normAutofit/>
          </a:bodyPr>
          <a:lstStyle/>
          <a:p>
            <a:r>
              <a:rPr lang="tr-TR" sz="2000" b="1" dirty="0" smtClean="0">
                <a:solidFill>
                  <a:schemeClr val="bg1"/>
                </a:solidFill>
              </a:rPr>
              <a:t>Ahi </a:t>
            </a:r>
            <a:r>
              <a:rPr lang="tr-TR" sz="2000" b="1" dirty="0" err="1" smtClean="0">
                <a:solidFill>
                  <a:schemeClr val="bg1"/>
                </a:solidFill>
              </a:rPr>
              <a:t>Evran</a:t>
            </a:r>
            <a:r>
              <a:rPr lang="tr-TR" sz="2000" b="1" dirty="0" smtClean="0">
                <a:solidFill>
                  <a:schemeClr val="bg1"/>
                </a:solidFill>
              </a:rPr>
              <a:t> ,esnaf,tüccar ve sanatkarlar arasında </a:t>
            </a:r>
            <a:br>
              <a:rPr lang="tr-TR" sz="2000" b="1" dirty="0" smtClean="0">
                <a:solidFill>
                  <a:schemeClr val="bg1"/>
                </a:solidFill>
              </a:rPr>
            </a:br>
            <a:r>
              <a:rPr lang="tr-TR" sz="2000" b="1" dirty="0" smtClean="0">
                <a:solidFill>
                  <a:schemeClr val="bg1"/>
                </a:solidFill>
              </a:rPr>
              <a:t>iş ahlakının yerleşmesi için çaba harcamıştır.</a:t>
            </a:r>
            <a:br>
              <a:rPr lang="tr-TR" sz="2000" b="1" dirty="0" smtClean="0">
                <a:solidFill>
                  <a:schemeClr val="bg1"/>
                </a:solidFill>
              </a:rPr>
            </a:br>
            <a:r>
              <a:rPr lang="tr-TR" sz="2000" b="1" dirty="0" smtClean="0">
                <a:solidFill>
                  <a:schemeClr val="bg1"/>
                </a:solidFill>
              </a:rPr>
              <a:t>Ahilik teşkilatının kuruluşuna öncülük etmiştir.</a:t>
            </a:r>
            <a:endParaRPr lang="tr-TR" sz="2000" b="1" dirty="0">
              <a:solidFill>
                <a:schemeClr val="bg1"/>
              </a:solidFill>
            </a:endParaRPr>
          </a:p>
        </p:txBody>
      </p:sp>
      <p:sp>
        <p:nvSpPr>
          <p:cNvPr id="3" name="2 Alt Başlık"/>
          <p:cNvSpPr>
            <a:spLocks noGrp="1"/>
          </p:cNvSpPr>
          <p:nvPr>
            <p:ph type="subTitle" idx="1"/>
          </p:nvPr>
        </p:nvSpPr>
        <p:spPr/>
        <p:txBody>
          <a:bodyPr/>
          <a:lstStyle/>
          <a:p>
            <a:endParaRPr lang="tr-TR" dirty="0"/>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58370" name="Picture 2" descr="http://www.adiguzelinsaat.net/SiteX/EditorDosya/image/ahilik1.jpg"/>
          <p:cNvPicPr>
            <a:picLocks noChangeAspect="1" noChangeArrowheads="1"/>
          </p:cNvPicPr>
          <p:nvPr/>
        </p:nvPicPr>
        <p:blipFill>
          <a:blip r:embed="rId5" cstate="print"/>
          <a:srcRect/>
          <a:stretch>
            <a:fillRect/>
          </a:stretch>
        </p:blipFill>
        <p:spPr bwMode="auto">
          <a:xfrm>
            <a:off x="1043608" y="2996952"/>
            <a:ext cx="7200800" cy="32217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8370"/>
                                        </p:tgtEl>
                                        <p:attrNameLst>
                                          <p:attrName>style.visibility</p:attrName>
                                        </p:attrNameLst>
                                      </p:cBhvr>
                                      <p:to>
                                        <p:strVal val="visible"/>
                                      </p:to>
                                    </p:set>
                                    <p:animEffect transition="in" filter="fade">
                                      <p:cBhvr>
                                        <p:cTn id="20" dur="2000"/>
                                        <p:tgtEl>
                                          <p:spTgt spid="58370"/>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1628800"/>
            <a:ext cx="7772400" cy="1470025"/>
          </a:xfrm>
        </p:spPr>
        <p:txBody>
          <a:bodyPr>
            <a:normAutofit/>
          </a:bodyPr>
          <a:lstStyle/>
          <a:p>
            <a:r>
              <a:rPr lang="tr-TR" sz="2000" dirty="0" smtClean="0">
                <a:solidFill>
                  <a:schemeClr val="bg1"/>
                </a:solidFill>
              </a:rPr>
              <a:t>Türkler arasında ,özellikle de Anadolu da </a:t>
            </a:r>
            <a:br>
              <a:rPr lang="tr-TR" sz="2000" dirty="0" smtClean="0">
                <a:solidFill>
                  <a:schemeClr val="bg1"/>
                </a:solidFill>
              </a:rPr>
            </a:br>
            <a:r>
              <a:rPr lang="tr-TR" sz="2000" dirty="0" smtClean="0">
                <a:solidFill>
                  <a:schemeClr val="bg1"/>
                </a:solidFill>
              </a:rPr>
              <a:t>İslam’ın yayılmasında etkili olan şahsiyetlerden biri Hacı </a:t>
            </a:r>
            <a:r>
              <a:rPr lang="tr-TR" sz="2000" dirty="0" err="1" smtClean="0">
                <a:solidFill>
                  <a:schemeClr val="bg1"/>
                </a:solidFill>
              </a:rPr>
              <a:t>Bektaş</a:t>
            </a:r>
            <a:r>
              <a:rPr lang="tr-TR" sz="2000" dirty="0" smtClean="0">
                <a:solidFill>
                  <a:schemeClr val="bg1"/>
                </a:solidFill>
              </a:rPr>
              <a:t> Veli ‘</a:t>
            </a:r>
            <a:r>
              <a:rPr lang="tr-TR" sz="2000" dirty="0" err="1" smtClean="0">
                <a:solidFill>
                  <a:schemeClr val="bg1"/>
                </a:solidFill>
              </a:rPr>
              <a:t>dir</a:t>
            </a:r>
            <a:r>
              <a:rPr lang="tr-TR" sz="2000" dirty="0" smtClean="0">
                <a:solidFill>
                  <a:schemeClr val="bg1"/>
                </a:solidFill>
              </a:rPr>
              <a:t>.</a:t>
            </a:r>
            <a:endParaRPr lang="tr-TR" sz="2000"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
        <p:nvSpPr>
          <p:cNvPr id="5" name="4 Dikdörtgen"/>
          <p:cNvSpPr/>
          <p:nvPr/>
        </p:nvSpPr>
        <p:spPr>
          <a:xfrm>
            <a:off x="2555776" y="908720"/>
            <a:ext cx="5264518" cy="923330"/>
          </a:xfrm>
          <a:prstGeom prst="rect">
            <a:avLst/>
          </a:prstGeom>
          <a:noFill/>
        </p:spPr>
        <p:txBody>
          <a:bodyPr wrap="none" lIns="91440" tIns="45720" rIns="91440" bIns="45720">
            <a:spAutoFit/>
          </a:bodyPr>
          <a:lstStyle/>
          <a:p>
            <a:pPr algn="ctr"/>
            <a:r>
              <a:rPr lang="tr-TR"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HACI BEKTAŞ VELİ</a:t>
            </a:r>
            <a:endParaRPr lang="tr-TR"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8194" name="Picture 2" descr="http://www.img.duseyazanlar.com/haci_bektas_veli.jpg"/>
          <p:cNvPicPr>
            <a:picLocks noChangeAspect="1" noChangeArrowheads="1"/>
          </p:cNvPicPr>
          <p:nvPr/>
        </p:nvPicPr>
        <p:blipFill>
          <a:blip r:embed="rId5" cstate="print"/>
          <a:srcRect/>
          <a:stretch>
            <a:fillRect/>
          </a:stretch>
        </p:blipFill>
        <p:spPr bwMode="auto">
          <a:xfrm>
            <a:off x="2195736" y="2852936"/>
            <a:ext cx="4752528" cy="34225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000"/>
                                        <p:tgtEl>
                                          <p:spTgt spid="2"/>
                                        </p:tgtEl>
                                      </p:cBhvr>
                                    </p:animEffect>
                                    <p:anim calcmode="lin" valueType="num">
                                      <p:cBhvr>
                                        <p:cTn id="20" dur="2000" fill="hold"/>
                                        <p:tgtEl>
                                          <p:spTgt spid="2"/>
                                        </p:tgtEl>
                                        <p:attrNameLst>
                                          <p:attrName>ppt_x</p:attrName>
                                        </p:attrNameLst>
                                      </p:cBhvr>
                                      <p:tavLst>
                                        <p:tav tm="0">
                                          <p:val>
                                            <p:strVal val="#ppt_x"/>
                                          </p:val>
                                        </p:tav>
                                        <p:tav tm="100000">
                                          <p:val>
                                            <p:strVal val="#ppt_x"/>
                                          </p:val>
                                        </p:tav>
                                      </p:tavLst>
                                    </p:anim>
                                    <p:anim calcmode="lin" valueType="num">
                                      <p:cBhvr>
                                        <p:cTn id="21" dur="1800" decel="100000" fill="hold"/>
                                        <p:tgtEl>
                                          <p:spTgt spid="2"/>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194"/>
                                        </p:tgtEl>
                                        <p:attrNameLst>
                                          <p:attrName>style.visibility</p:attrName>
                                        </p:attrNameLst>
                                      </p:cBhvr>
                                      <p:to>
                                        <p:strVal val="visible"/>
                                      </p:to>
                                    </p:set>
                                    <p:animEffect transition="in" filter="fade">
                                      <p:cBhvr>
                                        <p:cTn id="27" dur="2000"/>
                                        <p:tgtEl>
                                          <p:spTgt spid="819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340768"/>
            <a:ext cx="7772400" cy="1470025"/>
          </a:xfrm>
        </p:spPr>
        <p:txBody>
          <a:bodyPr>
            <a:normAutofit/>
          </a:bodyPr>
          <a:lstStyle/>
          <a:p>
            <a:r>
              <a:rPr lang="tr-TR" sz="2000" b="1" dirty="0" smtClean="0">
                <a:solidFill>
                  <a:schemeClr val="bg1"/>
                </a:solidFill>
              </a:rPr>
              <a:t>Ahmet </a:t>
            </a:r>
            <a:r>
              <a:rPr lang="tr-TR" sz="2000" b="1" dirty="0" err="1" smtClean="0">
                <a:solidFill>
                  <a:schemeClr val="bg1"/>
                </a:solidFill>
              </a:rPr>
              <a:t>Yesevi’nin</a:t>
            </a:r>
            <a:r>
              <a:rPr lang="tr-TR" sz="2000" b="1" dirty="0" smtClean="0">
                <a:solidFill>
                  <a:schemeClr val="bg1"/>
                </a:solidFill>
              </a:rPr>
              <a:t> öğrencilerinden olan Hacı </a:t>
            </a:r>
            <a:r>
              <a:rPr lang="tr-TR" sz="2000" b="1" dirty="0" err="1" smtClean="0">
                <a:solidFill>
                  <a:schemeClr val="bg1"/>
                </a:solidFill>
              </a:rPr>
              <a:t>Bektaş</a:t>
            </a:r>
            <a:r>
              <a:rPr lang="tr-TR" sz="2000" b="1" dirty="0" smtClean="0">
                <a:solidFill>
                  <a:schemeClr val="bg1"/>
                </a:solidFill>
              </a:rPr>
              <a:t> Veli </a:t>
            </a:r>
            <a:br>
              <a:rPr lang="tr-TR" sz="2000" b="1" dirty="0" smtClean="0">
                <a:solidFill>
                  <a:schemeClr val="bg1"/>
                </a:solidFill>
              </a:rPr>
            </a:br>
            <a:r>
              <a:rPr lang="tr-TR" sz="2000" b="1" dirty="0" smtClean="0">
                <a:solidFill>
                  <a:schemeClr val="bg1"/>
                </a:solidFill>
              </a:rPr>
              <a:t>1210 yılında doğmuş ve 1270 yılında vefat etmiştir.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6146" name="Picture 2" descr="http://hurarsiv.hurriyet.com.tr/goster/arsivimage.aspx?picid=4810939"/>
          <p:cNvPicPr>
            <a:picLocks noChangeAspect="1" noChangeArrowheads="1"/>
          </p:cNvPicPr>
          <p:nvPr/>
        </p:nvPicPr>
        <p:blipFill>
          <a:blip r:embed="rId5" cstate="print"/>
          <a:srcRect/>
          <a:stretch>
            <a:fillRect/>
          </a:stretch>
        </p:blipFill>
        <p:spPr bwMode="auto">
          <a:xfrm>
            <a:off x="2339752" y="2780928"/>
            <a:ext cx="3960440" cy="3600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fade">
                                      <p:cBhvr>
                                        <p:cTn id="20" dur="2000"/>
                                        <p:tgtEl>
                                          <p:spTgt spid="6146"/>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1628800"/>
            <a:ext cx="7772400" cy="1470025"/>
          </a:xfrm>
        </p:spPr>
        <p:txBody>
          <a:bodyPr>
            <a:normAutofit/>
          </a:bodyPr>
          <a:lstStyle/>
          <a:p>
            <a:r>
              <a:rPr lang="tr-TR" sz="2000" b="1" dirty="0" smtClean="0">
                <a:solidFill>
                  <a:schemeClr val="bg1"/>
                </a:solidFill>
              </a:rPr>
              <a:t>Hacı </a:t>
            </a:r>
            <a:r>
              <a:rPr lang="tr-TR" sz="2000" b="1" dirty="0" err="1" smtClean="0">
                <a:solidFill>
                  <a:schemeClr val="bg1"/>
                </a:solidFill>
              </a:rPr>
              <a:t>Bektaş</a:t>
            </a:r>
            <a:r>
              <a:rPr lang="tr-TR" sz="2000" b="1" dirty="0" smtClean="0">
                <a:solidFill>
                  <a:schemeClr val="bg1"/>
                </a:solidFill>
              </a:rPr>
              <a:t> Veli Anadolu da dini ve ahlaki değerlerin yerleşmesi için çalışmış,insanları dürüst olmaya ,kin,haset ,dedikodu yapmak  gibi kötü huylardan kaçınmaya çağırmıştır.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4098" name="Picture 2" descr="http://cocukendokrin.net/wp-content/uploads/etik.jpg"/>
          <p:cNvPicPr>
            <a:picLocks noChangeAspect="1" noChangeArrowheads="1"/>
          </p:cNvPicPr>
          <p:nvPr/>
        </p:nvPicPr>
        <p:blipFill>
          <a:blip r:embed="rId5" cstate="print"/>
          <a:srcRect/>
          <a:stretch>
            <a:fillRect/>
          </a:stretch>
        </p:blipFill>
        <p:spPr bwMode="auto">
          <a:xfrm>
            <a:off x="1619672" y="2924944"/>
            <a:ext cx="5760640"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098"/>
                                        </p:tgtEl>
                                        <p:attrNameLst>
                                          <p:attrName>style.visibility</p:attrName>
                                        </p:attrNameLst>
                                      </p:cBhvr>
                                      <p:to>
                                        <p:strVal val="visible"/>
                                      </p:to>
                                    </p:set>
                                    <p:animEffect transition="in" filter="fade">
                                      <p:cBhvr>
                                        <p:cTn id="20" dur="2000"/>
                                        <p:tgtEl>
                                          <p:spTgt spid="409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1043608" y="836712"/>
            <a:ext cx="7772400" cy="1470025"/>
          </a:xfrm>
        </p:spPr>
        <p:txBody>
          <a:bodyPr>
            <a:normAutofit/>
          </a:bodyPr>
          <a:lstStyle/>
          <a:p>
            <a:r>
              <a:rPr lang="tr-TR" sz="2000" b="1" dirty="0" smtClean="0">
                <a:solidFill>
                  <a:schemeClr val="bg1"/>
                </a:solidFill>
              </a:rPr>
              <a:t>Hacı </a:t>
            </a:r>
            <a:r>
              <a:rPr lang="tr-TR" sz="2000" b="1" dirty="0" err="1" smtClean="0">
                <a:solidFill>
                  <a:schemeClr val="bg1"/>
                </a:solidFill>
              </a:rPr>
              <a:t>Bektaş</a:t>
            </a:r>
            <a:r>
              <a:rPr lang="tr-TR" sz="2000" b="1" dirty="0" smtClean="0">
                <a:solidFill>
                  <a:schemeClr val="bg1"/>
                </a:solidFill>
              </a:rPr>
              <a:t> Veli’nin en önemli eseri</a:t>
            </a:r>
            <a:br>
              <a:rPr lang="tr-TR" sz="2000" b="1" dirty="0" smtClean="0">
                <a:solidFill>
                  <a:schemeClr val="bg1"/>
                </a:solidFill>
              </a:rPr>
            </a:br>
            <a:r>
              <a:rPr lang="tr-TR" sz="2000" b="1" dirty="0" smtClean="0">
                <a:solidFill>
                  <a:schemeClr val="bg1"/>
                </a:solidFill>
              </a:rPr>
              <a:t>”</a:t>
            </a:r>
            <a:r>
              <a:rPr lang="tr-TR" sz="2000" b="1" dirty="0" err="1" smtClean="0">
                <a:solidFill>
                  <a:schemeClr val="bg1"/>
                </a:solidFill>
              </a:rPr>
              <a:t>Makalat</a:t>
            </a:r>
            <a:r>
              <a:rPr lang="tr-TR" sz="2000" b="1" dirty="0" smtClean="0">
                <a:solidFill>
                  <a:schemeClr val="bg1"/>
                </a:solidFill>
              </a:rPr>
              <a:t>” tır.Bu eser ,onun </a:t>
            </a:r>
            <a:br>
              <a:rPr lang="tr-TR" sz="2000" b="1" dirty="0" smtClean="0">
                <a:solidFill>
                  <a:schemeClr val="bg1"/>
                </a:solidFill>
              </a:rPr>
            </a:br>
            <a:r>
              <a:rPr lang="tr-TR" sz="2000" b="1" dirty="0" smtClean="0">
                <a:solidFill>
                  <a:schemeClr val="bg1"/>
                </a:solidFill>
              </a:rPr>
              <a:t>“nefes” adı verilen ilahilerden oluşmaktadır.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2052" name="Picture 4" descr="http://images.gittigidiyor.com/4165/makalat-hunkar-bektas-i-veli__41653462_0.jpg"/>
          <p:cNvPicPr>
            <a:picLocks noChangeAspect="1" noChangeArrowheads="1"/>
          </p:cNvPicPr>
          <p:nvPr/>
        </p:nvPicPr>
        <p:blipFill>
          <a:blip r:embed="rId5" cstate="print"/>
          <a:srcRect/>
          <a:stretch>
            <a:fillRect/>
          </a:stretch>
        </p:blipFill>
        <p:spPr bwMode="auto">
          <a:xfrm>
            <a:off x="2123728" y="2348880"/>
            <a:ext cx="4572000" cy="42416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fade">
                                      <p:cBhvr>
                                        <p:cTn id="20" dur="2000"/>
                                        <p:tgtEl>
                                          <p:spTgt spid="205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772816"/>
            <a:ext cx="7772400" cy="1470025"/>
          </a:xfrm>
        </p:spPr>
        <p:txBody>
          <a:bodyPr>
            <a:normAutofit/>
          </a:bodyPr>
          <a:lstStyle/>
          <a:p>
            <a:r>
              <a:rPr lang="tr-TR" sz="2000" b="1" dirty="0" smtClean="0">
                <a:solidFill>
                  <a:schemeClr val="bg1"/>
                </a:solidFill>
              </a:rPr>
              <a:t>Mevlana </a:t>
            </a:r>
            <a:r>
              <a:rPr lang="tr-TR" sz="2000" b="1" dirty="0" err="1" smtClean="0">
                <a:solidFill>
                  <a:schemeClr val="bg1"/>
                </a:solidFill>
              </a:rPr>
              <a:t>Celaleddin</a:t>
            </a:r>
            <a:r>
              <a:rPr lang="tr-TR" sz="2000" b="1" dirty="0" smtClean="0">
                <a:solidFill>
                  <a:schemeClr val="bg1"/>
                </a:solidFill>
              </a:rPr>
              <a:t>-i Rumi 1209 da Horasan da doğmuş,</a:t>
            </a:r>
            <a:br>
              <a:rPr lang="tr-TR" sz="2000" b="1" dirty="0" smtClean="0">
                <a:solidFill>
                  <a:schemeClr val="bg1"/>
                </a:solidFill>
              </a:rPr>
            </a:br>
            <a:r>
              <a:rPr lang="tr-TR" sz="2000" b="1" dirty="0" smtClean="0">
                <a:solidFill>
                  <a:schemeClr val="bg1"/>
                </a:solidFill>
              </a:rPr>
              <a:t>1273 yılında Konya da vefat etmiştir.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
        <p:nvSpPr>
          <p:cNvPr id="6" name="5 Dikdörtgen"/>
          <p:cNvSpPr/>
          <p:nvPr/>
        </p:nvSpPr>
        <p:spPr>
          <a:xfrm>
            <a:off x="2483768" y="1052736"/>
            <a:ext cx="6083717" cy="646331"/>
          </a:xfrm>
          <a:prstGeom prst="rect">
            <a:avLst/>
          </a:prstGeom>
          <a:noFill/>
        </p:spPr>
        <p:txBody>
          <a:bodyPr wrap="none" lIns="91440" tIns="45720" rIns="91440" bIns="45720">
            <a:spAutoFit/>
          </a:bodyPr>
          <a:lstStyle/>
          <a:p>
            <a:pPr algn="ctr"/>
            <a:r>
              <a:rPr lang="tr-TR"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MEVLANA CELALEDDİN-İ RUMİ</a:t>
            </a:r>
            <a:endParaRPr lang="tr-TR"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0242" name="Picture 2" descr="http://desmond.imageshack.us/Himg26/scaled.php?server=26&amp;filename=forumdasnetmevlana.png&amp;res=landing"/>
          <p:cNvPicPr>
            <a:picLocks noChangeAspect="1" noChangeArrowheads="1"/>
          </p:cNvPicPr>
          <p:nvPr/>
        </p:nvPicPr>
        <p:blipFill>
          <a:blip r:embed="rId5" cstate="print"/>
          <a:srcRect/>
          <a:stretch>
            <a:fillRect/>
          </a:stretch>
        </p:blipFill>
        <p:spPr bwMode="auto">
          <a:xfrm>
            <a:off x="2123728" y="3140968"/>
            <a:ext cx="5184576"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000"/>
                                        <p:tgtEl>
                                          <p:spTgt spid="2"/>
                                        </p:tgtEl>
                                      </p:cBhvr>
                                    </p:animEffect>
                                    <p:anim calcmode="lin" valueType="num">
                                      <p:cBhvr>
                                        <p:cTn id="20" dur="2000" fill="hold"/>
                                        <p:tgtEl>
                                          <p:spTgt spid="2"/>
                                        </p:tgtEl>
                                        <p:attrNameLst>
                                          <p:attrName>ppt_x</p:attrName>
                                        </p:attrNameLst>
                                      </p:cBhvr>
                                      <p:tavLst>
                                        <p:tav tm="0">
                                          <p:val>
                                            <p:strVal val="#ppt_x"/>
                                          </p:val>
                                        </p:tav>
                                        <p:tav tm="100000">
                                          <p:val>
                                            <p:strVal val="#ppt_x"/>
                                          </p:val>
                                        </p:tav>
                                      </p:tavLst>
                                    </p:anim>
                                    <p:anim calcmode="lin" valueType="num">
                                      <p:cBhvr>
                                        <p:cTn id="21" dur="1800" decel="100000" fill="hold"/>
                                        <p:tgtEl>
                                          <p:spTgt spid="2"/>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42"/>
                                        </p:tgtEl>
                                        <p:attrNameLst>
                                          <p:attrName>style.visibility</p:attrName>
                                        </p:attrNameLst>
                                      </p:cBhvr>
                                      <p:to>
                                        <p:strVal val="visible"/>
                                      </p:to>
                                    </p:set>
                                    <p:animEffect transition="in" filter="fade">
                                      <p:cBhvr>
                                        <p:cTn id="27" dur="2000"/>
                                        <p:tgtEl>
                                          <p:spTgt spid="1024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899592" y="1556792"/>
            <a:ext cx="7772400" cy="1470025"/>
          </a:xfrm>
        </p:spPr>
        <p:txBody>
          <a:bodyPr>
            <a:normAutofit/>
          </a:bodyPr>
          <a:lstStyle/>
          <a:p>
            <a:r>
              <a:rPr lang="tr-TR" sz="2000" b="1" dirty="0" smtClean="0">
                <a:solidFill>
                  <a:schemeClr val="bg1"/>
                </a:solidFill>
              </a:rPr>
              <a:t>Mevlana hem sohbetlerinde ,hem de yazdığı eserlerde insan sevgisi üzerinde durmuştur.Din,mezhep ve ırk ayrımı yapmaksızın bütün insanlara sevgiyle yaklaşılması gerektiğini savunmuştur.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8196" name="Picture 4" descr="http://img.blogcu.com/uploads/Ekabir_mevlana.jpg"/>
          <p:cNvPicPr>
            <a:picLocks noChangeAspect="1" noChangeArrowheads="1"/>
          </p:cNvPicPr>
          <p:nvPr/>
        </p:nvPicPr>
        <p:blipFill>
          <a:blip r:embed="rId5" cstate="print"/>
          <a:srcRect/>
          <a:stretch>
            <a:fillRect/>
          </a:stretch>
        </p:blipFill>
        <p:spPr bwMode="auto">
          <a:xfrm>
            <a:off x="1619672" y="2996952"/>
            <a:ext cx="5544616" cy="36450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fade">
                                      <p:cBhvr>
                                        <p:cTn id="20" dur="2000"/>
                                        <p:tgtEl>
                                          <p:spTgt spid="8196"/>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2339752" y="692696"/>
            <a:ext cx="6259919" cy="646331"/>
          </a:xfrm>
          <a:prstGeom prst="rect">
            <a:avLst/>
          </a:prstGeom>
          <a:noFill/>
        </p:spPr>
        <p:txBody>
          <a:bodyPr wrap="none" lIns="91440" tIns="45720" rIns="91440" bIns="45720">
            <a:spAutoFit/>
          </a:bodyPr>
          <a:lstStyle/>
          <a:p>
            <a:pPr algn="ctr"/>
            <a:r>
              <a:rPr lang="tr-TR"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TÜRKLERİN MÜSLÜMAN OLUŞU</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5 Metin kutusu"/>
          <p:cNvSpPr txBox="1"/>
          <p:nvPr/>
        </p:nvSpPr>
        <p:spPr>
          <a:xfrm>
            <a:off x="1259632" y="2204864"/>
            <a:ext cx="5832648" cy="923330"/>
          </a:xfrm>
          <a:prstGeom prst="rect">
            <a:avLst/>
          </a:prstGeom>
          <a:noFill/>
        </p:spPr>
        <p:txBody>
          <a:bodyPr wrap="square" rtlCol="0">
            <a:spAutoFit/>
          </a:bodyPr>
          <a:lstStyle/>
          <a:p>
            <a:r>
              <a:rPr lang="tr-TR" b="1" dirty="0" smtClean="0">
                <a:solidFill>
                  <a:schemeClr val="accent6">
                    <a:lumMod val="20000"/>
                    <a:lumOff val="80000"/>
                  </a:schemeClr>
                </a:solidFill>
              </a:rPr>
              <a:t>Türklerle Müslüman Araplar arasındaki ilk karşılaşma ,</a:t>
            </a:r>
            <a:r>
              <a:rPr lang="tr-TR" b="1" dirty="0" err="1" smtClean="0">
                <a:solidFill>
                  <a:schemeClr val="accent6">
                    <a:lumMod val="20000"/>
                    <a:lumOff val="80000"/>
                  </a:schemeClr>
                </a:solidFill>
              </a:rPr>
              <a:t>Hz.Ömer</a:t>
            </a:r>
            <a:r>
              <a:rPr lang="tr-TR" b="1" dirty="0" smtClean="0">
                <a:solidFill>
                  <a:schemeClr val="accent6">
                    <a:lumMod val="20000"/>
                    <a:lumOff val="80000"/>
                  </a:schemeClr>
                </a:solidFill>
              </a:rPr>
              <a:t> zamanında olmuştur.Dört halife döneminden sonra yönetim </a:t>
            </a:r>
            <a:r>
              <a:rPr lang="tr-TR" b="1" dirty="0" err="1" smtClean="0">
                <a:solidFill>
                  <a:schemeClr val="accent6">
                    <a:lumMod val="20000"/>
                    <a:lumOff val="80000"/>
                  </a:schemeClr>
                </a:solidFill>
              </a:rPr>
              <a:t>Emevilerin</a:t>
            </a:r>
            <a:r>
              <a:rPr lang="tr-TR" b="1" dirty="0" smtClean="0">
                <a:solidFill>
                  <a:schemeClr val="accent6">
                    <a:lumMod val="20000"/>
                    <a:lumOff val="80000"/>
                  </a:schemeClr>
                </a:solidFill>
              </a:rPr>
              <a:t> eline geçmiştir.</a:t>
            </a:r>
            <a:endParaRPr lang="tr-TR" b="1" dirty="0">
              <a:solidFill>
                <a:schemeClr val="accent6">
                  <a:lumMod val="20000"/>
                  <a:lumOff val="80000"/>
                </a:schemeClr>
              </a:solidFill>
            </a:endParaRPr>
          </a:p>
        </p:txBody>
      </p:sp>
      <p:pic>
        <p:nvPicPr>
          <p:cNvPr id="38914" name="Picture 2" descr="http://www.habercim.net/wp-content/uploads/2012/02/s_ergenekon.jpg"/>
          <p:cNvPicPr>
            <a:picLocks noChangeAspect="1" noChangeArrowheads="1"/>
          </p:cNvPicPr>
          <p:nvPr/>
        </p:nvPicPr>
        <p:blipFill>
          <a:blip r:embed="rId4" cstate="print"/>
          <a:srcRect/>
          <a:stretch>
            <a:fillRect/>
          </a:stretch>
        </p:blipFill>
        <p:spPr bwMode="auto">
          <a:xfrm>
            <a:off x="539552" y="3501008"/>
            <a:ext cx="7992888" cy="2834630"/>
          </a:xfrm>
          <a:prstGeom prst="rect">
            <a:avLst/>
          </a:prstGeom>
          <a:noFill/>
        </p:spPr>
      </p:pic>
      <p:pic>
        <p:nvPicPr>
          <p:cNvPr id="5"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ppt_x</p:attrName>
                                        </p:attrNameLst>
                                      </p:cBhvr>
                                      <p:tavLst>
                                        <p:tav tm="0">
                                          <p:val>
                                            <p:strVal val="#ppt_x"/>
                                          </p:val>
                                        </p:tav>
                                        <p:tav tm="100000">
                                          <p:val>
                                            <p:strVal val="#ppt_x"/>
                                          </p:val>
                                        </p:tav>
                                      </p:tavLst>
                                    </p:anim>
                                    <p:anim calcmode="lin" valueType="num">
                                      <p:cBhvr>
                                        <p:cTn id="21" dur="1800" decel="100000" fill="hold"/>
                                        <p:tgtEl>
                                          <p:spTgt spid="6"/>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914"/>
                                        </p:tgtEl>
                                        <p:attrNameLst>
                                          <p:attrName>style.visibility</p:attrName>
                                        </p:attrNameLst>
                                      </p:cBhvr>
                                      <p:to>
                                        <p:strVal val="visible"/>
                                      </p:to>
                                    </p:set>
                                    <p:animEffect transition="in" filter="fade">
                                      <p:cBhvr>
                                        <p:cTn id="27" dur="2000"/>
                                        <p:tgtEl>
                                          <p:spTgt spid="3891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1000" fill="hold"/>
                                        <p:tgtEl>
                                          <p:spTgt spid="6"/>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827584" y="1052736"/>
            <a:ext cx="7772400" cy="1470025"/>
          </a:xfrm>
        </p:spPr>
        <p:txBody>
          <a:bodyPr>
            <a:normAutofit/>
          </a:bodyPr>
          <a:lstStyle/>
          <a:p>
            <a:r>
              <a:rPr lang="tr-TR" sz="2000" b="1" dirty="0" smtClean="0">
                <a:solidFill>
                  <a:schemeClr val="bg1"/>
                </a:solidFill>
              </a:rPr>
              <a:t>Mevlana’nın en önemli eseri </a:t>
            </a:r>
            <a:br>
              <a:rPr lang="tr-TR" sz="2000" b="1" dirty="0" smtClean="0">
                <a:solidFill>
                  <a:schemeClr val="bg1"/>
                </a:solidFill>
              </a:rPr>
            </a:br>
            <a:r>
              <a:rPr lang="tr-TR" sz="2000" b="1" dirty="0" smtClean="0">
                <a:solidFill>
                  <a:schemeClr val="bg1"/>
                </a:solidFill>
              </a:rPr>
              <a:t>dünyanın bir çok diline çevrilen “Mesnevi “ isimli eseridir.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6148" name="Picture 4" descr="http://2.bp.blogspot.com/-PsSjG9MxSws/T2isfoqN_cI/AAAAAAAACps/_0dG8tiXqek/s1600/MESNEVI-6-CILT-MEVLANA-CELALEDDIN-I-RUMI__36585174_0.jpg"/>
          <p:cNvPicPr>
            <a:picLocks noChangeAspect="1" noChangeArrowheads="1"/>
          </p:cNvPicPr>
          <p:nvPr/>
        </p:nvPicPr>
        <p:blipFill>
          <a:blip r:embed="rId5" cstate="print"/>
          <a:stretch>
            <a:fillRect/>
          </a:stretch>
        </p:blipFill>
        <p:spPr bwMode="auto">
          <a:xfrm>
            <a:off x="2555776" y="2825552"/>
            <a:ext cx="3810698" cy="3699792"/>
          </a:xfrm>
          <a:prstGeom prst="rect">
            <a:avLst/>
          </a:prstGeom>
          <a:noFill/>
          <a:ln>
            <a:noFill/>
          </a:ln>
          <a:effectLst>
            <a:outerShdw blurRad="50800" dist="2209800" dir="5400000" sx="136000" sy="136000" algn="ctr" rotWithShape="0">
              <a:srgbClr val="000000">
                <a:alpha val="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148"/>
                                        </p:tgtEl>
                                        <p:attrNameLst>
                                          <p:attrName>style.visibility</p:attrName>
                                        </p:attrNameLst>
                                      </p:cBhvr>
                                      <p:to>
                                        <p:strVal val="visible"/>
                                      </p:to>
                                    </p:set>
                                    <p:animEffect transition="in" filter="fade">
                                      <p:cBhvr>
                                        <p:cTn id="20" dur="2000"/>
                                        <p:tgtEl>
                                          <p:spTgt spid="614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556792"/>
            <a:ext cx="7772400" cy="1470025"/>
          </a:xfrm>
        </p:spPr>
        <p:txBody>
          <a:bodyPr>
            <a:normAutofit/>
          </a:bodyPr>
          <a:lstStyle/>
          <a:p>
            <a:r>
              <a:rPr lang="tr-TR" sz="2000" b="1" dirty="0" smtClean="0">
                <a:solidFill>
                  <a:schemeClr val="bg1"/>
                </a:solidFill>
              </a:rPr>
              <a:t>Ünlü halk ozanımız Yunus Emre </a:t>
            </a:r>
            <a:br>
              <a:rPr lang="tr-TR" sz="2000" b="1" dirty="0" smtClean="0">
                <a:solidFill>
                  <a:schemeClr val="bg1"/>
                </a:solidFill>
              </a:rPr>
            </a:br>
            <a:r>
              <a:rPr lang="tr-TR" sz="2000" b="1" dirty="0" smtClean="0">
                <a:solidFill>
                  <a:schemeClr val="bg1"/>
                </a:solidFill>
              </a:rPr>
              <a:t>1240 yılında doğmuş,1320 yılında vefat etmiştir.</a:t>
            </a:r>
            <a:endParaRPr lang="tr-TR" sz="2000" b="1" dirty="0">
              <a:solidFill>
                <a:schemeClr val="bg1"/>
              </a:solidFill>
            </a:endParaRPr>
          </a:p>
        </p:txBody>
      </p:sp>
      <p:sp>
        <p:nvSpPr>
          <p:cNvPr id="4" name="3 Dikdörtgen"/>
          <p:cNvSpPr/>
          <p:nvPr/>
        </p:nvSpPr>
        <p:spPr>
          <a:xfrm>
            <a:off x="2771800" y="980728"/>
            <a:ext cx="406072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YUNUS EMRE</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5"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4098" name="Picture 2" descr="http://www.cennetailesi.com/pictures/article/yunus_emre.jpg"/>
          <p:cNvPicPr>
            <a:picLocks noChangeAspect="1" noChangeArrowheads="1"/>
          </p:cNvPicPr>
          <p:nvPr/>
        </p:nvPicPr>
        <p:blipFill>
          <a:blip r:embed="rId5" cstate="print"/>
          <a:srcRect/>
          <a:stretch>
            <a:fillRect/>
          </a:stretch>
        </p:blipFill>
        <p:spPr bwMode="auto">
          <a:xfrm>
            <a:off x="1907704" y="2996952"/>
            <a:ext cx="4714875" cy="35283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000"/>
                                        <p:tgtEl>
                                          <p:spTgt spid="2"/>
                                        </p:tgtEl>
                                      </p:cBhvr>
                                    </p:animEffect>
                                    <p:anim calcmode="lin" valueType="num">
                                      <p:cBhvr>
                                        <p:cTn id="20" dur="2000" fill="hold"/>
                                        <p:tgtEl>
                                          <p:spTgt spid="2"/>
                                        </p:tgtEl>
                                        <p:attrNameLst>
                                          <p:attrName>ppt_x</p:attrName>
                                        </p:attrNameLst>
                                      </p:cBhvr>
                                      <p:tavLst>
                                        <p:tav tm="0">
                                          <p:val>
                                            <p:strVal val="#ppt_x"/>
                                          </p:val>
                                        </p:tav>
                                        <p:tav tm="100000">
                                          <p:val>
                                            <p:strVal val="#ppt_x"/>
                                          </p:val>
                                        </p:tav>
                                      </p:tavLst>
                                    </p:anim>
                                    <p:anim calcmode="lin" valueType="num">
                                      <p:cBhvr>
                                        <p:cTn id="21" dur="1800" decel="100000" fill="hold"/>
                                        <p:tgtEl>
                                          <p:spTgt spid="2"/>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2000"/>
                                        <p:tgtEl>
                                          <p:spTgt spid="409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mph" presetSubtype="0" fill="hold" grpId="1" nodeType="clickEffect">
                                  <p:stCondLst>
                                    <p:cond delay="0"/>
                                  </p:stCondLst>
                                  <p:iterate type="wd">
                                    <p:tmPct val="4000"/>
                                  </p:iterate>
                                  <p:childTnLst>
                                    <p:set>
                                      <p:cBhvr override="childStyle">
                                        <p:cTn id="31"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899592" y="1628800"/>
            <a:ext cx="7772400" cy="1470025"/>
          </a:xfrm>
        </p:spPr>
        <p:txBody>
          <a:bodyPr>
            <a:normAutofit/>
          </a:bodyPr>
          <a:lstStyle/>
          <a:p>
            <a:r>
              <a:rPr lang="tr-TR" sz="2000" b="1" dirty="0" smtClean="0">
                <a:solidFill>
                  <a:schemeClr val="bg1"/>
                </a:solidFill>
              </a:rPr>
              <a:t>Yunus Emre ,Türk edebiyatının en çok okunan şairlerinden biridir.Sade ve duru Türkçeyle yazdığı şiirleriyle insanlara Allah ve peygamber sevgisini öğretmeyi amaçlamıştır.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2050" name="Picture 2" descr="http://www.turkceciler.com/sairler/yunus_emre.jpg"/>
          <p:cNvPicPr>
            <a:picLocks noChangeAspect="1" noChangeArrowheads="1"/>
          </p:cNvPicPr>
          <p:nvPr/>
        </p:nvPicPr>
        <p:blipFill>
          <a:blip r:embed="rId5" cstate="print"/>
          <a:srcRect/>
          <a:stretch>
            <a:fillRect/>
          </a:stretch>
        </p:blipFill>
        <p:spPr bwMode="auto">
          <a:xfrm>
            <a:off x="1619672" y="2996952"/>
            <a:ext cx="4896544"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20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78850" name="Picture 2" descr="http://www.hz-muhammed.net/site/data/08_Efendimize_siirler/resimsel/siir_01.jpg"/>
          <p:cNvPicPr>
            <a:picLocks noChangeAspect="1" noChangeArrowheads="1"/>
          </p:cNvPicPr>
          <p:nvPr/>
        </p:nvPicPr>
        <p:blipFill>
          <a:blip r:embed="rId5" cstate="print"/>
          <a:srcRect/>
          <a:stretch>
            <a:fillRect/>
          </a:stretch>
        </p:blipFill>
        <p:spPr bwMode="auto">
          <a:xfrm>
            <a:off x="2555776" y="764704"/>
            <a:ext cx="6264696" cy="55778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fade">
                                      <p:cBhvr>
                                        <p:cTn id="12" dur="20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1187624" y="1052736"/>
            <a:ext cx="7772400" cy="1470025"/>
          </a:xfrm>
        </p:spPr>
        <p:txBody>
          <a:bodyPr>
            <a:normAutofit/>
          </a:bodyPr>
          <a:lstStyle/>
          <a:p>
            <a:r>
              <a:rPr lang="tr-TR" sz="2000" b="1" dirty="0" smtClean="0">
                <a:solidFill>
                  <a:schemeClr val="bg1"/>
                </a:solidFill>
              </a:rPr>
              <a:t>Yunus Emre ‘</a:t>
            </a:r>
            <a:r>
              <a:rPr lang="tr-TR" sz="2000" b="1" dirty="0" err="1" smtClean="0">
                <a:solidFill>
                  <a:schemeClr val="bg1"/>
                </a:solidFill>
              </a:rPr>
              <a:t>nin</a:t>
            </a:r>
            <a:r>
              <a:rPr lang="tr-TR" sz="2000" b="1" dirty="0" smtClean="0">
                <a:solidFill>
                  <a:schemeClr val="bg1"/>
                </a:solidFill>
              </a:rPr>
              <a:t> sade  Türkçeyle yazdığı şiirler </a:t>
            </a:r>
            <a:br>
              <a:rPr lang="tr-TR" sz="2000" b="1" dirty="0" smtClean="0">
                <a:solidFill>
                  <a:schemeClr val="bg1"/>
                </a:solidFill>
              </a:rPr>
            </a:br>
            <a:r>
              <a:rPr lang="tr-TR" sz="2400" b="1" u="sng" dirty="0" smtClean="0">
                <a:solidFill>
                  <a:srgbClr val="00B0F0"/>
                </a:solidFill>
              </a:rPr>
              <a:t>“Divan “ </a:t>
            </a:r>
            <a:r>
              <a:rPr lang="tr-TR" sz="2000" b="1" dirty="0" smtClean="0">
                <a:solidFill>
                  <a:schemeClr val="bg1"/>
                </a:solidFill>
              </a:rPr>
              <a:t>adlı eserinde toplanmıştır.</a:t>
            </a:r>
            <a:endParaRPr lang="tr-TR" sz="20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pic>
        <p:nvPicPr>
          <p:cNvPr id="80898" name="Picture 2" descr="http://www.ekitapbankasi.com/wp-content/uploads/2011/03/Yunus-Emre-Divani-Yunus-Emre.jpg"/>
          <p:cNvPicPr>
            <a:picLocks noChangeAspect="1" noChangeArrowheads="1"/>
          </p:cNvPicPr>
          <p:nvPr/>
        </p:nvPicPr>
        <p:blipFill>
          <a:blip r:embed="rId5" cstate="print"/>
          <a:srcRect/>
          <a:stretch>
            <a:fillRect/>
          </a:stretch>
        </p:blipFill>
        <p:spPr bwMode="auto">
          <a:xfrm>
            <a:off x="2339752" y="2420888"/>
            <a:ext cx="4608512" cy="391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ppt_x</p:attrName>
                                        </p:attrNameLst>
                                      </p:cBhvr>
                                      <p:tavLst>
                                        <p:tav tm="0">
                                          <p:val>
                                            <p:strVal val="#ppt_x"/>
                                          </p:val>
                                        </p:tav>
                                        <p:tav tm="100000">
                                          <p:val>
                                            <p:strVal val="#ppt_x"/>
                                          </p:val>
                                        </p:tav>
                                      </p:tavLst>
                                    </p:anim>
                                    <p:anim calcmode="lin" valueType="num">
                                      <p:cBhvr>
                                        <p:cTn id="14" dur="1800" decel="100000" fill="hold"/>
                                        <p:tgtEl>
                                          <p:spTgt spid="2"/>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0898"/>
                                        </p:tgtEl>
                                        <p:attrNameLst>
                                          <p:attrName>style.visibility</p:attrName>
                                        </p:attrNameLst>
                                      </p:cBhvr>
                                      <p:to>
                                        <p:strVal val="visible"/>
                                      </p:to>
                                    </p:set>
                                    <p:animEffect transition="in" filter="fade">
                                      <p:cBhvr>
                                        <p:cTn id="20" dur="2000"/>
                                        <p:tgtEl>
                                          <p:spTgt spid="8089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1619672" y="1772816"/>
            <a:ext cx="6336704" cy="1569660"/>
          </a:xfrm>
          <a:prstGeom prst="rect">
            <a:avLst/>
          </a:prstGeom>
          <a:noFill/>
        </p:spPr>
        <p:txBody>
          <a:bodyPr wrap="square" rtlCol="0">
            <a:spAutoFit/>
          </a:bodyPr>
          <a:lstStyle/>
          <a:p>
            <a:r>
              <a:rPr lang="tr-TR" sz="2400" b="1" dirty="0" err="1" smtClean="0">
                <a:solidFill>
                  <a:schemeClr val="bg1"/>
                </a:solidFill>
              </a:rPr>
              <a:t>Emevilerin</a:t>
            </a:r>
            <a:r>
              <a:rPr lang="tr-TR" sz="2400" b="1" dirty="0" smtClean="0">
                <a:solidFill>
                  <a:schemeClr val="bg1"/>
                </a:solidFill>
              </a:rPr>
              <a:t> Arap olmayan </a:t>
            </a:r>
            <a:r>
              <a:rPr lang="tr-TR" sz="2400" b="1" dirty="0" err="1" smtClean="0">
                <a:solidFill>
                  <a:schemeClr val="bg1"/>
                </a:solidFill>
              </a:rPr>
              <a:t>müslümanlara</a:t>
            </a:r>
            <a:r>
              <a:rPr lang="tr-TR" sz="2400" b="1" dirty="0" smtClean="0">
                <a:solidFill>
                  <a:schemeClr val="bg1"/>
                </a:solidFill>
              </a:rPr>
              <a:t> karşı izlediği  bazı olumsuz politikalar ,iki tarafı birbirinden uzaklaştırmıştır.Bu durum Türklerin İslam’a girişini de geciktirmiştir.</a:t>
            </a:r>
            <a:endParaRPr lang="tr-TR" sz="2400" b="1" dirty="0">
              <a:solidFill>
                <a:schemeClr val="bg1"/>
              </a:solidFill>
            </a:endParaRPr>
          </a:p>
        </p:txBody>
      </p:sp>
      <p:pic>
        <p:nvPicPr>
          <p:cNvPr id="36866" name="Picture 2" descr="http://img03.blogcu.com/images/d/e/r/derskaynakcam/db5ce1a0f07148d841431715a98c45e3_1274109488.jpg"/>
          <p:cNvPicPr>
            <a:picLocks noChangeAspect="1" noChangeArrowheads="1"/>
          </p:cNvPicPr>
          <p:nvPr/>
        </p:nvPicPr>
        <p:blipFill>
          <a:blip r:embed="rId4" cstate="print"/>
          <a:srcRect/>
          <a:stretch>
            <a:fillRect/>
          </a:stretch>
        </p:blipFill>
        <p:spPr bwMode="auto">
          <a:xfrm>
            <a:off x="683568" y="3573016"/>
            <a:ext cx="7776864" cy="2985914"/>
          </a:xfrm>
          <a:prstGeom prst="rect">
            <a:avLst/>
          </a:prstGeom>
          <a:noFill/>
        </p:spPr>
      </p:pic>
      <p:pic>
        <p:nvPicPr>
          <p:cNvPr id="5"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866"/>
                                        </p:tgtEl>
                                        <p:attrNameLst>
                                          <p:attrName>style.visibility</p:attrName>
                                        </p:attrNameLst>
                                      </p:cBhvr>
                                      <p:to>
                                        <p:strVal val="visible"/>
                                      </p:to>
                                    </p:set>
                                    <p:animEffect transition="in" filter="fade">
                                      <p:cBhvr>
                                        <p:cTn id="20" dur="2000"/>
                                        <p:tgtEl>
                                          <p:spTgt spid="36866"/>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1619672" y="1844824"/>
            <a:ext cx="6696744" cy="1631216"/>
          </a:xfrm>
          <a:prstGeom prst="rect">
            <a:avLst/>
          </a:prstGeom>
          <a:noFill/>
        </p:spPr>
        <p:txBody>
          <a:bodyPr wrap="square" rtlCol="0">
            <a:spAutoFit/>
          </a:bodyPr>
          <a:lstStyle/>
          <a:p>
            <a:r>
              <a:rPr lang="tr-TR" sz="2000" b="1" dirty="0" smtClean="0">
                <a:solidFill>
                  <a:schemeClr val="bg1"/>
                </a:solidFill>
              </a:rPr>
              <a:t>Abbasiler döneminde yaşanan Talas Savaşı (751) ,Türklerle Araplar arasındaki ilişkilerde dönüm noktası olmuştur.Türklerle Çinliler arasında yapılan Talas Savaşında  Abbasilerden yardım alan Türkler bu savaşta Çinlileri bozguna uğratarak  büyük bir zafer kazanmışlardır.</a:t>
            </a:r>
            <a:endParaRPr lang="tr-TR" sz="2000" b="1" dirty="0">
              <a:solidFill>
                <a:schemeClr val="bg1"/>
              </a:solidFill>
            </a:endParaRPr>
          </a:p>
        </p:txBody>
      </p:sp>
      <p:pic>
        <p:nvPicPr>
          <p:cNvPr id="34818" name="Picture 2" descr="http://app.nedir.com/content_imgs/universite.jpg"/>
          <p:cNvPicPr>
            <a:picLocks noChangeAspect="1" noChangeArrowheads="1"/>
          </p:cNvPicPr>
          <p:nvPr/>
        </p:nvPicPr>
        <p:blipFill>
          <a:blip r:embed="rId4" cstate="print"/>
          <a:srcRect/>
          <a:stretch>
            <a:fillRect/>
          </a:stretch>
        </p:blipFill>
        <p:spPr bwMode="auto">
          <a:xfrm>
            <a:off x="683568" y="3573016"/>
            <a:ext cx="7992888" cy="2933725"/>
          </a:xfrm>
          <a:prstGeom prst="rect">
            <a:avLst/>
          </a:prstGeom>
          <a:noFill/>
        </p:spPr>
      </p:pic>
      <p:pic>
        <p:nvPicPr>
          <p:cNvPr id="5"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4818"/>
                                        </p:tgtEl>
                                        <p:attrNameLst>
                                          <p:attrName>style.visibility</p:attrName>
                                        </p:attrNameLst>
                                      </p:cBhvr>
                                      <p:to>
                                        <p:strVal val="visible"/>
                                      </p:to>
                                    </p:set>
                                    <p:animEffect transition="in" filter="fade">
                                      <p:cBhvr>
                                        <p:cTn id="20" dur="2000"/>
                                        <p:tgtEl>
                                          <p:spTgt spid="3481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1115616" y="1628800"/>
            <a:ext cx="7416824" cy="1015663"/>
          </a:xfrm>
          <a:prstGeom prst="rect">
            <a:avLst/>
          </a:prstGeom>
          <a:noFill/>
        </p:spPr>
        <p:txBody>
          <a:bodyPr wrap="square" rtlCol="0">
            <a:spAutoFit/>
          </a:bodyPr>
          <a:lstStyle/>
          <a:p>
            <a:r>
              <a:rPr lang="tr-TR" sz="2000" b="1" dirty="0" smtClean="0">
                <a:solidFill>
                  <a:schemeClr val="bg1"/>
                </a:solidFill>
              </a:rPr>
              <a:t>Abbasiler, kendilerinin iktidara gelmesinde etkili olan Türklere karşı ılımlı bir politika izlemişlerdir.Bu durum Türkler arasında  </a:t>
            </a:r>
            <a:r>
              <a:rPr lang="tr-TR" sz="2000" b="1" dirty="0" err="1" smtClean="0">
                <a:solidFill>
                  <a:schemeClr val="bg1"/>
                </a:solidFill>
              </a:rPr>
              <a:t>İslamiyetin</a:t>
            </a:r>
            <a:r>
              <a:rPr lang="tr-TR" sz="2000" b="1" dirty="0" smtClean="0">
                <a:solidFill>
                  <a:schemeClr val="bg1"/>
                </a:solidFill>
              </a:rPr>
              <a:t> hızla yayılmasında  etkili olmuştur. </a:t>
            </a:r>
            <a:endParaRPr lang="tr-TR" sz="2000" b="1" dirty="0">
              <a:solidFill>
                <a:schemeClr val="bg1"/>
              </a:solidFill>
            </a:endParaRPr>
          </a:p>
        </p:txBody>
      </p:sp>
      <p:pic>
        <p:nvPicPr>
          <p:cNvPr id="32770" name="Picture 2" descr="http://img03.blogcu.com/images/d/e/r/derskaynakcam/28a667d9b92821352941086cf6591cf9_1274107940.gif"/>
          <p:cNvPicPr>
            <a:picLocks noChangeAspect="1" noChangeArrowheads="1"/>
          </p:cNvPicPr>
          <p:nvPr/>
        </p:nvPicPr>
        <p:blipFill>
          <a:blip r:embed="rId4" cstate="print"/>
          <a:srcRect/>
          <a:stretch>
            <a:fillRect/>
          </a:stretch>
        </p:blipFill>
        <p:spPr bwMode="auto">
          <a:xfrm>
            <a:off x="683568" y="2996952"/>
            <a:ext cx="7776864" cy="3638551"/>
          </a:xfrm>
          <a:prstGeom prst="rect">
            <a:avLst/>
          </a:prstGeom>
          <a:noFill/>
        </p:spPr>
      </p:pic>
      <p:pic>
        <p:nvPicPr>
          <p:cNvPr id="5"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2770"/>
                                        </p:tgtEl>
                                        <p:attrNameLst>
                                          <p:attrName>style.visibility</p:attrName>
                                        </p:attrNameLst>
                                      </p:cBhvr>
                                      <p:to>
                                        <p:strVal val="visible"/>
                                      </p:to>
                                    </p:set>
                                    <p:animEffect transition="in" filter="fade">
                                      <p:cBhvr>
                                        <p:cTn id="20" dur="2000"/>
                                        <p:tgtEl>
                                          <p:spTgt spid="32770"/>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971600" y="1628800"/>
            <a:ext cx="7128792" cy="1200329"/>
          </a:xfrm>
          <a:prstGeom prst="rect">
            <a:avLst/>
          </a:prstGeom>
          <a:noFill/>
        </p:spPr>
        <p:txBody>
          <a:bodyPr wrap="square" rtlCol="0">
            <a:spAutoFit/>
          </a:bodyPr>
          <a:lstStyle/>
          <a:p>
            <a:r>
              <a:rPr lang="tr-TR" sz="2400" b="1" dirty="0" smtClean="0">
                <a:solidFill>
                  <a:schemeClr val="bg1"/>
                </a:solidFill>
              </a:rPr>
              <a:t>10.Yüzyıla gelindiğinde </a:t>
            </a:r>
            <a:r>
              <a:rPr lang="tr-TR" sz="2400" b="1" dirty="0" err="1" smtClean="0">
                <a:solidFill>
                  <a:schemeClr val="bg1"/>
                </a:solidFill>
              </a:rPr>
              <a:t>Karahanlılar</a:t>
            </a:r>
            <a:r>
              <a:rPr lang="tr-TR" sz="2400" b="1" dirty="0" smtClean="0">
                <a:solidFill>
                  <a:schemeClr val="bg1"/>
                </a:solidFill>
              </a:rPr>
              <a:t> (945) ve  </a:t>
            </a:r>
            <a:r>
              <a:rPr lang="tr-TR" sz="2400" b="1" dirty="0" err="1" smtClean="0">
                <a:solidFill>
                  <a:schemeClr val="bg1"/>
                </a:solidFill>
              </a:rPr>
              <a:t>Gazneliler</a:t>
            </a:r>
            <a:r>
              <a:rPr lang="tr-TR" sz="2400" b="1" dirty="0" smtClean="0">
                <a:solidFill>
                  <a:schemeClr val="bg1"/>
                </a:solidFill>
              </a:rPr>
              <a:t> (963) gibi hem halkı hem de yöneticileri  </a:t>
            </a:r>
            <a:r>
              <a:rPr lang="tr-TR" sz="2400" b="1" dirty="0" err="1" smtClean="0">
                <a:solidFill>
                  <a:schemeClr val="bg1"/>
                </a:solidFill>
              </a:rPr>
              <a:t>müslüman</a:t>
            </a:r>
            <a:r>
              <a:rPr lang="tr-TR" sz="2400" b="1" dirty="0" smtClean="0">
                <a:solidFill>
                  <a:schemeClr val="bg1"/>
                </a:solidFill>
              </a:rPr>
              <a:t> olan ilk  Türk devletleri ortaya çıkmıştır.</a:t>
            </a:r>
            <a:endParaRPr lang="tr-TR" sz="2400" b="1" dirty="0">
              <a:solidFill>
                <a:schemeClr val="bg1"/>
              </a:solidFill>
            </a:endParaRPr>
          </a:p>
        </p:txBody>
      </p:sp>
      <p:pic>
        <p:nvPicPr>
          <p:cNvPr id="30722" name="Picture 2" descr="http://turkcihantarihi.files.wordpress.com/2009/06/karahanlilar_devleti.jpg"/>
          <p:cNvPicPr>
            <a:picLocks noChangeAspect="1" noChangeArrowheads="1"/>
          </p:cNvPicPr>
          <p:nvPr/>
        </p:nvPicPr>
        <p:blipFill>
          <a:blip r:embed="rId4" cstate="print"/>
          <a:srcRect/>
          <a:stretch>
            <a:fillRect/>
          </a:stretch>
        </p:blipFill>
        <p:spPr bwMode="auto">
          <a:xfrm>
            <a:off x="755576" y="3284984"/>
            <a:ext cx="7848872" cy="3162301"/>
          </a:xfrm>
          <a:prstGeom prst="rect">
            <a:avLst/>
          </a:prstGeom>
          <a:noFill/>
        </p:spPr>
      </p:pic>
      <p:pic>
        <p:nvPicPr>
          <p:cNvPr id="5" name="Picture 3" descr="D:\ARKA FON\karışık\arka fonlar\KARIŞIK\441f1590320ha.gif"/>
          <p:cNvPicPr>
            <a:picLocks noChangeAspect="1" noChangeArrowheads="1" noCrop="1"/>
          </p:cNvPicPr>
          <p:nvPr/>
        </p:nvPicPr>
        <p:blipFill>
          <a:blip r:embed="rId5"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722"/>
                                        </p:tgtEl>
                                        <p:attrNameLst>
                                          <p:attrName>style.visibility</p:attrName>
                                        </p:attrNameLst>
                                      </p:cBhvr>
                                      <p:to>
                                        <p:strVal val="visible"/>
                                      </p:to>
                                    </p:set>
                                    <p:animEffect transition="in" filter="fade">
                                      <p:cBhvr>
                                        <p:cTn id="20" dur="2000"/>
                                        <p:tgtEl>
                                          <p:spTgt spid="3072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mph" presetSubtype="0" fill="hold" grpId="1" nodeType="clickEffect">
                                  <p:stCondLst>
                                    <p:cond delay="0"/>
                                  </p:stCondLst>
                                  <p:iterate type="wd">
                                    <p:tmPct val="4000"/>
                                  </p:iterate>
                                  <p:childTnLst>
                                    <p:set>
                                      <p:cBhvr override="childStyle">
                                        <p:cTn id="24" dur="2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5 Dikdörtgen"/>
          <p:cNvSpPr/>
          <p:nvPr/>
        </p:nvSpPr>
        <p:spPr>
          <a:xfrm>
            <a:off x="539552" y="1916832"/>
            <a:ext cx="8022131" cy="1077218"/>
          </a:xfrm>
          <a:prstGeom prst="rect">
            <a:avLst/>
          </a:prstGeom>
          <a:noFill/>
        </p:spPr>
        <p:txBody>
          <a:bodyPr wrap="none" lIns="91440" tIns="45720" rIns="91440" bIns="45720">
            <a:spAutoFit/>
          </a:bodyPr>
          <a:lstStyle/>
          <a:p>
            <a:pPr algn="ctr"/>
            <a:r>
              <a:rPr lang="tr-TR" sz="32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TÜRKLER ARASINDA İSLAM’IN YAYILMASINDA </a:t>
            </a:r>
          </a:p>
          <a:p>
            <a:pPr algn="ctr"/>
            <a:r>
              <a:rPr lang="tr-TR" sz="32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ETKİLİ OLAN BAZI ŞAHSİYETLER</a:t>
            </a:r>
            <a:endParaRPr lang="tr-TR" sz="32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7" name="6 Metin kutusu"/>
          <p:cNvSpPr txBox="1"/>
          <p:nvPr/>
        </p:nvSpPr>
        <p:spPr>
          <a:xfrm>
            <a:off x="1403648" y="4221088"/>
            <a:ext cx="6912768" cy="830997"/>
          </a:xfrm>
          <a:prstGeom prst="rect">
            <a:avLst/>
          </a:prstGeom>
          <a:noFill/>
        </p:spPr>
        <p:txBody>
          <a:bodyPr wrap="square" rtlCol="0">
            <a:spAutoFit/>
          </a:bodyPr>
          <a:lstStyle/>
          <a:p>
            <a:r>
              <a:rPr lang="tr-TR" sz="2400" b="1" dirty="0" smtClean="0">
                <a:solidFill>
                  <a:schemeClr val="bg1"/>
                </a:solidFill>
              </a:rPr>
              <a:t>Türkler arasında İslam’ın yayılmasında etkili olan bazı şahsiyetlerin önemli katkıları olmuştur.</a:t>
            </a:r>
            <a:endParaRPr lang="tr-TR" sz="2400" b="1" dirty="0">
              <a:solidFill>
                <a:schemeClr val="bg1"/>
              </a:solidFill>
            </a:endParaRPr>
          </a:p>
        </p:txBody>
      </p:sp>
      <p:pic>
        <p:nvPicPr>
          <p:cNvPr id="4"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iterate type="wd">
                                    <p:tmPct val="10000"/>
                                  </p:iterate>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1800" decel="100000" fill="hold"/>
                                        <p:tgtEl>
                                          <p:spTgt spid="7"/>
                                        </p:tgtEl>
                                        <p:attrNameLst>
                                          <p:attrName>ppt_y</p:attrName>
                                        </p:attrNameLst>
                                      </p:cBhvr>
                                      <p:tavLst>
                                        <p:tav tm="0">
                                          <p:val>
                                            <p:strVal val="#ppt_y+1"/>
                                          </p:val>
                                        </p:tav>
                                        <p:tav tm="100000">
                                          <p:val>
                                            <p:strVal val="#ppt_y-.03"/>
                                          </p:val>
                                        </p:tav>
                                      </p:tavLst>
                                    </p:anim>
                                    <p:anim calcmode="lin" valueType="num">
                                      <p:cBhvr>
                                        <p:cTn id="22" dur="200" accel="100000" fill="hold">
                                          <p:stCondLst>
                                            <p:cond delay="18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1907704" y="1628800"/>
            <a:ext cx="5616624" cy="461665"/>
          </a:xfrm>
          <a:prstGeom prst="rect">
            <a:avLst/>
          </a:prstGeom>
          <a:noFill/>
        </p:spPr>
        <p:txBody>
          <a:bodyPr wrap="square" rtlCol="0">
            <a:spAutoFit/>
          </a:bodyPr>
          <a:lstStyle/>
          <a:p>
            <a:r>
              <a:rPr lang="tr-TR" sz="2400" b="1" dirty="0" smtClean="0">
                <a:solidFill>
                  <a:schemeClr val="bg1"/>
                </a:solidFill>
              </a:rPr>
              <a:t>Bu önemli şahsiyetlerin bazıları şunlardır.</a:t>
            </a:r>
            <a:endParaRPr lang="tr-TR" sz="2400" b="1" dirty="0">
              <a:solidFill>
                <a:schemeClr val="bg1"/>
              </a:solidFill>
            </a:endParaRPr>
          </a:p>
        </p:txBody>
      </p:sp>
      <p:sp>
        <p:nvSpPr>
          <p:cNvPr id="5" name="4 Dikdörtgen"/>
          <p:cNvSpPr/>
          <p:nvPr/>
        </p:nvSpPr>
        <p:spPr>
          <a:xfrm>
            <a:off x="1897754" y="2708920"/>
            <a:ext cx="2254143" cy="58477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EBU HANİFE</a:t>
            </a:r>
            <a:endParaRPr lang="tr-TR"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5 Dikdörtgen"/>
          <p:cNvSpPr/>
          <p:nvPr/>
        </p:nvSpPr>
        <p:spPr>
          <a:xfrm>
            <a:off x="4788024" y="2060848"/>
            <a:ext cx="3106940" cy="58477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3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İMAM MATURİDİ</a:t>
            </a:r>
            <a:endParaRPr lang="tr-TR" sz="3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6 Dikdörtgen"/>
          <p:cNvSpPr/>
          <p:nvPr/>
        </p:nvSpPr>
        <p:spPr>
          <a:xfrm>
            <a:off x="1115616" y="4005064"/>
            <a:ext cx="2703752" cy="584775"/>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cap="none" spc="0" dirty="0" smtClean="0">
                <a:ln/>
                <a:solidFill>
                  <a:schemeClr val="accent3"/>
                </a:solidFill>
                <a:effectLst/>
              </a:rPr>
              <a:t>AHMET YESEVİ</a:t>
            </a:r>
            <a:endParaRPr lang="tr-TR" sz="3200" b="1" cap="none" spc="0" dirty="0">
              <a:ln/>
              <a:solidFill>
                <a:schemeClr val="accent3"/>
              </a:solidFill>
              <a:effectLst/>
            </a:endParaRPr>
          </a:p>
        </p:txBody>
      </p:sp>
      <p:sp>
        <p:nvSpPr>
          <p:cNvPr id="8" name="7 Dikdörtgen"/>
          <p:cNvSpPr/>
          <p:nvPr/>
        </p:nvSpPr>
        <p:spPr>
          <a:xfrm>
            <a:off x="5652120" y="4221088"/>
            <a:ext cx="2481770" cy="584775"/>
          </a:xfrm>
          <a:prstGeom prst="rect">
            <a:avLst/>
          </a:prstGeom>
          <a:noFill/>
        </p:spPr>
        <p:txBody>
          <a:bodyPr wrap="none" lIns="91440" tIns="45720" rIns="91440" bIns="45720">
            <a:spAutoFit/>
          </a:bodyPr>
          <a:lstStyle/>
          <a:p>
            <a:pPr algn="ctr"/>
            <a:r>
              <a:rPr lang="tr-TR" sz="32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YUNUS EMRE</a:t>
            </a:r>
            <a:endParaRPr lang="tr-TR" sz="32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9 Dikdörtgen"/>
          <p:cNvSpPr/>
          <p:nvPr/>
        </p:nvSpPr>
        <p:spPr>
          <a:xfrm>
            <a:off x="4067944" y="5589240"/>
            <a:ext cx="2260554" cy="584775"/>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3200" b="1" cap="none" spc="150" dirty="0" smtClean="0">
                <a:ln w="11430"/>
                <a:solidFill>
                  <a:srgbClr val="F8F8F8"/>
                </a:solidFill>
                <a:effectLst>
                  <a:outerShdw blurRad="25400" algn="tl" rotWithShape="0">
                    <a:srgbClr val="000000">
                      <a:alpha val="43000"/>
                    </a:srgbClr>
                  </a:outerShdw>
                </a:effectLst>
              </a:rPr>
              <a:t>AHİ EVRAN</a:t>
            </a:r>
            <a:endParaRPr lang="tr-TR" sz="3200" b="1" cap="none" spc="150" dirty="0">
              <a:ln w="11430"/>
              <a:solidFill>
                <a:srgbClr val="F8F8F8"/>
              </a:solidFill>
              <a:effectLst>
                <a:outerShdw blurRad="25400" algn="tl" rotWithShape="0">
                  <a:srgbClr val="000000">
                    <a:alpha val="43000"/>
                  </a:srgbClr>
                </a:outerShdw>
              </a:effectLst>
            </a:endParaRPr>
          </a:p>
        </p:txBody>
      </p:sp>
      <p:sp>
        <p:nvSpPr>
          <p:cNvPr id="11" name="10 Dikdörtgen"/>
          <p:cNvSpPr/>
          <p:nvPr/>
        </p:nvSpPr>
        <p:spPr>
          <a:xfrm>
            <a:off x="1331640" y="5013176"/>
            <a:ext cx="3287887" cy="584775"/>
          </a:xfrm>
          <a:prstGeom prst="rect">
            <a:avLst/>
          </a:prstGeom>
          <a:noFill/>
        </p:spPr>
        <p:txBody>
          <a:bodyPr wrap="none" lIns="91440" tIns="45720" rIns="91440" bIns="45720">
            <a:spAutoFit/>
          </a:bodyPr>
          <a:lstStyle/>
          <a:p>
            <a:pPr algn="ctr"/>
            <a:r>
              <a:rPr lang="tr-TR"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HACI BEKTAŞ VELİ </a:t>
            </a:r>
            <a:endParaRPr lang="tr-TR"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2" name="11 Dikdörtgen"/>
          <p:cNvSpPr/>
          <p:nvPr/>
        </p:nvSpPr>
        <p:spPr>
          <a:xfrm>
            <a:off x="6444208" y="3284984"/>
            <a:ext cx="1927131" cy="584775"/>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3200" b="1" cap="none" spc="0" dirty="0" smtClean="0">
                <a:ln w="50800"/>
                <a:solidFill>
                  <a:schemeClr val="bg1">
                    <a:shade val="50000"/>
                  </a:schemeClr>
                </a:solidFill>
                <a:effectLst/>
              </a:rPr>
              <a:t>MEVLANA</a:t>
            </a:r>
            <a:endParaRPr lang="tr-TR" sz="3200" b="1" cap="none" spc="0" dirty="0">
              <a:ln w="50800"/>
              <a:solidFill>
                <a:schemeClr val="bg1">
                  <a:shade val="50000"/>
                </a:schemeClr>
              </a:solidFill>
              <a:effectLst/>
            </a:endParaRPr>
          </a:p>
        </p:txBody>
      </p:sp>
      <p:pic>
        <p:nvPicPr>
          <p:cNvPr id="13" name="Picture 3" descr="D:\ARKA FON\karışık\arka fonlar\KARIŞIK\441f1590320ha.gif"/>
          <p:cNvPicPr>
            <a:picLocks noChangeAspect="1" noChangeArrowheads="1" noCrop="1"/>
          </p:cNvPicPr>
          <p:nvPr/>
        </p:nvPicPr>
        <p:blipFill>
          <a:blip r:embed="rId4" cstate="print"/>
          <a:srcRect/>
          <a:stretch>
            <a:fillRect/>
          </a:stretch>
        </p:blipFill>
        <p:spPr bwMode="auto">
          <a:xfrm>
            <a:off x="467544" y="404664"/>
            <a:ext cx="1763688" cy="1194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1800" decel="100000" fill="hold"/>
                                        <p:tgtEl>
                                          <p:spTgt spid="4"/>
                                        </p:tgtEl>
                                        <p:attrNameLst>
                                          <p:attrName>ppt_y</p:attrName>
                                        </p:attrNameLst>
                                      </p:cBhvr>
                                      <p:tavLst>
                                        <p:tav tm="0">
                                          <p:val>
                                            <p:strVal val="#ppt_y+1"/>
                                          </p:val>
                                        </p:tav>
                                        <p:tav tm="100000">
                                          <p:val>
                                            <p:strVal val="#ppt_y-.03"/>
                                          </p:val>
                                        </p:tav>
                                      </p:tavLst>
                                    </p:anim>
                                    <p:anim calcmode="lin" valueType="num">
                                      <p:cBhvr>
                                        <p:cTn id="15"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P spid="1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TotalTime>
  <Words>566</Words>
  <Application>Microsoft Office PowerPoint</Application>
  <PresentationFormat>Ekran Gösterisi (4:3)</PresentationFormat>
  <Paragraphs>89</Paragraphs>
  <Slides>34</Slides>
  <Notes>33</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Ahmet Yesevi  İslamın ilkelerini  insanlara sade bir dille ,şiirsel ifadelerle anlatmıştır.</vt:lpstr>
      <vt:lpstr>Ahmet Yesevi’nin en önemli eserlerinden biri “Divan-ı Hikmet” isimli eseridir.</vt:lpstr>
      <vt:lpstr>Orta Asya’dan Anadolu’ya gelen  Türk düşünürlerden biri,Ahi Evran ‘dır.</vt:lpstr>
      <vt:lpstr>Ahi Evran ,Anadolu da bir çok şehir ve kasaba dolaşmış,daha çok Kayseri,Denizli,Konya  ve Kırşehir de yaşamıştır.</vt:lpstr>
      <vt:lpstr>Ahi Evran ,esnaf,tüccar ve sanatkarlar arasında  iş ahlakının yerleşmesi için çaba harcamıştır. Ahilik teşkilatının kuruluşuna öncülük etmiştir.</vt:lpstr>
      <vt:lpstr>Türkler arasında ,özellikle de Anadolu da  İslam’ın yayılmasında etkili olan şahsiyetlerden biri Hacı Bektaş Veli ‘dir.</vt:lpstr>
      <vt:lpstr>Ahmet Yesevi’nin öğrencilerinden olan Hacı Bektaş Veli  1210 yılında doğmuş ve 1270 yılında vefat etmiştir.</vt:lpstr>
      <vt:lpstr>Hacı Bektaş Veli Anadolu da dini ve ahlaki değerlerin yerleşmesi için çalışmış,insanları dürüst olmaya ,kin,haset ,dedikodu yapmak  gibi kötü huylardan kaçınmaya çağırmıştır.</vt:lpstr>
      <vt:lpstr>Hacı Bektaş Veli’nin en önemli eseri ”Makalat” tır.Bu eser ,onun  “nefes” adı verilen ilahilerden oluşmaktadır.</vt:lpstr>
      <vt:lpstr>Mevlana Celaleddin-i Rumi 1209 da Horasan da doğmuş, 1273 yılında Konya da vefat etmiştir.</vt:lpstr>
      <vt:lpstr>Mevlana hem sohbetlerinde ,hem de yazdığı eserlerde insan sevgisi üzerinde durmuştur.Din,mezhep ve ırk ayrımı yapmaksızın bütün insanlara sevgiyle yaklaşılması gerektiğini savunmuştur.</vt:lpstr>
      <vt:lpstr>Mevlana’nın en önemli eseri  dünyanın bir çok diline çevrilen “Mesnevi “ isimli eseridir.</vt:lpstr>
      <vt:lpstr>Ünlü halk ozanımız Yunus Emre  1240 yılında doğmuş,1320 yılında vefat etmiştir.</vt:lpstr>
      <vt:lpstr>Yunus Emre ,Türk edebiyatının en çok okunan şairlerinden biridir.Sade ve duru Türkçeyle yazdığı şiirleriyle insanlara Allah ve peygamber sevgisini öğretmeyi amaçlamıştır.</vt:lpstr>
      <vt:lpstr>Slayt 33</vt:lpstr>
      <vt:lpstr>Yunus Emre ‘nin sade  Türkçeyle yazdığı şiirler  “Divan “ adlı eserinde toplanmıştır.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FREEPC</dc:creator>
  <cp:lastModifiedBy>DEM</cp:lastModifiedBy>
  <cp:revision>43</cp:revision>
  <dcterms:created xsi:type="dcterms:W3CDTF">2012-05-19T10:29:04Z</dcterms:created>
  <dcterms:modified xsi:type="dcterms:W3CDTF">2016-05-04T12:33:03Z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