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1" r:id="rId2"/>
    <p:sldId id="266" r:id="rId3"/>
    <p:sldId id="279" r:id="rId4"/>
    <p:sldId id="256" r:id="rId5"/>
    <p:sldId id="280" r:id="rId6"/>
    <p:sldId id="265" r:id="rId7"/>
    <p:sldId id="268" r:id="rId8"/>
    <p:sldId id="264" r:id="rId9"/>
    <p:sldId id="278" r:id="rId10"/>
    <p:sldId id="263" r:id="rId11"/>
    <p:sldId id="281" r:id="rId12"/>
    <p:sldId id="262" r:id="rId13"/>
    <p:sldId id="282" r:id="rId14"/>
    <p:sldId id="261" r:id="rId15"/>
    <p:sldId id="286" r:id="rId16"/>
    <p:sldId id="260" r:id="rId17"/>
    <p:sldId id="287" r:id="rId18"/>
    <p:sldId id="259" r:id="rId19"/>
    <p:sldId id="288" r:id="rId20"/>
    <p:sldId id="258" r:id="rId21"/>
    <p:sldId id="289" r:id="rId22"/>
    <p:sldId id="272" r:id="rId23"/>
    <p:sldId id="285" r:id="rId24"/>
    <p:sldId id="271" r:id="rId25"/>
    <p:sldId id="290" r:id="rId26"/>
    <p:sldId id="270" r:id="rId27"/>
    <p:sldId id="284" r:id="rId28"/>
    <p:sldId id="269" r:id="rId29"/>
    <p:sldId id="283" r:id="rId3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632DECC-230B-43B8-AC30-817ED1E91731}"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732E48-37E4-480D-8652-3C59185D1D7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632DECC-230B-43B8-AC30-817ED1E91731}"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732E48-37E4-480D-8652-3C59185D1D7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632DECC-230B-43B8-AC30-817ED1E91731}"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732E48-37E4-480D-8652-3C59185D1D7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632DECC-230B-43B8-AC30-817ED1E91731}"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732E48-37E4-480D-8652-3C59185D1D7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632DECC-230B-43B8-AC30-817ED1E91731}"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732E48-37E4-480D-8652-3C59185D1D7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632DECC-230B-43B8-AC30-817ED1E91731}"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732E48-37E4-480D-8652-3C59185D1D7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632DECC-230B-43B8-AC30-817ED1E91731}" type="datetimeFigureOut">
              <a:rPr lang="tr-TR" smtClean="0"/>
              <a:pPr/>
              <a:t>4.5.2016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4732E48-37E4-480D-8652-3C59185D1D7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632DECC-230B-43B8-AC30-817ED1E91731}" type="datetimeFigureOut">
              <a:rPr lang="tr-TR" smtClean="0"/>
              <a:pPr/>
              <a:t>4.5.2016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4732E48-37E4-480D-8652-3C59185D1D7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632DECC-230B-43B8-AC30-817ED1E91731}" type="datetimeFigureOut">
              <a:rPr lang="tr-TR" smtClean="0"/>
              <a:pPr/>
              <a:t>4.5.2016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4732E48-37E4-480D-8652-3C59185D1D7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632DECC-230B-43B8-AC30-817ED1E91731}"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732E48-37E4-480D-8652-3C59185D1D7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632DECC-230B-43B8-AC30-817ED1E91731}"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732E48-37E4-480D-8652-3C59185D1D7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32DECC-230B-43B8-AC30-817ED1E91731}" type="datetimeFigureOut">
              <a:rPr lang="tr-TR" smtClean="0"/>
              <a:pPr/>
              <a:t>4.5.2016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732E48-37E4-480D-8652-3C59185D1D7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dirty="0"/>
          </a:p>
        </p:txBody>
      </p:sp>
      <p:sp>
        <p:nvSpPr>
          <p:cNvPr id="3" name="2 Alt Başlık"/>
          <p:cNvSpPr>
            <a:spLocks noGrp="1"/>
          </p:cNvSpPr>
          <p:nvPr>
            <p:ph type="subTitle" idx="1"/>
          </p:nvPr>
        </p:nvSpPr>
        <p:spPr/>
        <p:txBody>
          <a:bodyPr/>
          <a:lstStyle/>
          <a:p>
            <a:endParaRPr lang="tr-TR"/>
          </a:p>
        </p:txBody>
      </p:sp>
      <p:pic>
        <p:nvPicPr>
          <p:cNvPr id="1026" name="Picture 2" descr="C:\Users\DEM\Desktop\materyalgrubudkab\Slayt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67544" y="1556792"/>
            <a:ext cx="7056784" cy="1569660"/>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Hırsızlık yapan kişi ,kendisine ait olamayan bir şeyi almakta ve başkalarının hakkını gasp etmektedir.Toplumdaki  huzura,güvene  ve barışa zarar vermektedir. </a:t>
            </a:r>
            <a:endParaRPr lang="tr-TR" sz="2400" b="1" dirty="0">
              <a:solidFill>
                <a:srgbClr val="002060"/>
              </a:solidFill>
              <a:latin typeface="MV Boli" pitchFamily="2" charset="0"/>
              <a:cs typeface="MV Boli" pitchFamily="2" charset="0"/>
            </a:endParaRPr>
          </a:p>
        </p:txBody>
      </p:sp>
      <p:pic>
        <p:nvPicPr>
          <p:cNvPr id="3" name="Picture 7" descr="D:\Belgelerim\Animasyon\J0283647.GIF"/>
          <p:cNvPicPr>
            <a:picLocks noChangeAspect="1" noChangeArrowheads="1" noCrop="1"/>
          </p:cNvPicPr>
          <p:nvPr/>
        </p:nvPicPr>
        <p:blipFill>
          <a:blip r:embed="rId2" cstate="print"/>
          <a:srcRect/>
          <a:stretch>
            <a:fillRect/>
          </a:stretch>
        </p:blipFill>
        <p:spPr bwMode="auto">
          <a:xfrm>
            <a:off x="611560" y="3717032"/>
            <a:ext cx="1296144" cy="24208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wd">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50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4"/>
                                        </p:tgtEl>
                                        <p:attrNameLst>
                                          <p:attrName>fillcolor</p:attrName>
                                        </p:attrNameLst>
                                      </p:cBhvr>
                                      <p:tavLst>
                                        <p:tav tm="0">
                                          <p:val>
                                            <p:clrVal>
                                              <a:schemeClr val="accent2"/>
                                            </p:clrVal>
                                          </p:val>
                                        </p:tav>
                                        <p:tav tm="50000">
                                          <p:val>
                                            <p:clrVal>
                                              <a:schemeClr val="hlink"/>
                                            </p:clrVal>
                                          </p:val>
                                        </p:tav>
                                      </p:tavLst>
                                    </p:anim>
                                    <p:set>
                                      <p:cBhvr>
                                        <p:cTn id="14" dur="50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5122" name="Picture 2"/>
          <p:cNvPicPr>
            <a:picLocks noChangeAspect="1" noChangeArrowheads="1"/>
          </p:cNvPicPr>
          <p:nvPr/>
        </p:nvPicPr>
        <p:blipFill>
          <a:blip r:embed="rId4" cstate="print"/>
          <a:srcRect/>
          <a:stretch>
            <a:fillRect/>
          </a:stretch>
        </p:blipFill>
        <p:spPr bwMode="auto">
          <a:xfrm>
            <a:off x="2699791" y="1124744"/>
            <a:ext cx="4032449" cy="43924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539552" y="1412776"/>
            <a:ext cx="5904656" cy="2677656"/>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Hırsızlık sadece başkasının parasını ya da malını çalmak olarak algılanmamalıdır.Bu kötü davranışın kapsamı çok daha geniştir.Rüşvet almak ,ölçü ve tartıda hile yapmak,kaçak elektrik ve su kullanmak  gibi davranışlar da birer hırsızlık çeşididir.</a:t>
            </a:r>
            <a:endParaRPr lang="tr-TR" sz="2400" b="1" dirty="0">
              <a:solidFill>
                <a:srgbClr val="002060"/>
              </a:solidFill>
              <a:latin typeface="MV Boli" pitchFamily="2" charset="0"/>
              <a:cs typeface="MV Boli" pitchFamily="2" charset="0"/>
            </a:endParaRPr>
          </a:p>
        </p:txBody>
      </p:sp>
      <p:pic>
        <p:nvPicPr>
          <p:cNvPr id="3" name="Picture 7" descr="D:\Belgelerim\Animasyon\J0283647.GIF"/>
          <p:cNvPicPr>
            <a:picLocks noChangeAspect="1" noChangeArrowheads="1" noCrop="1"/>
          </p:cNvPicPr>
          <p:nvPr/>
        </p:nvPicPr>
        <p:blipFill>
          <a:blip r:embed="rId2" cstate="print"/>
          <a:srcRect/>
          <a:stretch>
            <a:fillRect/>
          </a:stretch>
        </p:blipFill>
        <p:spPr bwMode="auto">
          <a:xfrm>
            <a:off x="827584" y="4077072"/>
            <a:ext cx="1296144" cy="24208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wd">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50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4"/>
                                        </p:tgtEl>
                                        <p:attrNameLst>
                                          <p:attrName>fillcolor</p:attrName>
                                        </p:attrNameLst>
                                      </p:cBhvr>
                                      <p:tavLst>
                                        <p:tav tm="0">
                                          <p:val>
                                            <p:clrVal>
                                              <a:schemeClr val="accent2"/>
                                            </p:clrVal>
                                          </p:val>
                                        </p:tav>
                                        <p:tav tm="50000">
                                          <p:val>
                                            <p:clrVal>
                                              <a:schemeClr val="hlink"/>
                                            </p:clrVal>
                                          </p:val>
                                        </p:tav>
                                      </p:tavLst>
                                    </p:anim>
                                    <p:set>
                                      <p:cBhvr>
                                        <p:cTn id="14" dur="50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6146" name="Picture 2"/>
          <p:cNvPicPr>
            <a:picLocks noChangeAspect="1" noChangeArrowheads="1"/>
          </p:cNvPicPr>
          <p:nvPr/>
        </p:nvPicPr>
        <p:blipFill>
          <a:blip r:embed="rId4" cstate="print"/>
          <a:srcRect/>
          <a:stretch>
            <a:fillRect/>
          </a:stretch>
        </p:blipFill>
        <p:spPr bwMode="auto">
          <a:xfrm>
            <a:off x="2699792" y="1124745"/>
            <a:ext cx="4032448" cy="43924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827584" y="1340768"/>
            <a:ext cx="6912768" cy="1200329"/>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Bizler de çalışıp kendi emeğimizle helal yollardan  kazanç elde etmeli ,başkasının malına el uzatmamalıyız. </a:t>
            </a:r>
            <a:endParaRPr lang="tr-TR" sz="2400" b="1" dirty="0">
              <a:solidFill>
                <a:srgbClr val="002060"/>
              </a:solidFill>
              <a:latin typeface="MV Boli" pitchFamily="2" charset="0"/>
              <a:cs typeface="MV Boli" pitchFamily="2" charset="0"/>
            </a:endParaRPr>
          </a:p>
        </p:txBody>
      </p:sp>
      <p:pic>
        <p:nvPicPr>
          <p:cNvPr id="3" name="Picture 7" descr="D:\Belgelerim\Animasyon\J0283647.GIF"/>
          <p:cNvPicPr>
            <a:picLocks noChangeAspect="1" noChangeArrowheads="1" noCrop="1"/>
          </p:cNvPicPr>
          <p:nvPr/>
        </p:nvPicPr>
        <p:blipFill>
          <a:blip r:embed="rId2" cstate="print"/>
          <a:srcRect/>
          <a:stretch>
            <a:fillRect/>
          </a:stretch>
        </p:blipFill>
        <p:spPr bwMode="auto">
          <a:xfrm>
            <a:off x="1043608" y="3717032"/>
            <a:ext cx="1296144" cy="24208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wd">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50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4"/>
                                        </p:tgtEl>
                                        <p:attrNameLst>
                                          <p:attrName>fillcolor</p:attrName>
                                        </p:attrNameLst>
                                      </p:cBhvr>
                                      <p:tavLst>
                                        <p:tav tm="0">
                                          <p:val>
                                            <p:clrVal>
                                              <a:schemeClr val="accent2"/>
                                            </p:clrVal>
                                          </p:val>
                                        </p:tav>
                                        <p:tav tm="50000">
                                          <p:val>
                                            <p:clrVal>
                                              <a:schemeClr val="hlink"/>
                                            </p:clrVal>
                                          </p:val>
                                        </p:tav>
                                      </p:tavLst>
                                    </p:anim>
                                    <p:set>
                                      <p:cBhvr>
                                        <p:cTn id="14" dur="50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7170" name="Picture 2"/>
          <p:cNvPicPr>
            <a:picLocks noChangeAspect="1" noChangeArrowheads="1"/>
          </p:cNvPicPr>
          <p:nvPr/>
        </p:nvPicPr>
        <p:blipFill>
          <a:blip r:embed="rId4" cstate="print"/>
          <a:srcRect/>
          <a:stretch>
            <a:fillRect/>
          </a:stretch>
        </p:blipFill>
        <p:spPr bwMode="auto">
          <a:xfrm>
            <a:off x="2699792" y="1124744"/>
            <a:ext cx="4032448" cy="4392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259632" y="980728"/>
            <a:ext cx="5040560" cy="523220"/>
          </a:xfrm>
          <a:prstGeom prst="rect">
            <a:avLst/>
          </a:prstGeom>
          <a:noFill/>
        </p:spPr>
        <p:txBody>
          <a:bodyPr wrap="square" rtlCol="0">
            <a:spAutoFit/>
          </a:bodyPr>
          <a:lstStyle/>
          <a:p>
            <a:r>
              <a:rPr lang="tr-TR" sz="2800" b="1" u="sng" dirty="0" smtClean="0">
                <a:solidFill>
                  <a:schemeClr val="accent2">
                    <a:lumMod val="75000"/>
                  </a:schemeClr>
                </a:solidFill>
                <a:latin typeface="Algerian" pitchFamily="82" charset="0"/>
              </a:rPr>
              <a:t>Haset Etmek</a:t>
            </a:r>
            <a:endParaRPr lang="tr-TR" sz="2800" b="1" u="sng" dirty="0">
              <a:solidFill>
                <a:schemeClr val="accent2">
                  <a:lumMod val="75000"/>
                </a:schemeClr>
              </a:solidFill>
              <a:latin typeface="Algerian" pitchFamily="82" charset="0"/>
            </a:endParaRPr>
          </a:p>
        </p:txBody>
      </p:sp>
      <p:sp>
        <p:nvSpPr>
          <p:cNvPr id="5" name="4 Metin kutusu"/>
          <p:cNvSpPr txBox="1"/>
          <p:nvPr/>
        </p:nvSpPr>
        <p:spPr>
          <a:xfrm>
            <a:off x="395536" y="1916832"/>
            <a:ext cx="6840760" cy="1938992"/>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Haset etmek ,birinin sahip olduğu maddi ya da manevi imkanların kendine geçmesini ve  haset edilen kişinin de bu imkanlardan mahrum kalmasını istemektir.Haset etmenin diğer adı kıskançlıktır.</a:t>
            </a:r>
            <a:endParaRPr lang="tr-TR" sz="2400" b="1" dirty="0">
              <a:solidFill>
                <a:srgbClr val="002060"/>
              </a:solidFill>
              <a:latin typeface="MV Boli" pitchFamily="2" charset="0"/>
              <a:cs typeface="MV Boli"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7" dur="50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9" dur="500"/>
                                        <p:tgtEl>
                                          <p:spTgt spid="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wd">
                                    <p:tmPct val="50000"/>
                                  </p:iterate>
                                  <p:childTnLst>
                                    <p:set>
                                      <p:cBhvr>
                                        <p:cTn id="13" dur="1" fill="hold">
                                          <p:stCondLst>
                                            <p:cond delay="0"/>
                                          </p:stCondLst>
                                        </p:cTn>
                                        <p:tgtEl>
                                          <p:spTgt spid="5"/>
                                        </p:tgtEl>
                                        <p:attrNameLst>
                                          <p:attrName>style.visibility</p:attrName>
                                        </p:attrNameLst>
                                      </p:cBhvr>
                                      <p:to>
                                        <p:strVal val="visible"/>
                                      </p:to>
                                    </p:set>
                                    <p:anim calcmode="discrete" valueType="clr">
                                      <p:cBhvr override="childStyle">
                                        <p:cTn id="14" dur="50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5"/>
                                        </p:tgtEl>
                                        <p:attrNameLst>
                                          <p:attrName>fillcolor</p:attrName>
                                        </p:attrNameLst>
                                      </p:cBhvr>
                                      <p:tavLst>
                                        <p:tav tm="0">
                                          <p:val>
                                            <p:clrVal>
                                              <a:schemeClr val="accent2"/>
                                            </p:clrVal>
                                          </p:val>
                                        </p:tav>
                                        <p:tav tm="50000">
                                          <p:val>
                                            <p:clrVal>
                                              <a:schemeClr val="hlink"/>
                                            </p:clrVal>
                                          </p:val>
                                        </p:tav>
                                      </p:tavLst>
                                    </p:anim>
                                    <p:set>
                                      <p:cBhvr>
                                        <p:cTn id="16" dur="50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8194" name="Picture 2"/>
          <p:cNvPicPr>
            <a:picLocks noChangeAspect="1" noChangeArrowheads="1"/>
          </p:cNvPicPr>
          <p:nvPr/>
        </p:nvPicPr>
        <p:blipFill>
          <a:blip r:embed="rId4" cstate="print"/>
          <a:srcRect/>
          <a:stretch>
            <a:fillRect/>
          </a:stretch>
        </p:blipFill>
        <p:spPr bwMode="auto">
          <a:xfrm>
            <a:off x="2699792" y="1196752"/>
            <a:ext cx="3960439" cy="432048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79512" y="980728"/>
            <a:ext cx="6840760" cy="2677656"/>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Yüce Allah insanları farklı özelliklere ve imkanlara sahip kılmıştır.Bu sebeple de bazı insanlar zenginken bazıları yoksul olabilir.Bazı kişiler  çok başarılı iken bir kısım insanlar istedikleri başarıyı elde edemeyebilirler.Bunları hayatın bir parçası olarak görmeli bu durumda olanları kıskanmamalıyız.</a:t>
            </a:r>
            <a:endParaRPr lang="tr-TR" sz="2400" b="1" dirty="0">
              <a:solidFill>
                <a:srgbClr val="002060"/>
              </a:solidFill>
              <a:latin typeface="MV Boli" pitchFamily="2" charset="0"/>
              <a:cs typeface="MV Boli"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wd">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50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4"/>
                                        </p:tgtEl>
                                        <p:attrNameLst>
                                          <p:attrName>fillcolor</p:attrName>
                                        </p:attrNameLst>
                                      </p:cBhvr>
                                      <p:tavLst>
                                        <p:tav tm="0">
                                          <p:val>
                                            <p:clrVal>
                                              <a:schemeClr val="accent2"/>
                                            </p:clrVal>
                                          </p:val>
                                        </p:tav>
                                        <p:tav tm="50000">
                                          <p:val>
                                            <p:clrVal>
                                              <a:schemeClr val="hlink"/>
                                            </p:clrVal>
                                          </p:val>
                                        </p:tav>
                                      </p:tavLst>
                                    </p:anim>
                                    <p:set>
                                      <p:cBhvr>
                                        <p:cTn id="9" dur="50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9218" name="Picture 2"/>
          <p:cNvPicPr>
            <a:picLocks noChangeAspect="1" noChangeArrowheads="1"/>
          </p:cNvPicPr>
          <p:nvPr/>
        </p:nvPicPr>
        <p:blipFill>
          <a:blip r:embed="rId4" cstate="print"/>
          <a:srcRect/>
          <a:stretch>
            <a:fillRect/>
          </a:stretch>
        </p:blipFill>
        <p:spPr bwMode="auto">
          <a:xfrm>
            <a:off x="2771799" y="1124744"/>
            <a:ext cx="3960441" cy="446449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323528" y="1412776"/>
            <a:ext cx="7344816" cy="1200329"/>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Kişinin başkasına ait bir malı ,parayı ya da eşyayı sahibinin rızası ve izni olmadan  almasına hırsızlık denir.</a:t>
            </a:r>
            <a:endParaRPr lang="tr-TR" sz="2400" b="1" dirty="0">
              <a:solidFill>
                <a:srgbClr val="002060"/>
              </a:solidFill>
              <a:latin typeface="MV Boli" pitchFamily="2" charset="0"/>
              <a:cs typeface="MV Boli" pitchFamily="2" charset="0"/>
            </a:endParaRPr>
          </a:p>
        </p:txBody>
      </p:sp>
      <p:sp>
        <p:nvSpPr>
          <p:cNvPr id="5" name="4 Metin kutusu"/>
          <p:cNvSpPr txBox="1"/>
          <p:nvPr/>
        </p:nvSpPr>
        <p:spPr>
          <a:xfrm>
            <a:off x="899592" y="548680"/>
            <a:ext cx="4968552" cy="646331"/>
          </a:xfrm>
          <a:prstGeom prst="rect">
            <a:avLst/>
          </a:prstGeom>
          <a:noFill/>
        </p:spPr>
        <p:txBody>
          <a:bodyPr wrap="square" rtlCol="0">
            <a:spAutoFit/>
          </a:bodyPr>
          <a:lstStyle/>
          <a:p>
            <a:r>
              <a:rPr lang="tr-TR" sz="3600" b="1" dirty="0" smtClean="0">
                <a:solidFill>
                  <a:srgbClr val="0070C0"/>
                </a:solidFill>
                <a:latin typeface="Algerian" pitchFamily="82" charset="0"/>
              </a:rPr>
              <a:t>HIRSIZLIK</a:t>
            </a:r>
            <a:endParaRPr lang="tr-TR" sz="3600" b="1" dirty="0">
              <a:solidFill>
                <a:srgbClr val="0070C0"/>
              </a:solidFill>
              <a:latin typeface="Algerian" pitchFamily="82" charset="0"/>
            </a:endParaRPr>
          </a:p>
        </p:txBody>
      </p:sp>
      <p:pic>
        <p:nvPicPr>
          <p:cNvPr id="6" name="fon vaw.wav">
            <a:hlinkClick r:id="" action="ppaction://media"/>
          </p:cNvPr>
          <p:cNvPicPr>
            <a:picLocks noRot="1" noChangeAspect="1"/>
          </p:cNvPicPr>
          <p:nvPr>
            <a:wavAudioFile r:embed="rId1" name="fon vaw.wav"/>
          </p:nvPr>
        </p:nvPicPr>
        <p:blipFill>
          <a:blip r:embed="rId3" cstate="print"/>
          <a:stretch>
            <a:fillRect/>
          </a:stretch>
        </p:blipFill>
        <p:spPr>
          <a:xfrm>
            <a:off x="8028384" y="548680"/>
            <a:ext cx="304800" cy="304800"/>
          </a:xfrm>
          <a:prstGeom prst="rect">
            <a:avLst/>
          </a:prstGeom>
        </p:spPr>
      </p:pic>
      <p:pic>
        <p:nvPicPr>
          <p:cNvPr id="1031" name="Picture 7" descr="D:\Belgelerim\Animasyon\J0283647.GIF"/>
          <p:cNvPicPr>
            <a:picLocks noChangeAspect="1" noChangeArrowheads="1" noCrop="1"/>
          </p:cNvPicPr>
          <p:nvPr/>
        </p:nvPicPr>
        <p:blipFill>
          <a:blip r:embed="rId4" cstate="print"/>
          <a:srcRect/>
          <a:stretch>
            <a:fillRect/>
          </a:stretch>
        </p:blipFill>
        <p:spPr bwMode="auto">
          <a:xfrm>
            <a:off x="395536" y="3284984"/>
            <a:ext cx="1296144" cy="24208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31"/>
                                        </p:tgtEl>
                                        <p:attrNameLst>
                                          <p:attrName>style.visibility</p:attrName>
                                        </p:attrNameLst>
                                      </p:cBhvr>
                                      <p:to>
                                        <p:strVal val="visible"/>
                                      </p:to>
                                    </p:set>
                                    <p:animEffect transition="in" filter="fade">
                                      <p:cBhvr>
                                        <p:cTn id="14" dur="2000"/>
                                        <p:tgtEl>
                                          <p:spTgt spid="1031"/>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4"/>
                                        </p:tgtEl>
                                        <p:attrNameLst>
                                          <p:attrName>style.visibility</p:attrName>
                                        </p:attrNameLst>
                                      </p:cBhvr>
                                      <p:to>
                                        <p:strVal val="visible"/>
                                      </p:to>
                                    </p:set>
                                    <p:anim calcmode="discrete" valueType="clr">
                                      <p:cBhvr override="childStyle">
                                        <p:cTn id="19"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
                                        </p:tgtEl>
                                        <p:attrNameLst>
                                          <p:attrName>fillcolor</p:attrName>
                                        </p:attrNameLst>
                                      </p:cBhvr>
                                      <p:tavLst>
                                        <p:tav tm="0">
                                          <p:val>
                                            <p:clrVal>
                                              <a:schemeClr val="accent2"/>
                                            </p:clrVal>
                                          </p:val>
                                        </p:tav>
                                        <p:tav tm="50000">
                                          <p:val>
                                            <p:clrVal>
                                              <a:schemeClr val="hlink"/>
                                            </p:clrVal>
                                          </p:val>
                                        </p:tav>
                                      </p:tavLst>
                                    </p:anim>
                                    <p:set>
                                      <p:cBhvr>
                                        <p:cTn id="21" dur="80"/>
                                        <p:tgtEl>
                                          <p:spTgt spid="4"/>
                                        </p:tgtEl>
                                        <p:attrNameLst>
                                          <p:attrName>fill.type</p:attrName>
                                        </p:attrNameLst>
                                      </p:cBhvr>
                                      <p:to>
                                        <p:strVal val="solid"/>
                                      </p:to>
                                    </p:set>
                                  </p:childTnLst>
                                </p:cTn>
                              </p:par>
                              <p:par>
                                <p:cTn id="22" presetID="1" presetClass="mediacall" presetSubtype="0" fill="hold" nodeType="withEffect">
                                  <p:stCondLst>
                                    <p:cond delay="0"/>
                                  </p:stCondLst>
                                  <p:childTnLst>
                                    <p:cmd type="call" cmd="playFrom(0.0)">
                                      <p:cBhvr>
                                        <p:cTn id="23"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8">
                <p:cTn id="24" repeatCount="indefinite"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79512" y="908720"/>
            <a:ext cx="7272808" cy="2677656"/>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Kıskançlık, pek çok kötülüğü beraberinde getiren önemli bir ruh hastalığıdır. Kötü huyların başıdır. İnsanlar arasındaki düşmanlıklar, kibir, kendini beğenme gibi bazı ahlaki rahatsızlıklar kıskançlık ve hasedi doğurmaktadır. Kıskançlık duygusu çoğu kez kıskanılan kimseye zarar vermeye kadar gidebilir. </a:t>
            </a:r>
            <a:endParaRPr lang="tr-TR" sz="2400" b="1" dirty="0">
              <a:solidFill>
                <a:srgbClr val="002060"/>
              </a:solidFill>
              <a:latin typeface="MV Boli" pitchFamily="2" charset="0"/>
              <a:cs typeface="MV Boli"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wd">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50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4"/>
                                        </p:tgtEl>
                                        <p:attrNameLst>
                                          <p:attrName>fillcolor</p:attrName>
                                        </p:attrNameLst>
                                      </p:cBhvr>
                                      <p:tavLst>
                                        <p:tav tm="0">
                                          <p:val>
                                            <p:clrVal>
                                              <a:schemeClr val="accent2"/>
                                            </p:clrVal>
                                          </p:val>
                                        </p:tav>
                                        <p:tav tm="50000">
                                          <p:val>
                                            <p:clrVal>
                                              <a:schemeClr val="hlink"/>
                                            </p:clrVal>
                                          </p:val>
                                        </p:tav>
                                      </p:tavLst>
                                    </p:anim>
                                    <p:set>
                                      <p:cBhvr>
                                        <p:cTn id="9" dur="50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10242" name="Picture 2"/>
          <p:cNvPicPr>
            <a:picLocks noChangeAspect="1" noChangeArrowheads="1"/>
          </p:cNvPicPr>
          <p:nvPr/>
        </p:nvPicPr>
        <p:blipFill>
          <a:blip r:embed="rId4" cstate="print"/>
          <a:srcRect/>
          <a:stretch>
            <a:fillRect/>
          </a:stretch>
        </p:blipFill>
        <p:spPr bwMode="auto">
          <a:xfrm>
            <a:off x="2699792" y="1196752"/>
            <a:ext cx="4032448" cy="432048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51520" y="1772816"/>
            <a:ext cx="6192688" cy="2677656"/>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Kıskançlık ile ilgili Yüce Allah Kuran’da </a:t>
            </a:r>
            <a:r>
              <a:rPr lang="tr-TR" sz="2400" b="1" dirty="0" smtClean="0">
                <a:solidFill>
                  <a:srgbClr val="FF0000"/>
                </a:solidFill>
                <a:latin typeface="MV Boli" pitchFamily="2" charset="0"/>
                <a:cs typeface="MV Boli" pitchFamily="2" charset="0"/>
              </a:rPr>
              <a:t>"De ki: ... Hasetçilerin kıskançlığından Allah’a sığınırım” </a:t>
            </a:r>
            <a:r>
              <a:rPr lang="tr-TR" sz="2400" b="1" dirty="0" smtClean="0">
                <a:solidFill>
                  <a:srgbClr val="002060"/>
                </a:solidFill>
                <a:latin typeface="MV Boli" pitchFamily="2" charset="0"/>
                <a:cs typeface="MV Boli" pitchFamily="2" charset="0"/>
              </a:rPr>
              <a:t>( </a:t>
            </a:r>
            <a:r>
              <a:rPr lang="tr-TR" sz="2400" b="1" dirty="0" err="1" smtClean="0">
                <a:solidFill>
                  <a:srgbClr val="002060"/>
                </a:solidFill>
                <a:latin typeface="MV Boli" pitchFamily="2" charset="0"/>
                <a:cs typeface="MV Boli" pitchFamily="2" charset="0"/>
              </a:rPr>
              <a:t>Felak</a:t>
            </a:r>
            <a:r>
              <a:rPr lang="tr-TR" sz="2400" b="1" dirty="0" smtClean="0">
                <a:solidFill>
                  <a:srgbClr val="002060"/>
                </a:solidFill>
                <a:latin typeface="MV Boli" pitchFamily="2" charset="0"/>
                <a:cs typeface="MV Boli" pitchFamily="2" charset="0"/>
              </a:rPr>
              <a:t> 5) buyurmuştur. Peygamberimiz de; </a:t>
            </a:r>
            <a:r>
              <a:rPr lang="tr-TR" sz="2400" b="1" dirty="0" smtClean="0">
                <a:solidFill>
                  <a:srgbClr val="FF0000"/>
                </a:solidFill>
                <a:latin typeface="MV Boli" pitchFamily="2" charset="0"/>
                <a:cs typeface="MV Boli" pitchFamily="2" charset="0"/>
              </a:rPr>
              <a:t>“Haset etmekten sakınınız, çünkü ateşin odunu veya otları yok ettiği gibi </a:t>
            </a:r>
            <a:r>
              <a:rPr lang="tr-TR" sz="2400" b="1" dirty="0" err="1" smtClean="0">
                <a:solidFill>
                  <a:srgbClr val="FF0000"/>
                </a:solidFill>
                <a:latin typeface="MV Boli" pitchFamily="2" charset="0"/>
                <a:cs typeface="MV Boli" pitchFamily="2" charset="0"/>
              </a:rPr>
              <a:t>hased</a:t>
            </a:r>
            <a:r>
              <a:rPr lang="tr-TR" sz="2400" b="1" dirty="0" smtClean="0">
                <a:solidFill>
                  <a:srgbClr val="FF0000"/>
                </a:solidFill>
                <a:latin typeface="MV Boli" pitchFamily="2" charset="0"/>
                <a:cs typeface="MV Boli" pitchFamily="2" charset="0"/>
              </a:rPr>
              <a:t> de iyi işleri yok eder” </a:t>
            </a:r>
            <a:r>
              <a:rPr lang="tr-TR" sz="2400" b="1" dirty="0" smtClean="0">
                <a:solidFill>
                  <a:srgbClr val="002060"/>
                </a:solidFill>
                <a:latin typeface="MV Boli" pitchFamily="2" charset="0"/>
                <a:cs typeface="MV Boli" pitchFamily="2" charset="0"/>
              </a:rPr>
              <a:t>demiştir.</a:t>
            </a:r>
            <a:endParaRPr lang="tr-TR" sz="2400" b="1" dirty="0">
              <a:solidFill>
                <a:srgbClr val="002060"/>
              </a:solidFill>
              <a:latin typeface="MV Boli" pitchFamily="2" charset="0"/>
              <a:cs typeface="MV Boli"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wd">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5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
                                        </p:tgtEl>
                                        <p:attrNameLst>
                                          <p:attrName>fillcolor</p:attrName>
                                        </p:attrNameLst>
                                      </p:cBhvr>
                                      <p:tavLst>
                                        <p:tav tm="0">
                                          <p:val>
                                            <p:clrVal>
                                              <a:schemeClr val="accent2"/>
                                            </p:clrVal>
                                          </p:val>
                                        </p:tav>
                                        <p:tav tm="50000">
                                          <p:val>
                                            <p:clrVal>
                                              <a:schemeClr val="hlink"/>
                                            </p:clrVal>
                                          </p:val>
                                        </p:tav>
                                      </p:tavLst>
                                    </p:anim>
                                    <p:set>
                                      <p:cBhvr>
                                        <p:cTn id="9" dur="50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2" name="Picture 2"/>
          <p:cNvPicPr>
            <a:picLocks noChangeAspect="1" noChangeArrowheads="1"/>
          </p:cNvPicPr>
          <p:nvPr/>
        </p:nvPicPr>
        <p:blipFill>
          <a:blip r:embed="rId4" cstate="print"/>
          <a:srcRect/>
          <a:stretch>
            <a:fillRect/>
          </a:stretch>
        </p:blipFill>
        <p:spPr bwMode="auto">
          <a:xfrm>
            <a:off x="2699792" y="1124744"/>
            <a:ext cx="4032448" cy="4392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51520" y="1268760"/>
            <a:ext cx="7416824" cy="1569660"/>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Dinimiz haset etmeyi ,başkalarını kıskanmayı yasaklar,iyi özelliklere ve imkanlara sahip olanlara imrenmeyi ise meşru görür.Çünkü kıskançlık kötü ,imrenmek ( </a:t>
            </a:r>
            <a:r>
              <a:rPr lang="tr-TR" sz="2400" b="1" dirty="0" err="1" smtClean="0">
                <a:solidFill>
                  <a:srgbClr val="002060"/>
                </a:solidFill>
                <a:latin typeface="MV Boli" pitchFamily="2" charset="0"/>
                <a:cs typeface="MV Boli" pitchFamily="2" charset="0"/>
              </a:rPr>
              <a:t>gıbta</a:t>
            </a:r>
            <a:r>
              <a:rPr lang="tr-TR" sz="2400" b="1" dirty="0" smtClean="0">
                <a:solidFill>
                  <a:srgbClr val="002060"/>
                </a:solidFill>
                <a:latin typeface="MV Boli" pitchFamily="2" charset="0"/>
                <a:cs typeface="MV Boli" pitchFamily="2" charset="0"/>
              </a:rPr>
              <a:t> etmek) ise iyidir.</a:t>
            </a:r>
            <a:endParaRPr lang="tr-TR" sz="2400" b="1" dirty="0">
              <a:solidFill>
                <a:srgbClr val="002060"/>
              </a:solidFill>
              <a:latin typeface="MV Boli" pitchFamily="2" charset="0"/>
              <a:cs typeface="MV Boli"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wd">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5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
                                        </p:tgtEl>
                                        <p:attrNameLst>
                                          <p:attrName>fillcolor</p:attrName>
                                        </p:attrNameLst>
                                      </p:cBhvr>
                                      <p:tavLst>
                                        <p:tav tm="0">
                                          <p:val>
                                            <p:clrVal>
                                              <a:schemeClr val="accent2"/>
                                            </p:clrVal>
                                          </p:val>
                                        </p:tav>
                                        <p:tav tm="50000">
                                          <p:val>
                                            <p:clrVal>
                                              <a:schemeClr val="hlink"/>
                                            </p:clrVal>
                                          </p:val>
                                        </p:tav>
                                      </p:tavLst>
                                    </p:anim>
                                    <p:set>
                                      <p:cBhvr>
                                        <p:cTn id="9" dur="50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2051" name="Picture 3"/>
          <p:cNvPicPr>
            <a:picLocks noChangeAspect="1" noChangeArrowheads="1"/>
          </p:cNvPicPr>
          <p:nvPr/>
        </p:nvPicPr>
        <p:blipFill>
          <a:blip r:embed="rId4" cstate="print"/>
          <a:srcRect/>
          <a:stretch>
            <a:fillRect/>
          </a:stretch>
        </p:blipFill>
        <p:spPr bwMode="auto">
          <a:xfrm>
            <a:off x="2627784" y="1124744"/>
            <a:ext cx="4104456" cy="4392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20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187624" y="1484784"/>
            <a:ext cx="6192688" cy="1569660"/>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Peygamberimiz bir hadisinde </a:t>
            </a:r>
            <a:r>
              <a:rPr lang="tr-TR" sz="2400" b="1" dirty="0" smtClean="0">
                <a:solidFill>
                  <a:srgbClr val="FF0000"/>
                </a:solidFill>
                <a:latin typeface="MV Boli" pitchFamily="2" charset="0"/>
                <a:cs typeface="MV Boli" pitchFamily="2" charset="0"/>
              </a:rPr>
              <a:t>“Birbirinize kin gütmeyiniz,birbirinize haset etmeyiniz,birbirinize sırt çevirmeyiniz.Ey Allah’ın kulları kardeş olunuz.”</a:t>
            </a:r>
            <a:endParaRPr lang="tr-TR" sz="2400" b="1" dirty="0">
              <a:solidFill>
                <a:srgbClr val="FF0000"/>
              </a:solidFill>
              <a:latin typeface="MV Boli" pitchFamily="2" charset="0"/>
              <a:cs typeface="MV Boli"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wd">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5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
                                        </p:tgtEl>
                                        <p:attrNameLst>
                                          <p:attrName>fillcolor</p:attrName>
                                        </p:attrNameLst>
                                      </p:cBhvr>
                                      <p:tavLst>
                                        <p:tav tm="0">
                                          <p:val>
                                            <p:clrVal>
                                              <a:schemeClr val="accent2"/>
                                            </p:clrVal>
                                          </p:val>
                                        </p:tav>
                                        <p:tav tm="50000">
                                          <p:val>
                                            <p:clrVal>
                                              <a:schemeClr val="hlink"/>
                                            </p:clrVal>
                                          </p:val>
                                        </p:tav>
                                      </p:tavLst>
                                    </p:anim>
                                    <p:set>
                                      <p:cBhvr>
                                        <p:cTn id="9" dur="50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3074" name="Picture 2"/>
          <p:cNvPicPr>
            <a:picLocks noChangeAspect="1" noChangeArrowheads="1"/>
          </p:cNvPicPr>
          <p:nvPr/>
        </p:nvPicPr>
        <p:blipFill>
          <a:blip r:embed="rId4" cstate="print"/>
          <a:srcRect/>
          <a:stretch>
            <a:fillRect/>
          </a:stretch>
        </p:blipFill>
        <p:spPr bwMode="auto">
          <a:xfrm>
            <a:off x="2699792" y="1124744"/>
            <a:ext cx="4032448" cy="4392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395536" y="1556792"/>
            <a:ext cx="6408712" cy="1938992"/>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Kıskançlık ve haset ahlaklı bir insanda bulunmaması gereken kötü huylardandır. İnsanların güzel ve üstün özelliklerini kıskanmamalıyız. Evde kardeşimizi, okulda arkadaşımızı kıskanmamalıyız.</a:t>
            </a:r>
            <a:endParaRPr lang="tr-TR" sz="2400" b="1" dirty="0">
              <a:solidFill>
                <a:srgbClr val="002060"/>
              </a:solidFill>
              <a:latin typeface="MV Boli" pitchFamily="2" charset="0"/>
              <a:cs typeface="MV Boli"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wd">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5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
                                        </p:tgtEl>
                                        <p:attrNameLst>
                                          <p:attrName>fillcolor</p:attrName>
                                        </p:attrNameLst>
                                      </p:cBhvr>
                                      <p:tavLst>
                                        <p:tav tm="0">
                                          <p:val>
                                            <p:clrVal>
                                              <a:schemeClr val="accent2"/>
                                            </p:clrVal>
                                          </p:val>
                                        </p:tav>
                                        <p:tav tm="50000">
                                          <p:val>
                                            <p:clrVal>
                                              <a:schemeClr val="hlink"/>
                                            </p:clrVal>
                                          </p:val>
                                        </p:tav>
                                      </p:tavLst>
                                    </p:anim>
                                    <p:set>
                                      <p:cBhvr>
                                        <p:cTn id="9" dur="50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4098" name="Picture 2"/>
          <p:cNvPicPr>
            <a:picLocks noChangeAspect="1" noChangeArrowheads="1"/>
          </p:cNvPicPr>
          <p:nvPr/>
        </p:nvPicPr>
        <p:blipFill>
          <a:blip r:embed="rId4" cstate="print"/>
          <a:srcRect/>
          <a:stretch>
            <a:fillRect/>
          </a:stretch>
        </p:blipFill>
        <p:spPr bwMode="auto">
          <a:xfrm>
            <a:off x="2627784" y="1124744"/>
            <a:ext cx="4032448" cy="432048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2050" name="Picture 2"/>
          <p:cNvPicPr>
            <a:picLocks noChangeAspect="1" noChangeArrowheads="1"/>
          </p:cNvPicPr>
          <p:nvPr/>
        </p:nvPicPr>
        <p:blipFill>
          <a:blip r:embed="rId4" cstate="print"/>
          <a:srcRect/>
          <a:stretch>
            <a:fillRect/>
          </a:stretch>
        </p:blipFill>
        <p:spPr bwMode="auto">
          <a:xfrm>
            <a:off x="2699792" y="1124744"/>
            <a:ext cx="4032448" cy="4392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395536" y="1268760"/>
            <a:ext cx="7056784" cy="2308324"/>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Hırsızlık insan onurunu ayaklar altına alan çok kötü bir davranıştır. Bu yüzden bütün dinler, birinin başkasına ait bir eşyayı gizlice kendi üzerine almasını büyük bir günah ve büyük bir suç saymıştır. İlâhi dinlerin önemli yasalarından biri “</a:t>
            </a:r>
            <a:r>
              <a:rPr lang="tr-TR" sz="2400" b="1" dirty="0" err="1" smtClean="0">
                <a:solidFill>
                  <a:srgbClr val="002060"/>
                </a:solidFill>
                <a:latin typeface="MV Boli" pitchFamily="2" charset="0"/>
                <a:cs typeface="MV Boli" pitchFamily="2" charset="0"/>
              </a:rPr>
              <a:t>çalmamak”tır</a:t>
            </a:r>
            <a:r>
              <a:rPr lang="tr-TR" sz="2400" b="1" dirty="0" smtClean="0">
                <a:solidFill>
                  <a:srgbClr val="002060"/>
                </a:solidFill>
                <a:latin typeface="MV Boli" pitchFamily="2" charset="0"/>
                <a:cs typeface="MV Boli" pitchFamily="2" charset="0"/>
              </a:rPr>
              <a:t>.</a:t>
            </a:r>
            <a:endParaRPr lang="tr-TR" sz="2400" b="1" dirty="0">
              <a:solidFill>
                <a:srgbClr val="002060"/>
              </a:solidFill>
              <a:latin typeface="MV Boli" pitchFamily="2" charset="0"/>
              <a:cs typeface="MV Boli" pitchFamily="2" charset="0"/>
            </a:endParaRPr>
          </a:p>
        </p:txBody>
      </p:sp>
      <p:pic>
        <p:nvPicPr>
          <p:cNvPr id="3" name="Picture 7" descr="D:\Belgelerim\Animasyon\J0283647.GIF"/>
          <p:cNvPicPr>
            <a:picLocks noChangeAspect="1" noChangeArrowheads="1" noCrop="1"/>
          </p:cNvPicPr>
          <p:nvPr/>
        </p:nvPicPr>
        <p:blipFill>
          <a:blip r:embed="rId2" cstate="print"/>
          <a:srcRect/>
          <a:stretch>
            <a:fillRect/>
          </a:stretch>
        </p:blipFill>
        <p:spPr bwMode="auto">
          <a:xfrm>
            <a:off x="539552" y="3645024"/>
            <a:ext cx="1296144" cy="24208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wd">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50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5"/>
                                        </p:tgtEl>
                                        <p:attrNameLst>
                                          <p:attrName>fillcolor</p:attrName>
                                        </p:attrNameLst>
                                      </p:cBhvr>
                                      <p:tavLst>
                                        <p:tav tm="0">
                                          <p:val>
                                            <p:clrVal>
                                              <a:schemeClr val="accent2"/>
                                            </p:clrVal>
                                          </p:val>
                                        </p:tav>
                                        <p:tav tm="50000">
                                          <p:val>
                                            <p:clrVal>
                                              <a:schemeClr val="hlink"/>
                                            </p:clrVal>
                                          </p:val>
                                        </p:tav>
                                      </p:tavLst>
                                    </p:anim>
                                    <p:set>
                                      <p:cBhvr>
                                        <p:cTn id="14" dur="50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3074" name="Picture 2"/>
          <p:cNvPicPr>
            <a:picLocks noChangeAspect="1" noChangeArrowheads="1"/>
          </p:cNvPicPr>
          <p:nvPr/>
        </p:nvPicPr>
        <p:blipFill>
          <a:blip r:embed="rId4" cstate="print"/>
          <a:srcRect/>
          <a:stretch>
            <a:fillRect/>
          </a:stretch>
        </p:blipFill>
        <p:spPr bwMode="auto">
          <a:xfrm>
            <a:off x="2699792" y="1196752"/>
            <a:ext cx="3960440" cy="432048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827584" y="1412776"/>
            <a:ext cx="6048672" cy="1938992"/>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Yüce dinimiz ,mülkiyet hakkını kutsal sayar ve bu hakkın korunmasına büyük önem verir.Bundan dolayı da hırsızlık,gasp,yağma gibi yollarla elde edilen her türlü  haksız kazancı yasaklar.</a:t>
            </a:r>
            <a:endParaRPr lang="tr-TR" sz="2400" b="1" dirty="0">
              <a:solidFill>
                <a:srgbClr val="002060"/>
              </a:solidFill>
              <a:latin typeface="MV Boli" pitchFamily="2" charset="0"/>
              <a:cs typeface="MV Boli" pitchFamily="2" charset="0"/>
            </a:endParaRPr>
          </a:p>
        </p:txBody>
      </p:sp>
      <p:pic>
        <p:nvPicPr>
          <p:cNvPr id="3" name="Picture 7" descr="D:\Belgelerim\Animasyon\J0283647.GIF"/>
          <p:cNvPicPr>
            <a:picLocks noChangeAspect="1" noChangeArrowheads="1" noCrop="1"/>
          </p:cNvPicPr>
          <p:nvPr/>
        </p:nvPicPr>
        <p:blipFill>
          <a:blip r:embed="rId2" cstate="print"/>
          <a:srcRect/>
          <a:stretch>
            <a:fillRect/>
          </a:stretch>
        </p:blipFill>
        <p:spPr bwMode="auto">
          <a:xfrm>
            <a:off x="899592" y="3645024"/>
            <a:ext cx="1296144" cy="24208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wd">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50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4"/>
                                        </p:tgtEl>
                                        <p:attrNameLst>
                                          <p:attrName>fillcolor</p:attrName>
                                        </p:attrNameLst>
                                      </p:cBhvr>
                                      <p:tavLst>
                                        <p:tav tm="0">
                                          <p:val>
                                            <p:clrVal>
                                              <a:schemeClr val="accent2"/>
                                            </p:clrVal>
                                          </p:val>
                                        </p:tav>
                                        <p:tav tm="50000">
                                          <p:val>
                                            <p:clrVal>
                                              <a:schemeClr val="hlink"/>
                                            </p:clrVal>
                                          </p:val>
                                        </p:tav>
                                      </p:tavLst>
                                    </p:anim>
                                    <p:set>
                                      <p:cBhvr>
                                        <p:cTn id="14" dur="50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1027" name="Picture 3"/>
          <p:cNvPicPr>
            <a:picLocks noChangeAspect="1" noChangeArrowheads="1"/>
          </p:cNvPicPr>
          <p:nvPr/>
        </p:nvPicPr>
        <p:blipFill>
          <a:blip r:embed="rId4" cstate="print"/>
          <a:srcRect/>
          <a:stretch>
            <a:fillRect/>
          </a:stretch>
        </p:blipFill>
        <p:spPr bwMode="auto">
          <a:xfrm>
            <a:off x="2699792" y="1124744"/>
            <a:ext cx="4032447" cy="4392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2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79512" y="1268760"/>
            <a:ext cx="7344816" cy="1938992"/>
          </a:xfrm>
          <a:prstGeom prst="rect">
            <a:avLst/>
          </a:prstGeom>
          <a:noFill/>
        </p:spPr>
        <p:txBody>
          <a:bodyPr wrap="square" rtlCol="0">
            <a:spAutoFit/>
          </a:bodyPr>
          <a:lstStyle/>
          <a:p>
            <a:r>
              <a:rPr lang="tr-TR" sz="2400" b="1" dirty="0" smtClean="0">
                <a:solidFill>
                  <a:srgbClr val="002060"/>
                </a:solidFill>
                <a:latin typeface="MV Boli" pitchFamily="2" charset="0"/>
                <a:cs typeface="MV Boli" pitchFamily="2" charset="0"/>
              </a:rPr>
              <a:t>Kuran-ı Kerim ‘de ,”Ey iman edenler !Karşılıklı rızaya dayanan ticaret olması hali  müstesna  ,mallarınızı,batıl( haksız ve haram yollar) ile aranızda (alıp vererek) yemeyin…..”</a:t>
            </a:r>
            <a:r>
              <a:rPr lang="tr-TR" sz="2400" b="1" dirty="0" err="1" smtClean="0">
                <a:solidFill>
                  <a:srgbClr val="002060"/>
                </a:solidFill>
                <a:latin typeface="MV Boli" pitchFamily="2" charset="0"/>
                <a:cs typeface="MV Boli" pitchFamily="2" charset="0"/>
              </a:rPr>
              <a:t>buyurularak</a:t>
            </a:r>
            <a:r>
              <a:rPr lang="tr-TR" sz="2400" b="1" dirty="0" smtClean="0">
                <a:solidFill>
                  <a:srgbClr val="002060"/>
                </a:solidFill>
                <a:latin typeface="MV Boli" pitchFamily="2" charset="0"/>
                <a:cs typeface="MV Boli" pitchFamily="2" charset="0"/>
              </a:rPr>
              <a:t> haksız haram kazanç yasaklanır. </a:t>
            </a:r>
            <a:endParaRPr lang="tr-TR" sz="2400" b="1" dirty="0">
              <a:solidFill>
                <a:srgbClr val="002060"/>
              </a:solidFill>
              <a:latin typeface="MV Boli" pitchFamily="2" charset="0"/>
              <a:cs typeface="MV Boli" pitchFamily="2" charset="0"/>
            </a:endParaRPr>
          </a:p>
        </p:txBody>
      </p:sp>
      <p:pic>
        <p:nvPicPr>
          <p:cNvPr id="3" name="Picture 7" descr="D:\Belgelerim\Animasyon\J0283647.GIF"/>
          <p:cNvPicPr>
            <a:picLocks noChangeAspect="1" noChangeArrowheads="1" noCrop="1"/>
          </p:cNvPicPr>
          <p:nvPr/>
        </p:nvPicPr>
        <p:blipFill>
          <a:blip r:embed="rId2" cstate="print"/>
          <a:srcRect/>
          <a:stretch>
            <a:fillRect/>
          </a:stretch>
        </p:blipFill>
        <p:spPr bwMode="auto">
          <a:xfrm>
            <a:off x="395536" y="3284984"/>
            <a:ext cx="1296144" cy="24208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wd">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50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4"/>
                                        </p:tgtEl>
                                        <p:attrNameLst>
                                          <p:attrName>fillcolor</p:attrName>
                                        </p:attrNameLst>
                                      </p:cBhvr>
                                      <p:tavLst>
                                        <p:tav tm="0">
                                          <p:val>
                                            <p:clrVal>
                                              <a:schemeClr val="accent2"/>
                                            </p:clrVal>
                                          </p:val>
                                        </p:tav>
                                        <p:tav tm="50000">
                                          <p:val>
                                            <p:clrVal>
                                              <a:schemeClr val="hlink"/>
                                            </p:clrVal>
                                          </p:val>
                                        </p:tav>
                                      </p:tavLst>
                                    </p:anim>
                                    <p:set>
                                      <p:cBhvr>
                                        <p:cTn id="14" dur="50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pic>
        <p:nvPicPr>
          <p:cNvPr id="1026" name="Picture 2" descr="D:\FOTOKRİTİK\çerçeveler\ÇERÇEVE\çerçeve1.jpg"/>
          <p:cNvPicPr>
            <a:picLocks noChangeAspect="1" noChangeArrowheads="1"/>
          </p:cNvPicPr>
          <p:nvPr/>
        </p:nvPicPr>
        <p:blipFill>
          <a:blip r:embed="rId3" cstate="print"/>
          <a:srcRect/>
          <a:stretch>
            <a:fillRect/>
          </a:stretch>
        </p:blipFill>
        <p:spPr bwMode="auto">
          <a:xfrm>
            <a:off x="2267744" y="764704"/>
            <a:ext cx="4824536" cy="5184576"/>
          </a:xfrm>
          <a:prstGeom prst="rect">
            <a:avLst/>
          </a:prstGeom>
          <a:noFill/>
        </p:spPr>
      </p:pic>
      <p:pic>
        <p:nvPicPr>
          <p:cNvPr id="4098" name="Picture 2"/>
          <p:cNvPicPr>
            <a:picLocks noChangeAspect="1" noChangeArrowheads="1"/>
          </p:cNvPicPr>
          <p:nvPr/>
        </p:nvPicPr>
        <p:blipFill>
          <a:blip r:embed="rId4" cstate="print"/>
          <a:srcRect/>
          <a:stretch>
            <a:fillRect/>
          </a:stretch>
        </p:blipFill>
        <p:spPr bwMode="auto">
          <a:xfrm>
            <a:off x="2699792" y="1124744"/>
            <a:ext cx="4032448" cy="4392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TotalTime>
  <Words>425</Words>
  <Application>Microsoft Office PowerPoint</Application>
  <PresentationFormat>Ekran Gösterisi (4:3)</PresentationFormat>
  <Paragraphs>16</Paragraphs>
  <Slides>29</Slides>
  <Notes>0</Notes>
  <HiddenSlides>0</HiddenSlides>
  <MMClips>1</MMClips>
  <ScaleCrop>false</ScaleCrop>
  <HeadingPairs>
    <vt:vector size="4" baseType="variant">
      <vt:variant>
        <vt:lpstr>Tema</vt:lpstr>
      </vt:variant>
      <vt:variant>
        <vt:i4>1</vt:i4>
      </vt:variant>
      <vt:variant>
        <vt:lpstr>Slayt Başlıkları</vt:lpstr>
      </vt:variant>
      <vt:variant>
        <vt:i4>29</vt:i4>
      </vt:variant>
    </vt:vector>
  </HeadingPairs>
  <TitlesOfParts>
    <vt:vector size="30"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FREEPC</dc:creator>
  <cp:lastModifiedBy>DEM</cp:lastModifiedBy>
  <cp:revision>25</cp:revision>
  <dcterms:created xsi:type="dcterms:W3CDTF">2012-03-05T22:34:39Z</dcterms:created>
  <dcterms:modified xsi:type="dcterms:W3CDTF">2016-05-04T12:32:17Z</dcterms:modified>
  <cp:contentStatus>Tamamlandı</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