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2"/>
  </p:notesMasterIdLst>
  <p:sldIdLst>
    <p:sldId id="27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photoAlbum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356A18-4FFE-45A8-A874-5CC8A7732512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CCA158-90AA-45D5-8524-296D32B68C7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CA158-90AA-45D5-8524-296D32B68C7D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5D03F-FF3F-44C9-8ED8-52EEBE25F30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42AD3-13C3-418C-827E-6EFEB1AB9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5D03F-FF3F-44C9-8ED8-52EEBE25F30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42AD3-13C3-418C-827E-6EFEB1AB9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5D03F-FF3F-44C9-8ED8-52EEBE25F30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42AD3-13C3-418C-827E-6EFEB1AB9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5D03F-FF3F-44C9-8ED8-52EEBE25F30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42AD3-13C3-418C-827E-6EFEB1AB9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5D03F-FF3F-44C9-8ED8-52EEBE25F30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42AD3-13C3-418C-827E-6EFEB1AB9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5D03F-FF3F-44C9-8ED8-52EEBE25F30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42AD3-13C3-418C-827E-6EFEB1AB9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5D03F-FF3F-44C9-8ED8-52EEBE25F30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42AD3-13C3-418C-827E-6EFEB1AB9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5D03F-FF3F-44C9-8ED8-52EEBE25F30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42AD3-13C3-418C-827E-6EFEB1AB9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5D03F-FF3F-44C9-8ED8-52EEBE25F30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42AD3-13C3-418C-827E-6EFEB1AB9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5D03F-FF3F-44C9-8ED8-52EEBE25F30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42AD3-13C3-418C-827E-6EFEB1AB9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5D03F-FF3F-44C9-8ED8-52EEBE25F30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42AD3-13C3-418C-827E-6EFEB1AB9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5D03F-FF3F-44C9-8ED8-52EEBE25F30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42AD3-13C3-418C-827E-6EFEB1AB960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materyalgrubudkab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tandart\Desktop\Fon kağıtları\images (2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49288"/>
            <a:ext cx="5868144" cy="6408712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5004048" y="1916832"/>
            <a:ext cx="28803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Herhangi bir kimse hakkında doğru bilgi ve delile dayanmadan</a:t>
            </a:r>
          </a:p>
          <a:p>
            <a:pPr algn="ctr"/>
            <a:r>
              <a:rPr lang="es-ES" sz="24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yapılan olumsuz tahmin ve görüşlere </a:t>
            </a:r>
            <a:r>
              <a:rPr lang="es-ES" sz="2400" b="1" u="sng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kötü zan </a:t>
            </a:r>
            <a:r>
              <a:rPr lang="es-ES" sz="24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denir.</a:t>
            </a:r>
            <a:endParaRPr lang="tr-TR" sz="2400" b="1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3 Metin kutusu"/>
          <p:cNvSpPr txBox="1"/>
          <p:nvPr/>
        </p:nvSpPr>
        <p:spPr>
          <a:xfrm rot="19667850">
            <a:off x="21692" y="4522253"/>
            <a:ext cx="4070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002060"/>
                </a:solidFill>
                <a:latin typeface="Comic Sans MS" pitchFamily="66" charset="0"/>
              </a:rPr>
              <a:t>“İnsan ilişkilerinde  esas olan güzel düşünmektir.”</a:t>
            </a:r>
            <a:endParaRPr lang="tr-TR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2051" name="Picture 3" descr="C:\Users\standart\Desktop\images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620688"/>
            <a:ext cx="2664296" cy="38884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5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Oval"/>
          <p:cNvSpPr/>
          <p:nvPr/>
        </p:nvSpPr>
        <p:spPr>
          <a:xfrm>
            <a:off x="2483768" y="4653136"/>
            <a:ext cx="4032448" cy="1656184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1 Dikdörtgen"/>
          <p:cNvSpPr/>
          <p:nvPr/>
        </p:nvSpPr>
        <p:spPr>
          <a:xfrm>
            <a:off x="2915816" y="5157192"/>
            <a:ext cx="331372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V Boli" pitchFamily="2" charset="0"/>
                <a:cs typeface="MV Boli" pitchFamily="2" charset="0"/>
              </a:rPr>
              <a:t>KÖTÜ ZAN</a:t>
            </a:r>
            <a:endParaRPr lang="tr-TR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V Boli" pitchFamily="2" charset="0"/>
              <a:cs typeface="MV Boli" pitchFamily="2" charset="0"/>
            </a:endParaRPr>
          </a:p>
        </p:txBody>
      </p:sp>
      <p:cxnSp>
        <p:nvCxnSpPr>
          <p:cNvPr id="9" name="8 Dirsek Bağlayıcısı"/>
          <p:cNvCxnSpPr/>
          <p:nvPr/>
        </p:nvCxnSpPr>
        <p:spPr>
          <a:xfrm rot="16200000" flipH="1">
            <a:off x="899592" y="4077072"/>
            <a:ext cx="1584176" cy="1296144"/>
          </a:xfrm>
          <a:prstGeom prst="bentConnector3">
            <a:avLst>
              <a:gd name="adj1" fmla="val 101599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13 Dirsek Bağlayıcısı"/>
          <p:cNvCxnSpPr/>
          <p:nvPr/>
        </p:nvCxnSpPr>
        <p:spPr>
          <a:xfrm rot="5400000" flipH="1" flipV="1">
            <a:off x="6516216" y="4077072"/>
            <a:ext cx="1512168" cy="1368152"/>
          </a:xfrm>
          <a:prstGeom prst="bentConnector3">
            <a:avLst>
              <a:gd name="adj1" fmla="val 525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3" name="22 Metin kutusu"/>
          <p:cNvSpPr txBox="1"/>
          <p:nvPr/>
        </p:nvSpPr>
        <p:spPr>
          <a:xfrm>
            <a:off x="7236296" y="3573016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002060"/>
                </a:solidFill>
                <a:latin typeface="Comic Sans MS" pitchFamily="66" charset="0"/>
              </a:rPr>
              <a:t>Kıskançlık</a:t>
            </a:r>
            <a:endParaRPr lang="tr-TR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074" name="Picture 2" descr="C:\Users\standart\Desktop\imag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1772816"/>
            <a:ext cx="2088232" cy="1724025"/>
          </a:xfrm>
          <a:prstGeom prst="rect">
            <a:avLst/>
          </a:prstGeom>
          <a:noFill/>
        </p:spPr>
      </p:pic>
      <p:sp>
        <p:nvSpPr>
          <p:cNvPr id="30" name="29 Metin kutusu"/>
          <p:cNvSpPr txBox="1"/>
          <p:nvPr/>
        </p:nvSpPr>
        <p:spPr>
          <a:xfrm>
            <a:off x="323528" y="3429000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002060"/>
                </a:solidFill>
                <a:latin typeface="Comic Sans MS" pitchFamily="66" charset="0"/>
              </a:rPr>
              <a:t>Sevgisizlik</a:t>
            </a:r>
            <a:endParaRPr lang="tr-TR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075" name="Picture 3" descr="C:\Users\standart\Desktop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00808"/>
            <a:ext cx="2016224" cy="1790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33" name="32 Düz Bağlayıcı"/>
          <p:cNvCxnSpPr/>
          <p:nvPr/>
        </p:nvCxnSpPr>
        <p:spPr>
          <a:xfrm flipV="1">
            <a:off x="4427984" y="3861048"/>
            <a:ext cx="0" cy="72008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6" name="35 Metin kutusu"/>
          <p:cNvSpPr txBox="1"/>
          <p:nvPr/>
        </p:nvSpPr>
        <p:spPr>
          <a:xfrm>
            <a:off x="3059832" y="3212976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002060"/>
                </a:solidFill>
                <a:latin typeface="Comic Sans MS" pitchFamily="66" charset="0"/>
              </a:rPr>
              <a:t>Kin duyma </a:t>
            </a:r>
            <a:endParaRPr lang="tr-TR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076" name="Picture 4" descr="C:\Users\standart\Desktop\images (2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1484784"/>
            <a:ext cx="1656184" cy="18383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" name="44 Sol Ayraç"/>
          <p:cNvSpPr/>
          <p:nvPr/>
        </p:nvSpPr>
        <p:spPr>
          <a:xfrm rot="5400000">
            <a:off x="4139952" y="-2187624"/>
            <a:ext cx="792088" cy="6984776"/>
          </a:xfrm>
          <a:prstGeom prst="leftBrace">
            <a:avLst>
              <a:gd name="adj1" fmla="val 8333"/>
              <a:gd name="adj2" fmla="val 49181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Metin kutusu"/>
          <p:cNvSpPr txBox="1"/>
          <p:nvPr/>
        </p:nvSpPr>
        <p:spPr>
          <a:xfrm>
            <a:off x="0" y="404664"/>
            <a:ext cx="8964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002060"/>
                </a:solidFill>
                <a:latin typeface="Comic Sans MS" pitchFamily="66" charset="0"/>
              </a:rPr>
              <a:t>Gibi kötü duyguların kontrol edilememesinden ortaya çıkar.</a:t>
            </a:r>
            <a:endParaRPr lang="tr-TR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1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6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1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30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0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0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83" dur="500" autoRev="1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4" dur="500" autoRev="1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5" dur="500" autoRev="1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00"/>
                            </p:stCondLst>
                            <p:childTnLst>
                              <p:par>
                                <p:cTn id="8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200"/>
                            </p:stCondLst>
                            <p:childTnLst>
                              <p:par>
                                <p:cTn id="9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3" dur="1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94" dur="1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5" dur="1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1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0" dur="8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1" dur="8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8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120"/>
                            </p:stCondLst>
                            <p:childTnLst>
                              <p:par>
                                <p:cTn id="114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/>
      <p:bldP spid="23" grpId="1"/>
      <p:bldP spid="30" grpId="0"/>
      <p:bldP spid="30" grpId="1"/>
      <p:bldP spid="36" grpId="0" build="allAtOnce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tandart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620688"/>
            <a:ext cx="2448272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standart\Desktop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3" y="404664"/>
            <a:ext cx="5256585" cy="5832648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683568" y="1412776"/>
            <a:ext cx="48965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2060"/>
                </a:solidFill>
                <a:latin typeface="Tempus Sans ITC" pitchFamily="82" charset="0"/>
              </a:rPr>
              <a:t>İnsanlar hakkında kötü zanla hareket etmek, dinimizin hoş görmediği bir davranıştır. Bu konuda Yüce Allah şöyle buyurmaktadır: </a:t>
            </a:r>
          </a:p>
          <a:p>
            <a:r>
              <a:rPr lang="tr-TR" sz="2800" dirty="0" smtClean="0">
                <a:solidFill>
                  <a:srgbClr val="002060"/>
                </a:solidFill>
                <a:latin typeface="Tempus Sans ITC" pitchFamily="82" charset="0"/>
              </a:rPr>
              <a:t>“Ey iman edenler! Zannın çoğundan kaçının. Çünkü zannın bir kısmı günahtır.”</a:t>
            </a:r>
            <a:endParaRPr lang="tr-TR" sz="2800" dirty="0">
              <a:solidFill>
                <a:srgbClr val="002060"/>
              </a:solidFill>
              <a:latin typeface="Tempus Sans ITC" pitchFamily="8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 rot="1531549">
            <a:off x="4724880" y="3578998"/>
            <a:ext cx="3689103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“Sadık dost, arkadaşının ayıbını görünce sadece onu uyarır, bu ayıbını başkalarına yaymaz.”</a:t>
            </a:r>
          </a:p>
          <a:p>
            <a:r>
              <a:rPr lang="tr-TR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                          İmam Şafii</a:t>
            </a:r>
          </a:p>
          <a:p>
            <a:endParaRPr lang="tr-TR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950"/>
                            </p:stCondLst>
                            <p:childTnLst>
                              <p:par>
                                <p:cTn id="19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40"/>
                            </p:stCondLst>
                            <p:childTnLst>
                              <p:par>
                                <p:cTn id="3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80"/>
                            </p:stCondLst>
                            <p:childTnLst>
                              <p:par>
                                <p:cTn id="42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tandart\Desktop\image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24744"/>
            <a:ext cx="2880320" cy="4032448"/>
          </a:xfrm>
          <a:prstGeom prst="rect">
            <a:avLst/>
          </a:prstGeom>
          <a:noFill/>
        </p:spPr>
      </p:pic>
      <p:pic>
        <p:nvPicPr>
          <p:cNvPr id="3" name="Picture 3" descr="C:\Users\standart\Desktop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404664"/>
            <a:ext cx="5256585" cy="6048672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3563888" y="1124744"/>
            <a:ext cx="51845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Kötü zanda bulunan kimse diğer insanların gözünde saygınlığını kaybeder ve kendisine olan sevgilerini kaybeder. Bu durum onun yalnızlaşmasına neden olabilir. </a:t>
            </a:r>
          </a:p>
          <a:p>
            <a:r>
              <a:rPr lang="tr-T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İslam dini, insanların daima iyi düşünceler içinde olmasını öğütler. Peygamberimiz bu konuda;</a:t>
            </a:r>
          </a:p>
        </p:txBody>
      </p:sp>
      <p:sp>
        <p:nvSpPr>
          <p:cNvPr id="5" name="4 Metin kutusu"/>
          <p:cNvSpPr txBox="1"/>
          <p:nvPr/>
        </p:nvSpPr>
        <p:spPr>
          <a:xfrm rot="19828038">
            <a:off x="3457584" y="4009636"/>
            <a:ext cx="303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“Zandan çok sakınınız…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 rot="19751170">
            <a:off x="6227066" y="3723520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Ayıp araştırmayınız, 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 rot="20073106">
            <a:off x="4285972" y="5084589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kusur gözetmeyiniz...” buyurmaktadır.”</a:t>
            </a:r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standart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404664"/>
            <a:ext cx="4392488" cy="5904656"/>
          </a:xfrm>
          <a:prstGeom prst="rect">
            <a:avLst/>
          </a:prstGeom>
          <a:noFill/>
        </p:spPr>
      </p:pic>
      <p:pic>
        <p:nvPicPr>
          <p:cNvPr id="4" name="Picture 3" descr="C:\Users\standart\Desktop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3672408" cy="6048672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 rot="20531636">
            <a:off x="392266" y="1230845"/>
            <a:ext cx="3024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  <a:latin typeface="Tempus Sans ITC" pitchFamily="82" charset="0"/>
              </a:rPr>
              <a:t>“Ey iman edenler! Zannın çoğundan kaçının. Çünkü zannın bir kısmı günahtır.”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 rot="20453626">
            <a:off x="441691" y="2940162"/>
            <a:ext cx="385377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002060"/>
                </a:solidFill>
                <a:latin typeface="MV Boli" pitchFamily="2" charset="0"/>
                <a:cs typeface="MV Boli" pitchFamily="2" charset="0"/>
              </a:rPr>
              <a:t>“Hakkında bilgin bulunmayan şeyin ardına düşme. Çünkü kulak,  göz ve gönül bunların hepsi ondan sorumludur.”</a:t>
            </a:r>
          </a:p>
          <a:p>
            <a:r>
              <a:rPr lang="tr-TR" sz="2000" dirty="0" smtClean="0">
                <a:solidFill>
                  <a:srgbClr val="002060"/>
                </a:solidFill>
                <a:latin typeface="MV Boli" pitchFamily="2" charset="0"/>
                <a:cs typeface="MV Boli" pitchFamily="2" charset="0"/>
              </a:rPr>
              <a:t>     </a:t>
            </a:r>
            <a:r>
              <a:rPr lang="tr-TR" sz="2000" dirty="0" err="1" smtClean="0">
                <a:solidFill>
                  <a:srgbClr val="002060"/>
                </a:solidFill>
                <a:latin typeface="MV Boli" pitchFamily="2" charset="0"/>
                <a:cs typeface="MV Boli" pitchFamily="2" charset="0"/>
              </a:rPr>
              <a:t>İsrâ</a:t>
            </a:r>
            <a:r>
              <a:rPr lang="tr-TR" sz="2000" dirty="0" smtClean="0">
                <a:solidFill>
                  <a:srgbClr val="002060"/>
                </a:solidFill>
                <a:latin typeface="MV Boli" pitchFamily="2" charset="0"/>
                <a:cs typeface="MV Boli" pitchFamily="2" charset="0"/>
              </a:rPr>
              <a:t> suresi, 3. ayet.</a:t>
            </a:r>
            <a:endParaRPr lang="tr-TR" sz="2000" dirty="0">
              <a:solidFill>
                <a:srgbClr val="002060"/>
              </a:solidFill>
              <a:latin typeface="MV Boli" pitchFamily="2" charset="0"/>
              <a:cs typeface="MV Boli" pitchFamily="2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tandart\Desktop\images (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32656"/>
            <a:ext cx="4572520" cy="6192687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0"/>
            <a:ext cx="3960440" cy="6236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Dikdörtgen"/>
          <p:cNvSpPr/>
          <p:nvPr/>
        </p:nvSpPr>
        <p:spPr>
          <a:xfrm rot="20464501">
            <a:off x="539552" y="1896507"/>
            <a:ext cx="35283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V Boli" pitchFamily="2" charset="0"/>
                <a:cs typeface="MV Boli" pitchFamily="2" charset="0"/>
              </a:rPr>
              <a:t>“Başkalarının kusurlarını araştırmak”</a:t>
            </a:r>
            <a:endParaRPr lang="tr-TR" sz="40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MV Boli" pitchFamily="2" charset="0"/>
              <a:cs typeface="MV Boli" pitchFamily="2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4" dur="1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40"/>
                            </p:stCondLst>
                            <p:childTnLst>
                              <p:par>
                                <p:cTn id="29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standart\Desktop\in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96752"/>
            <a:ext cx="3024336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Metin kutusu"/>
          <p:cNvSpPr txBox="1"/>
          <p:nvPr/>
        </p:nvSpPr>
        <p:spPr>
          <a:xfrm>
            <a:off x="611560" y="260648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Bir arkadaşınızın, sizin kusurlarınızı başkalarına anlattığını düşünün. Kendinizi nasıl hissederdiniz?</a:t>
            </a:r>
            <a:endParaRPr lang="tr-TR" sz="2400" dirty="0">
              <a:solidFill>
                <a:schemeClr val="tx1">
                  <a:lumMod val="75000"/>
                  <a:lumOff val="2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995936" y="1412776"/>
            <a:ext cx="403187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erlin Sans FB Demi" pitchFamily="34" charset="0"/>
              </a:rPr>
              <a:t>ÜZÜLÜRSÜNÜZ</a:t>
            </a:r>
          </a:p>
          <a:p>
            <a:pPr algn="ctr"/>
            <a:r>
              <a:rPr lang="tr-TR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erlin Sans FB Demi" pitchFamily="34" charset="0"/>
              </a:rPr>
              <a:t> DEĞİL Mİ?</a:t>
            </a:r>
            <a:endParaRPr lang="tr-TR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erlin Sans FB Demi" pitchFamily="34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3923928" y="3212976"/>
            <a:ext cx="45365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Her insanın kendine özgü bir yaşamı vardır. Hiçbir insan özel yaşamıyla ilgili birtakım olayların açığa çıkmasını istemez. </a:t>
            </a:r>
          </a:p>
          <a:p>
            <a:pPr algn="just"/>
            <a:endParaRPr lang="tr-TR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just"/>
            <a:endParaRPr lang="tr-TR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just"/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Kendi kusurlarının başkaları tarafından araştırılması ve öğrenilmek istenmesi, insanları rahatsız eder.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0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8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tandart\Desktop\images (1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414284">
            <a:off x="729283" y="1416149"/>
            <a:ext cx="3240360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2 Metin kutusu"/>
          <p:cNvSpPr txBox="1"/>
          <p:nvPr/>
        </p:nvSpPr>
        <p:spPr>
          <a:xfrm rot="1100008">
            <a:off x="3983432" y="914197"/>
            <a:ext cx="49571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İnsanların kusurlarını araştırmak, onlara zarar verme düşüncesinden kaynaklanabildiği gibi merak duygusunun kötü kullanımından da kaynaklanabilir.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5 Dikdörtgen"/>
          <p:cNvSpPr/>
          <p:nvPr/>
        </p:nvSpPr>
        <p:spPr>
          <a:xfrm rot="20749064">
            <a:off x="4396791" y="2509009"/>
            <a:ext cx="323518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PEKİ  DİNİMİZ </a:t>
            </a:r>
          </a:p>
          <a:p>
            <a:pPr algn="ctr"/>
            <a:r>
              <a:rPr lang="tr-TR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NE DİYOR ?</a:t>
            </a:r>
            <a:endParaRPr lang="tr-TR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6 Metin kutusu"/>
          <p:cNvSpPr txBox="1"/>
          <p:nvPr/>
        </p:nvSpPr>
        <p:spPr>
          <a:xfrm rot="20401204">
            <a:off x="986857" y="4623392"/>
            <a:ext cx="7947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İslam dini başkalarının kusurlarını araştırmayı hoş görmez. Bu konuda Yüce Allah, “…Birbirinizin kusurlarını araştırmayın…”buyurmaktadır.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8" name="Picture 2" descr="C:\Users\standart\Desktop\images (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4581128"/>
            <a:ext cx="1764208" cy="1944215"/>
          </a:xfrm>
          <a:prstGeom prst="rect">
            <a:avLst/>
          </a:prstGeom>
          <a:noFill/>
        </p:spPr>
      </p:pic>
      <p:pic>
        <p:nvPicPr>
          <p:cNvPr id="9" name="Picture 2" descr="C:\Users\standart\Desktop\images (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8639"/>
            <a:ext cx="1224136" cy="136815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60"/>
                            </p:stCondLst>
                            <p:childTnLst>
                              <p:par>
                                <p:cTn id="3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960"/>
                            </p:stCondLst>
                            <p:childTnLst>
                              <p:par>
                                <p:cTn id="4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4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60"/>
                            </p:stCondLst>
                            <p:childTnLst>
                              <p:par>
                                <p:cTn id="5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960"/>
                            </p:stCondLst>
                            <p:childTnLst>
                              <p:par>
                                <p:cTn id="6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6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standart\Desktop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400912">
            <a:off x="818408" y="1398544"/>
            <a:ext cx="4652069" cy="337748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170" name="Picture 2" descr="C:\Users\standart\Desktop\images (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76672"/>
            <a:ext cx="2847975" cy="36724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Dikdörtgen"/>
          <p:cNvSpPr/>
          <p:nvPr/>
        </p:nvSpPr>
        <p:spPr>
          <a:xfrm rot="20402083">
            <a:off x="196532" y="965712"/>
            <a:ext cx="415690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Peygamberimiz de şöyle söyledi</a:t>
            </a:r>
            <a:r>
              <a:rPr lang="tr-TR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;</a:t>
            </a:r>
            <a:endParaRPr lang="tr-TR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 rot="20293797">
            <a:off x="806789" y="1982215"/>
            <a:ext cx="46085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“Müslümanların kusurlarını örten kimsenin Allah da dünya ve </a:t>
            </a:r>
            <a:r>
              <a:rPr lang="tr-TR" sz="2000" dirty="0" err="1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ahirette</a:t>
            </a:r>
            <a:r>
              <a:rPr lang="tr-TR" sz="2000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 ayıplarını örter.” buyurarak insanların kusurlarını araştırmak bir yana onların örtülmesi gerektiğini bildirmiştir.</a:t>
            </a:r>
            <a:endParaRPr lang="tr-TR" sz="2000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987824" y="4797152"/>
            <a:ext cx="59046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Hz. Ömer de; “Başkalarının kusurlarını araştırmak yerine kendi hatalarınıza bakınız. Böyle yapmazsanız bunun zararı başkalarına değil, dönüp dolaşıp yine size dokunur.” diyerek bu hususa dikkat çekmiştir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600"/>
                            </p:stCondLst>
                            <p:childTnLst>
                              <p:par>
                                <p:cTn id="2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600"/>
                            </p:stCondLst>
                            <p:childTnLst>
                              <p:par>
                                <p:cTn id="26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tandart\Desktop\Fon kağıtları\images (2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49288"/>
            <a:ext cx="6696744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C:\Users\standart\Desktop\kusur-bul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124744"/>
            <a:ext cx="2592288" cy="4024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Metin kutusu"/>
          <p:cNvSpPr txBox="1"/>
          <p:nvPr/>
        </p:nvSpPr>
        <p:spPr>
          <a:xfrm>
            <a:off x="2051720" y="1556792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002060"/>
                </a:solidFill>
                <a:latin typeface="Comic Sans MS" pitchFamily="66" charset="0"/>
              </a:rPr>
              <a:t>Başkalarının kusurlarının araştırmanın zararları:</a:t>
            </a:r>
            <a:endParaRPr lang="tr-TR" sz="20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1907704" y="2276872"/>
            <a:ext cx="432048" cy="432048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1979712" y="2996952"/>
            <a:ext cx="432048" cy="43204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2195736" y="3789040"/>
            <a:ext cx="432048" cy="43204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2339752" y="4437112"/>
            <a:ext cx="432048" cy="43204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2483768" y="227687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2060"/>
                </a:solidFill>
                <a:latin typeface="Comic Sans MS" pitchFamily="66" charset="0"/>
              </a:rPr>
              <a:t>İnsanları birbirine düşürür.</a:t>
            </a:r>
            <a:endParaRPr lang="tr-TR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2699792" y="292494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6" name="15 Metin kutusu"/>
          <p:cNvSpPr txBox="1"/>
          <p:nvPr/>
        </p:nvSpPr>
        <p:spPr>
          <a:xfrm>
            <a:off x="2555776" y="2924944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2060"/>
                </a:solidFill>
                <a:latin typeface="Comic Sans MS" pitchFamily="66" charset="0"/>
              </a:rPr>
              <a:t>Kin ve düşmanlıklara neden olur.</a:t>
            </a:r>
            <a:endParaRPr lang="tr-TR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2699792" y="3717032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2060"/>
                </a:solidFill>
                <a:latin typeface="Comic Sans MS" pitchFamily="66" charset="0"/>
              </a:rPr>
              <a:t>Sevgi ve saygı ortadan kalkar.</a:t>
            </a:r>
            <a:endParaRPr lang="tr-TR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2843808" y="4365104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2060"/>
                </a:solidFill>
                <a:latin typeface="Comic Sans MS" pitchFamily="66" charset="0"/>
              </a:rPr>
              <a:t>Huzursuzluğa neden olur.</a:t>
            </a:r>
            <a:endParaRPr lang="tr-TR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mages (16)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Dikdörtgen"/>
          <p:cNvSpPr/>
          <p:nvPr/>
        </p:nvSpPr>
        <p:spPr>
          <a:xfrm>
            <a:off x="5148064" y="1844824"/>
            <a:ext cx="2830817" cy="374441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342440"/>
              </a:avLst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tr-TR" sz="3600" b="1" spc="-30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Jokerman" pitchFamily="82" charset="0"/>
              </a:rPr>
              <a:t>BÜYÜKLENMEK(KİBİR)</a:t>
            </a:r>
            <a:endParaRPr lang="tr-TR" sz="8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3 Resim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1916832"/>
            <a:ext cx="2492474" cy="33123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Dikdörtgen"/>
          <p:cNvSpPr/>
          <p:nvPr/>
        </p:nvSpPr>
        <p:spPr>
          <a:xfrm>
            <a:off x="179512" y="332656"/>
            <a:ext cx="49792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auhaus 93" pitchFamily="82" charset="0"/>
              </a:rPr>
              <a:t>6. sınıf:5. Ünite</a:t>
            </a:r>
            <a:endParaRPr lang="tr-T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Bauhaus 93" pitchFamily="8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727813" y="2420888"/>
            <a:ext cx="339785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atura MT Script Capitals" pitchFamily="66" charset="0"/>
              </a:rPr>
              <a:t> Büyüklenmek(kibir).</a:t>
            </a:r>
            <a:endParaRPr lang="tr-TR" sz="2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Matura MT Script Capitals" pitchFamily="66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001066" y="3356992"/>
            <a:ext cx="365754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atura MT Script Capitals" pitchFamily="66" charset="0"/>
              </a:rPr>
              <a:t>Kötü zanda bulunmak.</a:t>
            </a:r>
            <a:endParaRPr lang="tr-TR" sz="2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Matura MT Script Capitals" pitchFamily="66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50546" y="4293096"/>
            <a:ext cx="397660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atura MT Script Capitals" pitchFamily="66" charset="0"/>
              </a:rPr>
              <a:t>Başkalarının kusurlarını</a:t>
            </a:r>
          </a:p>
          <a:p>
            <a:pPr algn="ctr"/>
            <a:r>
              <a:rPr lang="tr-TR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atura MT Script Capitals" pitchFamily="66" charset="0"/>
              </a:rPr>
              <a:t> araştırmak.</a:t>
            </a:r>
            <a:endParaRPr lang="tr-TR" sz="2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Matura MT Script Capitals" pitchFamily="66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251520" y="2492896"/>
            <a:ext cx="360040" cy="360040"/>
          </a:xfrm>
          <a:prstGeom prst="ellipse">
            <a:avLst/>
          </a:prstGeom>
          <a:ln w="76200">
            <a:solidFill>
              <a:schemeClr val="tx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611560" y="3429000"/>
            <a:ext cx="360040" cy="360040"/>
          </a:xfrm>
          <a:prstGeom prst="ellipse">
            <a:avLst/>
          </a:prstGeom>
          <a:ln w="76200">
            <a:solidFill>
              <a:schemeClr val="tx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395536" y="4365104"/>
            <a:ext cx="360040" cy="360040"/>
          </a:xfrm>
          <a:prstGeom prst="ellipse">
            <a:avLst/>
          </a:prstGeom>
          <a:ln w="76200">
            <a:solidFill>
              <a:schemeClr val="tx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" name="3 İçerik Yer Tutucusu" descr="1.dkab materyal logo_ıı.png"/>
          <p:cNvPicPr>
            <a:picLocks noGrp="1"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5229200"/>
            <a:ext cx="3825248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14 -0.00667  -0.029 -0.012  -0.044 -0.012  C -0.114 -0.012  -0.169 0.064  -0.169 0.156  C -0.169 0.24667  -0.114 0.32133  -0.044 0.32133  C -0.029 0.32133  -0.014 0.31733  0 0.31067  C -0.047 0.28667  -0.08 0.22667  -0.08 0.156  C -0.08 0.084  -0.047 0.024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standart\Desktop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9220" name="Picture 4" descr="http://t0.gstatic.com/images?q=tbn:ANd9GcRveXunSYv8zqqEO9OYQsLH08Kl--zWi4SKzcSo_oZ7xY9Q1pf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2638425" cy="2088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Dikdörtgen"/>
          <p:cNvSpPr/>
          <p:nvPr/>
        </p:nvSpPr>
        <p:spPr>
          <a:xfrm>
            <a:off x="695971" y="2420888"/>
            <a:ext cx="204254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Segoe UI" pitchFamily="34" charset="0"/>
                <a:cs typeface="Segoe UI" pitchFamily="34" charset="0"/>
              </a:rPr>
              <a:t>D</a:t>
            </a:r>
            <a:r>
              <a:rPr lang="tr-TR" sz="48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Segoe UI" pitchFamily="34" charset="0"/>
                <a:cs typeface="Segoe UI" pitchFamily="34" charset="0"/>
              </a:rPr>
              <a:t>erki;</a:t>
            </a:r>
            <a:endParaRPr lang="tr-TR" sz="48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467544" y="3573016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  <a:latin typeface="Comic Sans MS" pitchFamily="66" charset="0"/>
              </a:rPr>
              <a:t>“Kusurları örtmede gece gibi ol.”</a:t>
            </a:r>
            <a:endParaRPr lang="tr-TR" sz="4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7" name="3 İçerik Yer Tutucusu" descr="1.dkab materyal logo_ıı.png"/>
          <p:cNvPicPr>
            <a:picLocks noGrp="1"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4941168"/>
            <a:ext cx="3825248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0"/>
            <a:ext cx="4283968" cy="6381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Dikdörtgen"/>
          <p:cNvSpPr/>
          <p:nvPr/>
        </p:nvSpPr>
        <p:spPr>
          <a:xfrm>
            <a:off x="467544" y="1628800"/>
            <a:ext cx="392392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V Boli" pitchFamily="2" charset="0"/>
                <a:cs typeface="MV Boli" pitchFamily="2" charset="0"/>
              </a:rPr>
              <a:t>B</a:t>
            </a:r>
            <a:r>
              <a:rPr lang="tr-TR" sz="28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V Boli" pitchFamily="2" charset="0"/>
                <a:cs typeface="MV Boli" pitchFamily="2" charset="0"/>
              </a:rPr>
              <a:t>üyüklenmek(kibir);</a:t>
            </a:r>
            <a:endParaRPr lang="tr-TR" sz="28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MV Boli" pitchFamily="2" charset="0"/>
              <a:cs typeface="MV Boli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23528" y="2420888"/>
            <a:ext cx="44644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002060"/>
                </a:solidFill>
                <a:latin typeface="Comic Sans MS" pitchFamily="66" charset="0"/>
              </a:rPr>
              <a:t>Kişinin kendisini başkalarından üstün tutması, özel ve ayrıcalıklı</a:t>
            </a:r>
          </a:p>
          <a:p>
            <a:r>
              <a:rPr lang="tr-TR" sz="2000" dirty="0" smtClean="0">
                <a:solidFill>
                  <a:srgbClr val="002060"/>
                </a:solidFill>
                <a:latin typeface="Comic Sans MS" pitchFamily="66" charset="0"/>
              </a:rPr>
              <a:t>görmesidir.</a:t>
            </a:r>
          </a:p>
          <a:p>
            <a:endParaRPr lang="tr-TR" sz="2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tr-TR" sz="2000" dirty="0" smtClean="0">
                <a:solidFill>
                  <a:srgbClr val="002060"/>
                </a:solidFill>
                <a:latin typeface="Comic Sans MS" pitchFamily="66" charset="0"/>
              </a:rPr>
              <a:t>Kibir aynı zamanda kendini  beğenerek başkalarını küçümsemektir.</a:t>
            </a:r>
            <a:endParaRPr lang="tr-TR" sz="20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5" name="4 Bulut Belirtme Çizgisi"/>
          <p:cNvSpPr/>
          <p:nvPr/>
        </p:nvSpPr>
        <p:spPr>
          <a:xfrm>
            <a:off x="5220072" y="404664"/>
            <a:ext cx="2304256" cy="1224136"/>
          </a:xfrm>
          <a:prstGeom prst="cloudCallout">
            <a:avLst>
              <a:gd name="adj1" fmla="val -16696"/>
              <a:gd name="adj2" fmla="val 283198"/>
            </a:avLst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Kendini ne kadar da beğeniyor. </a:t>
            </a:r>
            <a:endParaRPr lang="tr-TR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9" name="8 Resim" descr="C:\Users\standart\Desktop\2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021289"/>
            <a:ext cx="9144000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  <p:sndAc>
      <p:stSnd>
        <p:snd r:embed="rId3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Sunu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95525" y="0"/>
            <a:ext cx="6848475" cy="6858000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467544" y="620688"/>
            <a:ext cx="1415772" cy="547260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tr-TR" sz="4000" dirty="0" smtClean="0">
                <a:latin typeface="MV Boli" pitchFamily="2" charset="0"/>
                <a:cs typeface="MV Boli" pitchFamily="2" charset="0"/>
              </a:rPr>
              <a:t>Peygamber Efendimiz buyurdu ki;</a:t>
            </a:r>
            <a:endParaRPr lang="tr-TR" sz="4000" dirty="0">
              <a:latin typeface="MV Boli" pitchFamily="2" charset="0"/>
              <a:cs typeface="MV Boli" pitchFamily="2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200421_201316646554869_201293486557185_723485_998386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436095" cy="6858000"/>
          </a:xfrm>
          <a:prstGeom prst="rect">
            <a:avLst/>
          </a:prstGeom>
        </p:spPr>
      </p:pic>
      <p:sp>
        <p:nvSpPr>
          <p:cNvPr id="4" name="3 Metin kutusu"/>
          <p:cNvSpPr txBox="1"/>
          <p:nvPr/>
        </p:nvSpPr>
        <p:spPr>
          <a:xfrm rot="20628015">
            <a:off x="642851" y="1728679"/>
            <a:ext cx="3397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002060"/>
                </a:solidFill>
                <a:latin typeface="MV Boli" pitchFamily="2" charset="0"/>
                <a:cs typeface="MV Boli" pitchFamily="2" charset="0"/>
              </a:rPr>
              <a:t>Bunun üzerine ,Ashap’tan Malik bin </a:t>
            </a:r>
            <a:r>
              <a:rPr lang="tr-TR" sz="2000" b="1" dirty="0" err="1" smtClean="0">
                <a:solidFill>
                  <a:srgbClr val="002060"/>
                </a:solidFill>
                <a:latin typeface="MV Boli" pitchFamily="2" charset="0"/>
                <a:cs typeface="MV Boli" pitchFamily="2" charset="0"/>
              </a:rPr>
              <a:t>Mirare</a:t>
            </a:r>
            <a:r>
              <a:rPr lang="tr-TR" sz="2000" b="1" dirty="0" smtClean="0">
                <a:solidFill>
                  <a:srgbClr val="002060"/>
                </a:solidFill>
                <a:latin typeface="MV Boli" pitchFamily="2" charset="0"/>
                <a:cs typeface="MV Boli" pitchFamily="2" charset="0"/>
              </a:rPr>
              <a:t>; </a:t>
            </a:r>
            <a:endParaRPr lang="tr-TR" sz="2000" b="1" dirty="0">
              <a:solidFill>
                <a:srgbClr val="002060"/>
              </a:solidFill>
              <a:latin typeface="MV Boli" pitchFamily="2" charset="0"/>
              <a:cs typeface="MV Boli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 rot="20616478">
            <a:off x="731797" y="2588291"/>
            <a:ext cx="409259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002060"/>
                </a:solidFill>
                <a:latin typeface="MV Boli" pitchFamily="2" charset="0"/>
                <a:cs typeface="MV Boli" pitchFamily="2" charset="0"/>
              </a:rPr>
              <a:t>“Ya </a:t>
            </a:r>
            <a:r>
              <a:rPr lang="tr-TR" sz="2000" b="1" dirty="0" err="1" smtClean="0">
                <a:solidFill>
                  <a:srgbClr val="002060"/>
                </a:solidFill>
                <a:latin typeface="MV Boli" pitchFamily="2" charset="0"/>
                <a:cs typeface="MV Boli" pitchFamily="2" charset="0"/>
              </a:rPr>
              <a:t>Resulallah</a:t>
            </a:r>
            <a:r>
              <a:rPr lang="tr-TR" sz="2000" b="1" dirty="0" smtClean="0">
                <a:solidFill>
                  <a:srgbClr val="002060"/>
                </a:solidFill>
                <a:latin typeface="MV Boli" pitchFamily="2" charset="0"/>
                <a:cs typeface="MV Boli" pitchFamily="2" charset="0"/>
              </a:rPr>
              <a:t>! İnsan, elbisesinin ve ayakkabısının, güzel olmasını sever.”dedi. Peygamberimiz de </a:t>
            </a:r>
          </a:p>
          <a:p>
            <a:r>
              <a:rPr lang="tr-TR" sz="2000" b="1" dirty="0" smtClean="0">
                <a:solidFill>
                  <a:srgbClr val="002060"/>
                </a:solidFill>
                <a:latin typeface="MV Boli" pitchFamily="2" charset="0"/>
                <a:cs typeface="MV Boli" pitchFamily="2" charset="0"/>
              </a:rPr>
              <a:t>“Allah güzeldir, güzelliği sever. Kibir ise hakkı kabul etmemek, insanları hor görmektir.”    buyurdu.</a:t>
            </a:r>
          </a:p>
          <a:p>
            <a:r>
              <a:rPr lang="tr-TR" sz="1400" b="1" dirty="0" smtClean="0">
                <a:solidFill>
                  <a:srgbClr val="002060"/>
                </a:solidFill>
                <a:latin typeface="MV Boli" pitchFamily="2" charset="0"/>
                <a:cs typeface="MV Boli" pitchFamily="2" charset="0"/>
              </a:rPr>
              <a:t>             </a:t>
            </a:r>
            <a:r>
              <a:rPr lang="fi-FI" sz="1400" b="1" dirty="0" smtClean="0">
                <a:solidFill>
                  <a:srgbClr val="002060"/>
                </a:solidFill>
                <a:latin typeface="MV Boli" pitchFamily="2" charset="0"/>
                <a:cs typeface="MV Boli" pitchFamily="2" charset="0"/>
              </a:rPr>
              <a:t>Riyazü’s-Salihin, C 2, s. 44</a:t>
            </a:r>
            <a:r>
              <a:rPr lang="fi-FI" sz="1400" dirty="0" smtClean="0">
                <a:solidFill>
                  <a:srgbClr val="002060"/>
                </a:solidFill>
                <a:latin typeface="MV Boli" pitchFamily="2" charset="0"/>
                <a:cs typeface="MV Boli" pitchFamily="2" charset="0"/>
              </a:rPr>
              <a:t>.</a:t>
            </a:r>
            <a:endParaRPr lang="tr-TR" sz="1400" dirty="0">
              <a:solidFill>
                <a:srgbClr val="002060"/>
              </a:solidFill>
              <a:latin typeface="MV Boli" pitchFamily="2" charset="0"/>
              <a:cs typeface="MV Boli" pitchFamily="2" charset="0"/>
            </a:endParaRPr>
          </a:p>
        </p:txBody>
      </p:sp>
      <p:pic>
        <p:nvPicPr>
          <p:cNvPr id="2051" name="Picture 3" descr="C:\Users\standart\Desktop\Fon kağıtları\images (2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620688"/>
            <a:ext cx="3168352" cy="54006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20"/>
                            </p:stCondLst>
                            <p:childTnLst>
                              <p:par>
                                <p:cTn id="1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4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tandart\Desktop\Fon kağıtları\indi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0728"/>
            <a:ext cx="4644008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2 Metin kutusu"/>
          <p:cNvSpPr txBox="1"/>
          <p:nvPr/>
        </p:nvSpPr>
        <p:spPr>
          <a:xfrm>
            <a:off x="4572000" y="1628800"/>
            <a:ext cx="43204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V Boli" pitchFamily="2" charset="0"/>
                <a:cs typeface="MV Boli" pitchFamily="2" charset="0"/>
              </a:rPr>
              <a:t>Yüce Allah, büyüklenmekten kaçınmamızı emrederek şöyle buyurmuştur:</a:t>
            </a:r>
          </a:p>
          <a:p>
            <a:endParaRPr lang="tr-TR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MV Boli" pitchFamily="2" charset="0"/>
              <a:cs typeface="MV Boli" pitchFamily="2" charset="0"/>
            </a:endParaRPr>
          </a:p>
          <a:p>
            <a:r>
              <a:rPr lang="tr-T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V Boli" pitchFamily="2" charset="0"/>
                <a:cs typeface="MV Boli" pitchFamily="2" charset="0"/>
              </a:rPr>
              <a:t>“İnsanlardan (kendini büyük görerek) yüzünü çevirme, yolda böbürlenerek yürüme, </a:t>
            </a:r>
          </a:p>
          <a:p>
            <a:r>
              <a:rPr lang="tr-T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V Boli" pitchFamily="2" charset="0"/>
                <a:cs typeface="MV Boli" pitchFamily="2" charset="0"/>
              </a:rPr>
              <a:t>zira Allah büyüklük taslayıp, kendini beğenip övünen hiç kimseyi sevmez.”</a:t>
            </a:r>
            <a:endParaRPr lang="tr-TR" sz="2400" dirty="0">
              <a:solidFill>
                <a:schemeClr val="tx1">
                  <a:lumMod val="75000"/>
                  <a:lumOff val="25000"/>
                </a:schemeClr>
              </a:solidFill>
              <a:latin typeface="MV Boli" pitchFamily="2" charset="0"/>
              <a:cs typeface="MV Boli" pitchFamily="2" charset="0"/>
            </a:endParaRPr>
          </a:p>
        </p:txBody>
      </p:sp>
    </p:spTree>
  </p:cSld>
  <p:clrMapOvr>
    <a:masterClrMapping/>
  </p:clrMapOvr>
  <p:transition>
    <p:randomBar dir="vert"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tandart\Desktop\Fon kağıtları\images (2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32656"/>
            <a:ext cx="3816424" cy="17335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Dikdörtgen"/>
          <p:cNvSpPr/>
          <p:nvPr/>
        </p:nvSpPr>
        <p:spPr>
          <a:xfrm>
            <a:off x="5148064" y="2204864"/>
            <a:ext cx="18886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lackadder ITC" pitchFamily="82" charset="0"/>
              </a:rPr>
              <a:t>Derki; </a:t>
            </a:r>
            <a:endParaRPr lang="tr-TR" sz="5400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Blackadder ITC" pitchFamily="82" charset="0"/>
            </a:endParaRPr>
          </a:p>
        </p:txBody>
      </p:sp>
      <p:pic>
        <p:nvPicPr>
          <p:cNvPr id="1028" name="Picture 4" descr="C:\Users\standart\Desktop\Fon kağıtları\189452_201313823221818_201293486557185_723429_4419547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3140968"/>
            <a:ext cx="5940152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6 Metin kutusu"/>
          <p:cNvSpPr txBox="1"/>
          <p:nvPr/>
        </p:nvSpPr>
        <p:spPr>
          <a:xfrm>
            <a:off x="4283968" y="4077072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dirty="0" smtClean="0">
                <a:solidFill>
                  <a:srgbClr val="002060"/>
                </a:solidFill>
                <a:latin typeface="Comic Sans MS" pitchFamily="66" charset="0"/>
              </a:rPr>
              <a:t>Yüzde ısrar etme doksan da olur, İnsan dediğinde noksan da olur.</a:t>
            </a:r>
          </a:p>
          <a:p>
            <a:pPr algn="just"/>
            <a:r>
              <a:rPr lang="tr-TR" dirty="0" smtClean="0">
                <a:solidFill>
                  <a:srgbClr val="002060"/>
                </a:solidFill>
                <a:latin typeface="Comic Sans MS" pitchFamily="66" charset="0"/>
              </a:rPr>
              <a:t>Sakın büyüklenme elde neler var,</a:t>
            </a:r>
          </a:p>
          <a:p>
            <a:pPr algn="just"/>
            <a:r>
              <a:rPr lang="tr-TR" dirty="0" smtClean="0">
                <a:solidFill>
                  <a:srgbClr val="002060"/>
                </a:solidFill>
                <a:latin typeface="Comic Sans MS" pitchFamily="66" charset="0"/>
              </a:rPr>
              <a:t>Bir ben varım deme yoksan da olur.</a:t>
            </a:r>
            <a:endParaRPr lang="tr-TR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23528" y="1628800"/>
            <a:ext cx="2736304" cy="317009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>
                <a:latin typeface="Comic Sans MS" pitchFamily="66" charset="0"/>
              </a:rPr>
              <a:t>Her insanın imkânları, kabiliyetleri farklı olabilir. </a:t>
            </a:r>
          </a:p>
          <a:p>
            <a:pPr algn="ctr"/>
            <a:r>
              <a:rPr lang="tr-TR" sz="2000" dirty="0" smtClean="0">
                <a:latin typeface="Comic Sans MS" pitchFamily="66" charset="0"/>
              </a:rPr>
              <a:t>Hiç kimse malına, mülküne, makamına,güzelliğine, çocuklarının çokluğuna, bilgisine güvenerek büyüklenmemelidir.</a:t>
            </a:r>
            <a:endParaRPr lang="tr-TR" sz="20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split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standart\Desktop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2" name="Picture 4" descr="C:\Users\standart\Desktop\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844824"/>
            <a:ext cx="683568" cy="9361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:\Users\standart\Desktop\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0900" y="620688"/>
            <a:ext cx="1943100" cy="17281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C:\Users\standart\Desktop\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25144"/>
            <a:ext cx="1619672" cy="1584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C:\Users\standart\Desktop\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077072"/>
            <a:ext cx="1943100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8 Dikdörtgen"/>
          <p:cNvSpPr/>
          <p:nvPr/>
        </p:nvSpPr>
        <p:spPr>
          <a:xfrm>
            <a:off x="395536" y="260648"/>
            <a:ext cx="835292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Sizce Peygamberimiz insanlara </a:t>
            </a:r>
          </a:p>
          <a:p>
            <a:pPr algn="ctr"/>
            <a:r>
              <a:rPr lang="tr-TR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nasıl davranırdı?</a:t>
            </a:r>
            <a:endParaRPr lang="tr-TR" sz="32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1691680" y="2060848"/>
            <a:ext cx="5256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MV Boli" pitchFamily="2" charset="0"/>
              </a:rPr>
              <a:t>İnsanlar arasında hiçbir ayrım yapmazdı</a:t>
            </a:r>
            <a:r>
              <a:rPr lang="tr-TR" sz="2000" dirty="0" smtClean="0">
                <a:latin typeface="Comic Sans MS" pitchFamily="66" charset="0"/>
                <a:cs typeface="MV Boli" pitchFamily="2" charset="0"/>
              </a:rPr>
              <a:t>.</a:t>
            </a:r>
            <a:endParaRPr lang="tr-TR" sz="2000" dirty="0">
              <a:latin typeface="Comic Sans MS" pitchFamily="66" charset="0"/>
              <a:cs typeface="MV Boli" pitchFamily="2" charset="0"/>
            </a:endParaRPr>
          </a:p>
        </p:txBody>
      </p:sp>
      <p:pic>
        <p:nvPicPr>
          <p:cNvPr id="11" name="Picture 4" descr="C:\Users\standart\Desktop\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780928"/>
            <a:ext cx="683568" cy="9361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11 Metin kutusu"/>
          <p:cNvSpPr txBox="1"/>
          <p:nvPr/>
        </p:nvSpPr>
        <p:spPr>
          <a:xfrm>
            <a:off x="1619672" y="2996952"/>
            <a:ext cx="5256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latin typeface="Comic Sans MS" pitchFamily="66" charset="0"/>
              </a:rPr>
              <a:t>Zengin, fakir, dil, ırk ve cinsiyet</a:t>
            </a:r>
          </a:p>
          <a:p>
            <a:r>
              <a:rPr lang="tr-TR" sz="2000" b="1" dirty="0" smtClean="0">
                <a:latin typeface="Comic Sans MS" pitchFamily="66" charset="0"/>
              </a:rPr>
              <a:t>farkı gözetmeksizin herkese eşit davranırdı.</a:t>
            </a:r>
            <a:endParaRPr lang="tr-TR" sz="2000" b="1" dirty="0">
              <a:latin typeface="Comic Sans MS" pitchFamily="66" charset="0"/>
              <a:cs typeface="MV Boli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187624" y="5517232"/>
            <a:ext cx="696983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“E</a:t>
            </a:r>
            <a:r>
              <a:rPr lang="tr-TR" sz="36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n güzel örnek </a:t>
            </a:r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H</a:t>
            </a:r>
            <a:r>
              <a:rPr lang="tr-TR" sz="36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z. </a:t>
            </a:r>
            <a:r>
              <a:rPr lang="tr-TR" sz="4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M</a:t>
            </a:r>
            <a:r>
              <a:rPr lang="tr-TR" sz="40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uhammed.”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zoom dir="in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250"/>
                            </p:stCondLst>
                            <p:childTnLst>
                              <p:par>
                                <p:cTn id="2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80"/>
                            </p:stCondLst>
                            <p:childTnLst>
                              <p:par>
                                <p:cTn id="3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40"/>
                            </p:stCondLst>
                            <p:childTnLst>
                              <p:par>
                                <p:cTn id="4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tandart\Desktop\Fon kağıtları\images (1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34088" y="2852936"/>
            <a:ext cx="5923416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tr-T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Jokerman" pitchFamily="82" charset="0"/>
              </a:rPr>
              <a:t>KÖTÜ ZANDA </a:t>
            </a:r>
          </a:p>
          <a:p>
            <a:pPr algn="just"/>
            <a:r>
              <a:rPr lang="tr-T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Jokerman" pitchFamily="82" charset="0"/>
              </a:rPr>
              <a:t>           </a:t>
            </a:r>
          </a:p>
          <a:p>
            <a:pPr algn="just"/>
            <a:r>
              <a:rPr lang="tr-T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Jokerman" pitchFamily="82" charset="0"/>
              </a:rPr>
              <a:t>                BULUNMAK</a:t>
            </a:r>
            <a:endParaRPr lang="tr-TR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Jokerman" pitchFamily="82" charset="0"/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601</TotalTime>
  <Words>614</Words>
  <Application>Microsoft Office PowerPoint</Application>
  <PresentationFormat>Ekran Gösterisi (4:3)</PresentationFormat>
  <Paragraphs>79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standart</dc:creator>
  <cp:lastModifiedBy>DEM</cp:lastModifiedBy>
  <cp:revision>82</cp:revision>
  <dcterms:created xsi:type="dcterms:W3CDTF">2012-03-17T13:26:56Z</dcterms:created>
  <dcterms:modified xsi:type="dcterms:W3CDTF">2016-05-04T12:31:23Z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