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6" r:id="rId3"/>
    <p:sldId id="273" r:id="rId4"/>
    <p:sldId id="257" r:id="rId5"/>
    <p:sldId id="274" r:id="rId6"/>
    <p:sldId id="258" r:id="rId7"/>
    <p:sldId id="275" r:id="rId8"/>
    <p:sldId id="260" r:id="rId9"/>
    <p:sldId id="276" r:id="rId10"/>
    <p:sldId id="261" r:id="rId11"/>
    <p:sldId id="279" r:id="rId12"/>
    <p:sldId id="259" r:id="rId13"/>
    <p:sldId id="280" r:id="rId14"/>
    <p:sldId id="262" r:id="rId15"/>
    <p:sldId id="278" r:id="rId16"/>
    <p:sldId id="263" r:id="rId17"/>
    <p:sldId id="277" r:id="rId18"/>
    <p:sldId id="264" r:id="rId19"/>
    <p:sldId id="288" r:id="rId20"/>
    <p:sldId id="265" r:id="rId21"/>
    <p:sldId id="281" r:id="rId22"/>
    <p:sldId id="266" r:id="rId23"/>
    <p:sldId id="282" r:id="rId24"/>
    <p:sldId id="268" r:id="rId25"/>
    <p:sldId id="283" r:id="rId26"/>
    <p:sldId id="269" r:id="rId27"/>
    <p:sldId id="284" r:id="rId28"/>
    <p:sldId id="270" r:id="rId29"/>
    <p:sldId id="285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353B3-EDA3-48AC-9AA5-812F207602FE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06609-CA1B-4E79-815C-12778F348D1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353B3-EDA3-48AC-9AA5-812F207602FE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06609-CA1B-4E79-815C-12778F348D1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353B3-EDA3-48AC-9AA5-812F207602FE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06609-CA1B-4E79-815C-12778F348D1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353B3-EDA3-48AC-9AA5-812F207602FE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06609-CA1B-4E79-815C-12778F348D1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353B3-EDA3-48AC-9AA5-812F207602FE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06609-CA1B-4E79-815C-12778F348D1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353B3-EDA3-48AC-9AA5-812F207602FE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06609-CA1B-4E79-815C-12778F348D1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353B3-EDA3-48AC-9AA5-812F207602FE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06609-CA1B-4E79-815C-12778F348D1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353B3-EDA3-48AC-9AA5-812F207602FE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06609-CA1B-4E79-815C-12778F348D1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353B3-EDA3-48AC-9AA5-812F207602FE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06609-CA1B-4E79-815C-12778F348D1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353B3-EDA3-48AC-9AA5-812F207602FE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06609-CA1B-4E79-815C-12778F348D1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353B3-EDA3-48AC-9AA5-812F207602FE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06609-CA1B-4E79-815C-12778F348D1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353B3-EDA3-48AC-9AA5-812F207602FE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06609-CA1B-4E79-815C-12778F348D1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materyalgrubudkab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Bulut Belirtme Çizgisi"/>
          <p:cNvSpPr/>
          <p:nvPr/>
        </p:nvSpPr>
        <p:spPr>
          <a:xfrm>
            <a:off x="2267744" y="332656"/>
            <a:ext cx="6876256" cy="4536504"/>
          </a:xfrm>
          <a:prstGeom prst="cloudCallout">
            <a:avLst>
              <a:gd name="adj1" fmla="val -31575"/>
              <a:gd name="adj2" fmla="val 7683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3491880" y="1268760"/>
            <a:ext cx="439248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7030A0"/>
                </a:solidFill>
                <a:latin typeface="Comic Sans MS" pitchFamily="66" charset="0"/>
              </a:rPr>
              <a:t>Yüce Allah bu konuyla ilgili bir ayette,</a:t>
            </a:r>
          </a:p>
          <a:p>
            <a:r>
              <a:rPr lang="tr-TR" sz="2000" b="1" dirty="0" smtClean="0">
                <a:solidFill>
                  <a:srgbClr val="7030A0"/>
                </a:solidFill>
                <a:latin typeface="Comic Sans MS" pitchFamily="66" charset="0"/>
              </a:rPr>
              <a:t>“Ey iman edenler! Bir topluluk diğer topluluğu alaya almasın.Belki de onlar kendilerinden daha iyidirler.Kadınlar da kadınları alaya almasınlar.Belki de onlar kendilerinden daha iyidirler.Kendi kendinizi ayıplamayın,birbirinizi kötü lakaplarla çağırmayın…”</a:t>
            </a:r>
            <a:endParaRPr lang="tr-TR" sz="20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6" name="Picture 2" descr="D:\Belgelerim\Animasyon\J028275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7816" y="116632"/>
            <a:ext cx="1656184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5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691276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D:\FOTOKRİTİK\7820bea0153c0ed291805e9bf7df9f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76672"/>
            <a:ext cx="5904656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Bulut Belirtme Çizgisi"/>
          <p:cNvSpPr/>
          <p:nvPr/>
        </p:nvSpPr>
        <p:spPr>
          <a:xfrm>
            <a:off x="2051720" y="404664"/>
            <a:ext cx="6876256" cy="4536504"/>
          </a:xfrm>
          <a:prstGeom prst="cloudCallout">
            <a:avLst>
              <a:gd name="adj1" fmla="val -31575"/>
              <a:gd name="adj2" fmla="val 7683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3059832" y="1484784"/>
            <a:ext cx="48245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  <a:latin typeface="Comic Sans MS" pitchFamily="66" charset="0"/>
              </a:rPr>
              <a:t>Bizler de bir </a:t>
            </a:r>
            <a:r>
              <a:rPr lang="tr-TR" sz="2400" b="1" dirty="0" err="1" smtClean="0">
                <a:solidFill>
                  <a:srgbClr val="7030A0"/>
                </a:solidFill>
                <a:latin typeface="Comic Sans MS" pitchFamily="66" charset="0"/>
              </a:rPr>
              <a:t>müslüman</a:t>
            </a:r>
            <a:r>
              <a:rPr lang="tr-TR" sz="2400" b="1" dirty="0" smtClean="0">
                <a:solidFill>
                  <a:srgbClr val="7030A0"/>
                </a:solidFill>
                <a:latin typeface="Comic Sans MS" pitchFamily="66" charset="0"/>
              </a:rPr>
              <a:t> olarak herkesi  olduğu gibi kabul etmeli,insanların kusurlu ve eksik yönleriyle alay etmemeliyiz.</a:t>
            </a:r>
            <a:endParaRPr lang="tr-TR" sz="2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6" name="Picture 2" descr="D:\Belgelerim\Animasyon\J028275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7816" y="188640"/>
            <a:ext cx="1656184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691276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D:\FOTOKRİTİK\dayanış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76672"/>
            <a:ext cx="5904656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Bulut Belirtme Çizgisi"/>
          <p:cNvSpPr/>
          <p:nvPr/>
        </p:nvSpPr>
        <p:spPr>
          <a:xfrm>
            <a:off x="1979712" y="332656"/>
            <a:ext cx="6876256" cy="4536504"/>
          </a:xfrm>
          <a:prstGeom prst="cloudCallout">
            <a:avLst>
              <a:gd name="adj1" fmla="val -31575"/>
              <a:gd name="adj2" fmla="val 7683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771800" y="1772816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u="sng" dirty="0" smtClean="0">
                <a:solidFill>
                  <a:srgbClr val="FF0000"/>
                </a:solidFill>
                <a:latin typeface="Comic Sans MS" pitchFamily="66" charset="0"/>
              </a:rPr>
              <a:t>BÜYÜKLENMEK ( KİBİR )</a:t>
            </a:r>
            <a:endParaRPr lang="tr-TR" sz="20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915816" y="2564904"/>
            <a:ext cx="360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  <a:latin typeface="Comic Sans MS" pitchFamily="66" charset="0"/>
              </a:rPr>
              <a:t>Kibir ,başkalarını hor görüp kendisini üstün görmek,büyüklenmektir.</a:t>
            </a:r>
            <a:endParaRPr lang="tr-TR" sz="2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2050" name="Picture 2" descr="D:\Belgelerim\Animasyon\J028274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188640"/>
            <a:ext cx="1584176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691276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D:\FOTOKRİTİK\semazen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548680"/>
            <a:ext cx="5904656" cy="56285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Bulut Belirtme Çizgisi"/>
          <p:cNvSpPr/>
          <p:nvPr/>
        </p:nvSpPr>
        <p:spPr>
          <a:xfrm>
            <a:off x="1691680" y="476672"/>
            <a:ext cx="7308304" cy="4536504"/>
          </a:xfrm>
          <a:prstGeom prst="cloudCallout">
            <a:avLst>
              <a:gd name="adj1" fmla="val -31575"/>
              <a:gd name="adj2" fmla="val 7683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555776" y="1340768"/>
            <a:ext cx="61926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7030A0"/>
                </a:solidFill>
                <a:latin typeface="Comic Sans MS" pitchFamily="66" charset="0"/>
              </a:rPr>
              <a:t>Kişiler ; ırkları ,milliyetleri,soyları , zenginlikleri,mevki ve makamları,başarıları vb. özellikleri nedeniyle zaman zaman gurura ve </a:t>
            </a:r>
            <a:r>
              <a:rPr lang="tr-TR" sz="2400" dirty="0" err="1" smtClean="0">
                <a:solidFill>
                  <a:srgbClr val="7030A0"/>
                </a:solidFill>
                <a:latin typeface="Comic Sans MS" pitchFamily="66" charset="0"/>
              </a:rPr>
              <a:t>kibire</a:t>
            </a:r>
            <a:r>
              <a:rPr lang="tr-TR" sz="2400" dirty="0" smtClean="0">
                <a:solidFill>
                  <a:srgbClr val="7030A0"/>
                </a:solidFill>
                <a:latin typeface="Comic Sans MS" pitchFamily="66" charset="0"/>
              </a:rPr>
              <a:t> kapılabilirler.Oysa böyle davranmak  yanlıştır,dinimize göre   de günahtır.</a:t>
            </a:r>
            <a:endParaRPr lang="tr-TR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6" name="Picture 2" descr="D:\Belgelerim\Animasyon\J028274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0"/>
            <a:ext cx="1584176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691276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D:\FOTOKRİTİK\semazenl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548679"/>
            <a:ext cx="5904656" cy="5577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ulut Belirtme Çizgisi"/>
          <p:cNvSpPr/>
          <p:nvPr/>
        </p:nvSpPr>
        <p:spPr>
          <a:xfrm>
            <a:off x="2267744" y="260648"/>
            <a:ext cx="6876256" cy="4536504"/>
          </a:xfrm>
          <a:prstGeom prst="cloudCallout">
            <a:avLst>
              <a:gd name="adj1" fmla="val -31575"/>
              <a:gd name="adj2" fmla="val 7683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915816" y="1628800"/>
            <a:ext cx="52565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  <a:latin typeface="Comic Sans MS" pitchFamily="66" charset="0"/>
              </a:rPr>
              <a:t>Kibir şeytana ait kötü özelliklerden biridir.Şeytan kibirlendiği ve kendini beğendiği için ,Allah’ın rahmetinden kovulmuştur.</a:t>
            </a:r>
            <a:endParaRPr lang="tr-TR" sz="2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4" name="Picture 2" descr="D:\Belgelerim\Animasyon\J028274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0"/>
            <a:ext cx="1584176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691276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1" y="548680"/>
            <a:ext cx="5832647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ulut Belirtme Çizgisi"/>
          <p:cNvSpPr/>
          <p:nvPr/>
        </p:nvSpPr>
        <p:spPr>
          <a:xfrm>
            <a:off x="2267744" y="332656"/>
            <a:ext cx="6876256" cy="4536504"/>
          </a:xfrm>
          <a:prstGeom prst="cloudCallout">
            <a:avLst>
              <a:gd name="adj1" fmla="val -31575"/>
              <a:gd name="adj2" fmla="val 7683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3995936" y="1412776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ALAY ETMEK</a:t>
            </a:r>
            <a:endParaRPr lang="tr-TR" sz="32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2771800" y="2492896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  <a:latin typeface="Comic Sans MS" pitchFamily="66" charset="0"/>
              </a:rPr>
              <a:t>İnsanlarla alay etmek niçin kötü bir davranıştır? Düşününüz.</a:t>
            </a:r>
            <a:endParaRPr lang="tr-TR" sz="2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1026" name="Picture 2" descr="D:\Belgelerim\Animasyon\J028275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548680"/>
            <a:ext cx="1656184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/>
      <p:bldP spid="8" grpId="1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ulut Belirtme Çizgisi"/>
          <p:cNvSpPr/>
          <p:nvPr/>
        </p:nvSpPr>
        <p:spPr>
          <a:xfrm>
            <a:off x="1907704" y="404664"/>
            <a:ext cx="6876256" cy="4536504"/>
          </a:xfrm>
          <a:prstGeom prst="cloudCallout">
            <a:avLst>
              <a:gd name="adj1" fmla="val -31575"/>
              <a:gd name="adj2" fmla="val 7683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699792" y="1340768"/>
            <a:ext cx="53285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err="1" smtClean="0">
                <a:solidFill>
                  <a:srgbClr val="7030A0"/>
                </a:solidFill>
                <a:latin typeface="Comic Sans MS" pitchFamily="66" charset="0"/>
              </a:rPr>
              <a:t>Kur’an’da</a:t>
            </a:r>
            <a:r>
              <a:rPr lang="tr-TR" sz="2400" b="1" dirty="0" smtClean="0">
                <a:solidFill>
                  <a:srgbClr val="7030A0"/>
                </a:solidFill>
                <a:latin typeface="Comic Sans MS" pitchFamily="66" charset="0"/>
              </a:rPr>
              <a:t> Hz. Lokman’ın oğluna yaptığı öğüt şöyle anlatılmıştır;</a:t>
            </a:r>
          </a:p>
          <a:p>
            <a:r>
              <a:rPr lang="tr-TR" sz="2400" b="1" dirty="0" smtClean="0">
                <a:solidFill>
                  <a:srgbClr val="7030A0"/>
                </a:solidFill>
                <a:latin typeface="Comic Sans MS" pitchFamily="66" charset="0"/>
              </a:rPr>
              <a:t>“Kibirlenip insanlardan yüzünü çevirme. Yeryüzünde çalımla yürüme; çünkü Allah, kendini beğenip övünenlerin hiçbirini sevmez.” (Lokman 18) </a:t>
            </a:r>
            <a:endParaRPr lang="tr-TR" sz="2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4" name="Picture 2" descr="D:\Belgelerim\Animasyon\J028274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9824" y="116632"/>
            <a:ext cx="1584176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5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691276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7" y="548680"/>
            <a:ext cx="5856651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ulut Belirtme Çizgisi"/>
          <p:cNvSpPr/>
          <p:nvPr/>
        </p:nvSpPr>
        <p:spPr>
          <a:xfrm>
            <a:off x="2267744" y="332656"/>
            <a:ext cx="6876256" cy="4536504"/>
          </a:xfrm>
          <a:prstGeom prst="cloudCallout">
            <a:avLst>
              <a:gd name="adj1" fmla="val -31575"/>
              <a:gd name="adj2" fmla="val 7683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843808" y="1556792"/>
            <a:ext cx="56886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  <a:latin typeface="Comic Sans MS" pitchFamily="66" charset="0"/>
              </a:rPr>
              <a:t>Kendini beğenme kibir ve gururun bir sonucudur. Sahip olduğu nimetlerin Allah’tan geldiğini, yine bir gün yok olup gidebileceğini düşünmemektir. </a:t>
            </a:r>
            <a:endParaRPr lang="tr-TR" sz="2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4" name="Picture 2" descr="D:\Belgelerim\Animasyon\J028274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0"/>
            <a:ext cx="1584176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6912768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548680"/>
            <a:ext cx="576064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Bulut Belirtme Çizgisi"/>
          <p:cNvSpPr/>
          <p:nvPr/>
        </p:nvSpPr>
        <p:spPr>
          <a:xfrm>
            <a:off x="1835696" y="476672"/>
            <a:ext cx="6876256" cy="4536504"/>
          </a:xfrm>
          <a:prstGeom prst="cloudCallout">
            <a:avLst>
              <a:gd name="adj1" fmla="val -31575"/>
              <a:gd name="adj2" fmla="val 7683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843808" y="1340768"/>
            <a:ext cx="52565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7030A0"/>
                </a:solidFill>
                <a:latin typeface="Comic Sans MS" pitchFamily="66" charset="0"/>
              </a:rPr>
              <a:t>Kuran-ı Kerim’de kibir açık bir şekilde yasaklanmıştır.  “ Küçümseyerek insanlardan yüz çevirme ve yeryüzünde böbürlenerek yürüme.Zira  Allah ,kendini beğenmiş ,övünüp duran kimseleri asla sevmez.”</a:t>
            </a:r>
            <a:endParaRPr lang="tr-TR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6" name="Picture 2" descr="D:\Belgelerim\Animasyon\J028274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0"/>
            <a:ext cx="1584176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691276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908720"/>
            <a:ext cx="4320480" cy="5048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Bulut Belirtme Çizgisi"/>
          <p:cNvSpPr/>
          <p:nvPr/>
        </p:nvSpPr>
        <p:spPr>
          <a:xfrm>
            <a:off x="2267744" y="332656"/>
            <a:ext cx="6876256" cy="4536504"/>
          </a:xfrm>
          <a:prstGeom prst="cloudCallout">
            <a:avLst>
              <a:gd name="adj1" fmla="val -31575"/>
              <a:gd name="adj2" fmla="val 7683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3131840" y="1556792"/>
            <a:ext cx="5040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  <a:latin typeface="Comic Sans MS" pitchFamily="66" charset="0"/>
              </a:rPr>
              <a:t>Peygamberimiz hiçbir zaman kibirlenmemiş ,daima alçak gönüllü olmuştur.Kendisinin övülmesine ,aşırı yüceltilmesine karşı çıkmıştır.</a:t>
            </a:r>
            <a:endParaRPr lang="tr-TR" sz="2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6" name="Picture 2" descr="D:\Belgelerim\Animasyon\J028274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188640"/>
            <a:ext cx="1584176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691276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D:\FOTOKRİTİK\hayvanlar\beyazkedil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548680"/>
            <a:ext cx="5796644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Bulut Belirtme Çizgisi"/>
          <p:cNvSpPr/>
          <p:nvPr/>
        </p:nvSpPr>
        <p:spPr>
          <a:xfrm>
            <a:off x="2267744" y="332656"/>
            <a:ext cx="6876256" cy="4536504"/>
          </a:xfrm>
          <a:prstGeom prst="cloudCallout">
            <a:avLst>
              <a:gd name="adj1" fmla="val -31575"/>
              <a:gd name="adj2" fmla="val 7683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3059832" y="1412776"/>
            <a:ext cx="4968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7030A0"/>
                </a:solidFill>
                <a:latin typeface="Comic Sans MS" pitchFamily="66" charset="0"/>
              </a:rPr>
              <a:t>Bizlerde şeytandan gelen kibir ve kendimizi beğenmekten uzak durmalı,alçak gönüllü ve mütevazi olmalıyız.</a:t>
            </a:r>
            <a:endParaRPr lang="tr-TR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6" name="Picture 2" descr="D:\Belgelerim\Animasyon\J028274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188640"/>
            <a:ext cx="1584176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691276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D:\FOTOKRİTİK\bebekler\yansıma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76672"/>
            <a:ext cx="5904656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691276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340768"/>
            <a:ext cx="4706207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Bulut Belirtme Çizgisi"/>
          <p:cNvSpPr/>
          <p:nvPr/>
        </p:nvSpPr>
        <p:spPr>
          <a:xfrm>
            <a:off x="2267744" y="332656"/>
            <a:ext cx="6876256" cy="4536504"/>
          </a:xfrm>
          <a:prstGeom prst="cloudCallout">
            <a:avLst>
              <a:gd name="adj1" fmla="val -31575"/>
              <a:gd name="adj2" fmla="val 7683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843808" y="1772816"/>
            <a:ext cx="6048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  <a:latin typeface="Comic Sans MS" pitchFamily="66" charset="0"/>
              </a:rPr>
              <a:t>Alay etmek bir kimsenin gülünç,kusurlu ve  eksik yönlerini küçümseyerek eğlence konusu yapmaktır.</a:t>
            </a:r>
            <a:endParaRPr lang="tr-TR" sz="2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6" name="Picture 2" descr="D:\Belgelerim\Animasyon\J028275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7816" y="0"/>
            <a:ext cx="1656184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691276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D:\FOTOKRİTİK\hayvanlar\kucukdost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76672"/>
            <a:ext cx="5832648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Bulut Belirtme Çizgisi"/>
          <p:cNvSpPr/>
          <p:nvPr/>
        </p:nvSpPr>
        <p:spPr>
          <a:xfrm>
            <a:off x="2267744" y="332656"/>
            <a:ext cx="6876256" cy="4536504"/>
          </a:xfrm>
          <a:prstGeom prst="cloudCallout">
            <a:avLst>
              <a:gd name="adj1" fmla="val -31575"/>
              <a:gd name="adj2" fmla="val 7683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2987824" y="1844824"/>
            <a:ext cx="5112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  <a:latin typeface="Comic Sans MS" pitchFamily="66" charset="0"/>
              </a:rPr>
              <a:t>İnsanlarla alay etmek,dinimizin yasakladığı kötü bir davranıştır.</a:t>
            </a:r>
            <a:endParaRPr lang="tr-TR" sz="2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6" name="Picture 2" descr="D:\Belgelerim\Animasyon\J028275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7816" y="0"/>
            <a:ext cx="1656184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691276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D:\FOTOKRİTİK\09689d9ff1dd1c7dcf79cf9cb43836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548680"/>
            <a:ext cx="5832648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Bulut Belirtme Çizgisi"/>
          <p:cNvSpPr/>
          <p:nvPr/>
        </p:nvSpPr>
        <p:spPr>
          <a:xfrm>
            <a:off x="2051720" y="260648"/>
            <a:ext cx="6876256" cy="4536504"/>
          </a:xfrm>
          <a:prstGeom prst="cloudCallout">
            <a:avLst>
              <a:gd name="adj1" fmla="val -31575"/>
              <a:gd name="adj2" fmla="val 7683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699792" y="1484784"/>
            <a:ext cx="6120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  <a:latin typeface="Comic Sans MS" pitchFamily="66" charset="0"/>
              </a:rPr>
              <a:t>Kişilerin eksik ve kusurlu yönlerini alay konusu yapmak  onları üzer ve mutsuz eder.Onurlarının zedelenmesine ve gururlarının incinmesine sebep olur.</a:t>
            </a:r>
            <a:endParaRPr lang="tr-TR" sz="2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6" name="Picture 2" descr="D:\Belgelerim\Animasyon\J028275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0"/>
            <a:ext cx="1656184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691276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D:\FOTOKRİTİK\bebekler\erkek çocuğ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548680"/>
            <a:ext cx="5976664" cy="56037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</TotalTime>
  <Words>277</Words>
  <Application>Microsoft Office PowerPoint</Application>
  <PresentationFormat>Ekran Gösterisi (4:3)</PresentationFormat>
  <Paragraphs>18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FREEPC</dc:creator>
  <cp:lastModifiedBy>DEM</cp:lastModifiedBy>
  <cp:revision>24</cp:revision>
  <dcterms:created xsi:type="dcterms:W3CDTF">2012-03-19T22:04:13Z</dcterms:created>
  <dcterms:modified xsi:type="dcterms:W3CDTF">2016-05-04T12:30:39Z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