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57" r:id="rId4"/>
    <p:sldId id="261" r:id="rId5"/>
    <p:sldId id="264" r:id="rId6"/>
    <p:sldId id="262" r:id="rId7"/>
    <p:sldId id="258" r:id="rId8"/>
    <p:sldId id="259" r:id="rId9"/>
    <p:sldId id="260" r:id="rId10"/>
    <p:sldId id="263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780B4-5859-4472-8325-B371BD1C1C8B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7E046-A752-4ED8-AF83-6688321C40E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780B4-5859-4472-8325-B371BD1C1C8B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7E046-A752-4ED8-AF83-6688321C40E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780B4-5859-4472-8325-B371BD1C1C8B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7E046-A752-4ED8-AF83-6688321C40E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780B4-5859-4472-8325-B371BD1C1C8B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7E046-A752-4ED8-AF83-6688321C40E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780B4-5859-4472-8325-B371BD1C1C8B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7E046-A752-4ED8-AF83-6688321C40E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780B4-5859-4472-8325-B371BD1C1C8B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7E046-A752-4ED8-AF83-6688321C40E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780B4-5859-4472-8325-B371BD1C1C8B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7E046-A752-4ED8-AF83-6688321C40E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780B4-5859-4472-8325-B371BD1C1C8B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7E046-A752-4ED8-AF83-6688321C40E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780B4-5859-4472-8325-B371BD1C1C8B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7E046-A752-4ED8-AF83-6688321C40E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780B4-5859-4472-8325-B371BD1C1C8B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7E046-A752-4ED8-AF83-6688321C40E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780B4-5859-4472-8325-B371BD1C1C8B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7E046-A752-4ED8-AF83-6688321C40E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2780B4-5859-4472-8325-B371BD1C1C8B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B7E046-A752-4ED8-AF83-6688321C40ED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grayscl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Autofit/>
          </a:bodyPr>
          <a:lstStyle/>
          <a:p>
            <a:r>
              <a:rPr lang="tr-TR" sz="4000" b="1" dirty="0" smtClean="0">
                <a:solidFill>
                  <a:schemeClr val="bg1"/>
                </a:solidFill>
                <a:latin typeface="Comic Sans MS" pitchFamily="66" charset="0"/>
              </a:rPr>
              <a:t>Allah(</a:t>
            </a:r>
            <a:r>
              <a:rPr lang="tr-TR" sz="4000" b="1" dirty="0" err="1" smtClean="0">
                <a:solidFill>
                  <a:schemeClr val="bg1"/>
                </a:solidFill>
                <a:latin typeface="Comic Sans MS" pitchFamily="66" charset="0"/>
              </a:rPr>
              <a:t>cc</a:t>
            </a:r>
            <a:r>
              <a:rPr lang="tr-TR" sz="4000" b="1" dirty="0">
                <a:solidFill>
                  <a:schemeClr val="bg1"/>
                </a:solidFill>
                <a:latin typeface="Comic Sans MS" pitchFamily="66" charset="0"/>
              </a:rPr>
              <a:t>)’ı Arayan </a:t>
            </a:r>
            <a:r>
              <a:rPr lang="tr-TR" sz="4000" b="1" dirty="0" smtClean="0">
                <a:solidFill>
                  <a:schemeClr val="bg1"/>
                </a:solidFill>
                <a:latin typeface="Comic Sans MS" pitchFamily="66" charset="0"/>
              </a:rPr>
              <a:t>İnsan:</a:t>
            </a:r>
            <a:br>
              <a:rPr lang="tr-TR" sz="4000" b="1" dirty="0" smtClean="0">
                <a:solidFill>
                  <a:schemeClr val="bg1"/>
                </a:solidFill>
                <a:latin typeface="Comic Sans MS" pitchFamily="66" charset="0"/>
              </a:rPr>
            </a:br>
            <a:r>
              <a:rPr lang="tr-TR" sz="4000" b="1" dirty="0" smtClean="0">
                <a:solidFill>
                  <a:schemeClr val="bg1"/>
                </a:solidFill>
                <a:latin typeface="Comic Sans MS" pitchFamily="66" charset="0"/>
              </a:rPr>
              <a:t>Hz</a:t>
            </a:r>
            <a:r>
              <a:rPr lang="tr-TR" sz="4000" b="1" dirty="0">
                <a:solidFill>
                  <a:schemeClr val="bg1"/>
                </a:solidFill>
                <a:latin typeface="Comic Sans MS" pitchFamily="66" charset="0"/>
              </a:rPr>
              <a:t>. İbrahim</a:t>
            </a:r>
            <a:endParaRPr lang="tr-TR" sz="4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2060848"/>
            <a:ext cx="8229600" cy="4525963"/>
          </a:xfrm>
        </p:spPr>
        <p:txBody>
          <a:bodyPr>
            <a:normAutofit/>
          </a:bodyPr>
          <a:lstStyle/>
          <a:p>
            <a:r>
              <a:rPr lang="tr-TR" sz="2800" dirty="0">
                <a:solidFill>
                  <a:schemeClr val="bg1"/>
                </a:solidFill>
                <a:latin typeface="Comic Sans MS" pitchFamily="66" charset="0"/>
              </a:rPr>
              <a:t>Hz. İbrahim, </a:t>
            </a:r>
            <a:r>
              <a:rPr lang="tr-TR" sz="2800" dirty="0" err="1">
                <a:solidFill>
                  <a:schemeClr val="bg1"/>
                </a:solidFill>
                <a:latin typeface="Comic Sans MS" pitchFamily="66" charset="0"/>
              </a:rPr>
              <a:t>Kur’an</a:t>
            </a:r>
            <a:r>
              <a:rPr lang="tr-TR" sz="2800" dirty="0">
                <a:solidFill>
                  <a:schemeClr val="bg1"/>
                </a:solidFill>
                <a:latin typeface="Comic Sans MS" pitchFamily="66" charset="0"/>
              </a:rPr>
              <a:t>-ı Kerim’de hayatı genişçe anlatılan peygamberlerdendir. </a:t>
            </a:r>
            <a:endParaRPr lang="tr-TR" sz="2800" dirty="0" smtClean="0">
              <a:solidFill>
                <a:schemeClr val="bg1"/>
              </a:solidFill>
              <a:latin typeface="Comic Sans MS" pitchFamily="66" charset="0"/>
            </a:endParaRPr>
          </a:p>
          <a:p>
            <a:r>
              <a:rPr lang="tr-TR" sz="2800" dirty="0">
                <a:solidFill>
                  <a:schemeClr val="bg1"/>
                </a:solidFill>
                <a:latin typeface="Comic Sans MS" pitchFamily="66" charset="0"/>
              </a:rPr>
              <a:t>Hz. İbrahim’in peygamber olarak gönderildiği toplum, güneşe, aya, yıldızlara ve kendi elleriyle yaptıkları putlara tanrı diye tapıyordu. </a:t>
            </a:r>
            <a:endParaRPr lang="tr-TR" sz="2800" dirty="0" smtClean="0">
              <a:solidFill>
                <a:schemeClr val="bg1"/>
              </a:solidFill>
              <a:latin typeface="Comic Sans MS" pitchFamily="66" charset="0"/>
            </a:endParaRPr>
          </a:p>
          <a:p>
            <a:r>
              <a:rPr lang="tr-TR" sz="2800" dirty="0" smtClean="0">
                <a:solidFill>
                  <a:schemeClr val="bg1"/>
                </a:solidFill>
                <a:latin typeface="Comic Sans MS" pitchFamily="66" charset="0"/>
              </a:rPr>
              <a:t>Hz. İbrahim, Yüce Allah’ın varlığını biliyor, onun birliğine inanıyordu.</a:t>
            </a:r>
            <a:endParaRPr lang="tr-TR" sz="2800" dirty="0">
              <a:solidFill>
                <a:schemeClr val="bg1"/>
              </a:solidFill>
              <a:latin typeface="Comic Sans MS" pitchFamily="66" charset="0"/>
            </a:endParaRPr>
          </a:p>
          <a:p>
            <a:endParaRPr lang="tr-TR" sz="2800" dirty="0"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764704"/>
            <a:ext cx="7772400" cy="1470025"/>
          </a:xfrm>
        </p:spPr>
        <p:txBody>
          <a:bodyPr/>
          <a:lstStyle/>
          <a:p>
            <a:r>
              <a:rPr lang="tr-TR" b="1" dirty="0" smtClean="0">
                <a:solidFill>
                  <a:schemeClr val="bg1"/>
                </a:solidFill>
                <a:latin typeface="Comic Sans MS" pitchFamily="66" charset="0"/>
              </a:rPr>
              <a:t>KURAN’I KERİM’İN TEMEL EĞİTİCİ NİTELİKLERİ</a:t>
            </a:r>
            <a:endParaRPr lang="tr-TR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31640" y="5105400"/>
            <a:ext cx="6400800" cy="1752600"/>
          </a:xfrm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Font typeface="Wingdings" pitchFamily="2" charset="2"/>
              <a:buChar char="Ø"/>
            </a:pPr>
            <a:r>
              <a:rPr lang="tr-TR" b="1" dirty="0">
                <a:latin typeface="Comic Sans MS" pitchFamily="66" charset="0"/>
              </a:rPr>
              <a:t>İslam </a:t>
            </a:r>
            <a:r>
              <a:rPr lang="tr-TR" b="1" dirty="0" smtClean="0">
                <a:latin typeface="Comic Sans MS" pitchFamily="66" charset="0"/>
              </a:rPr>
              <a:t>Dininin </a:t>
            </a:r>
            <a:r>
              <a:rPr lang="tr-TR" b="1" dirty="0">
                <a:latin typeface="Comic Sans MS" pitchFamily="66" charset="0"/>
              </a:rPr>
              <a:t>Temel </a:t>
            </a:r>
            <a:r>
              <a:rPr lang="tr-TR" b="1" dirty="0" smtClean="0">
                <a:latin typeface="Comic Sans MS" pitchFamily="66" charset="0"/>
              </a:rPr>
              <a:t>Kaynağı</a:t>
            </a:r>
            <a:br>
              <a:rPr lang="tr-TR" b="1" dirty="0" smtClean="0">
                <a:latin typeface="Comic Sans MS" pitchFamily="66" charset="0"/>
              </a:rPr>
            </a:br>
            <a:endParaRPr lang="tr-TR" b="1" dirty="0">
              <a:latin typeface="Comic Sans MS" pitchFamily="66" charset="0"/>
            </a:endParaRPr>
          </a:p>
        </p:txBody>
      </p:sp>
      <p:pic>
        <p:nvPicPr>
          <p:cNvPr id="6" name="5 İçerik Yer Tutucusu" descr="imagesCA2RC2P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15816" y="908720"/>
            <a:ext cx="3168352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3 Akış Çizelgesi: Öteki İşlem"/>
          <p:cNvSpPr/>
          <p:nvPr/>
        </p:nvSpPr>
        <p:spPr>
          <a:xfrm>
            <a:off x="899592" y="3068960"/>
            <a:ext cx="7704856" cy="1296144"/>
          </a:xfrm>
          <a:prstGeom prst="flowChartAlternateProcess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tr-TR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Kur’an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-ı Kerim, Allah(</a:t>
            </a:r>
            <a:r>
              <a:rPr kumimoji="0" lang="tr-TR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cc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) tarafından son peygamber Hz. Muhammed(sav)’e gönderilen son kitaptır. İslam dininin temel kaynağıdır.</a:t>
            </a:r>
            <a:endParaRPr kumimoji="0" lang="tr-TR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5" name="4 Akış Çizelgesi: Öteki İşlem"/>
          <p:cNvSpPr/>
          <p:nvPr/>
        </p:nvSpPr>
        <p:spPr>
          <a:xfrm>
            <a:off x="899592" y="4797152"/>
            <a:ext cx="7632848" cy="1296144"/>
          </a:xfrm>
          <a:prstGeom prst="flowChartAlternate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tr-TR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Kur’an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-ı Kerim bütün insanlara hitap eden evrensel bir kitaptır. İnsanların dünyada mutlu bir hayat sürmelerini ve </a:t>
            </a:r>
            <a:r>
              <a:rPr kumimoji="0" lang="tr-TR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ahirette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mükafata ulaşmalarını sağlayacak ilkeleri kapsar.</a:t>
            </a:r>
            <a:endParaRPr kumimoji="0" lang="tr-TR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tr-TR" dirty="0" smtClean="0">
                <a:latin typeface="Comic Sans MS" pitchFamily="66" charset="0"/>
              </a:rPr>
              <a:t>KURAN’I KERİM;</a:t>
            </a:r>
            <a:endParaRPr lang="tr-TR" dirty="0">
              <a:latin typeface="Comic Sans MS" pitchFamily="66" charset="0"/>
            </a:endParaRPr>
          </a:p>
        </p:txBody>
      </p:sp>
      <p:pic>
        <p:nvPicPr>
          <p:cNvPr id="4" name="3 Resim" descr="imagesCADEJ2P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36096" y="1844824"/>
            <a:ext cx="3096344" cy="3960440"/>
          </a:xfrm>
          <a:prstGeom prst="rect">
            <a:avLst/>
          </a:prstGeom>
        </p:spPr>
      </p:pic>
      <p:sp>
        <p:nvSpPr>
          <p:cNvPr id="8" name="7 Dikdörtgen"/>
          <p:cNvSpPr/>
          <p:nvPr/>
        </p:nvSpPr>
        <p:spPr>
          <a:xfrm>
            <a:off x="467544" y="1628800"/>
            <a:ext cx="410445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tr-TR" sz="2800" b="1" dirty="0" smtClean="0">
                <a:latin typeface="Comic Sans MS" pitchFamily="66" charset="0"/>
              </a:rPr>
              <a:t>Güçsüz, yetim, yoksul ve engelli insanlarla yardımlaşmayı ve paylaşmayı emreder. </a:t>
            </a:r>
            <a:endParaRPr lang="tr-TR" sz="2800" b="1" dirty="0">
              <a:latin typeface="Comic Sans MS" pitchFamily="66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611560" y="4509120"/>
            <a:ext cx="39604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tr-TR" sz="2800" b="1" dirty="0" smtClean="0">
                <a:latin typeface="Comic Sans MS" pitchFamily="66" charset="0"/>
              </a:rPr>
              <a:t>Sorumluluk sahibi olmamızı ister.</a:t>
            </a:r>
            <a:endParaRPr lang="tr-TR" sz="2800" b="1" dirty="0"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Yuvarlatılmış Dikdörtgen"/>
          <p:cNvSpPr/>
          <p:nvPr/>
        </p:nvSpPr>
        <p:spPr>
          <a:xfrm>
            <a:off x="539552" y="2780928"/>
            <a:ext cx="8208912" cy="108012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Font typeface="Wingdings" pitchFamily="2" charset="2"/>
              <a:buChar char="Ø"/>
            </a:pPr>
            <a:r>
              <a:rPr lang="tr-TR" sz="2000" b="1" dirty="0" err="1" smtClean="0">
                <a:latin typeface="Comic Sans MS" pitchFamily="66" charset="0"/>
              </a:rPr>
              <a:t>Kur’an</a:t>
            </a:r>
            <a:r>
              <a:rPr lang="tr-TR" sz="2000" b="1" dirty="0" smtClean="0">
                <a:latin typeface="Comic Sans MS" pitchFamily="66" charset="0"/>
              </a:rPr>
              <a:t> insanları karanlıktan aydınlığa çıkarır ve insanlara inanç, ibadet ve ahlak konularında sorumluluklarını hatırlatır.</a:t>
            </a:r>
            <a:endParaRPr lang="tr-TR" sz="2000" b="1" dirty="0">
              <a:latin typeface="Comic Sans MS" pitchFamily="66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395536" y="692696"/>
            <a:ext cx="8568952" cy="1224136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Font typeface="Wingdings" pitchFamily="2" charset="2"/>
              <a:buChar char="Ø"/>
            </a:pPr>
            <a:r>
              <a:rPr lang="tr-TR" sz="2000" b="1" dirty="0" err="1" smtClean="0">
                <a:latin typeface="Comic Sans MS" pitchFamily="66" charset="0"/>
              </a:rPr>
              <a:t>Kur’an</a:t>
            </a:r>
            <a:r>
              <a:rPr lang="tr-TR" sz="2000" b="1" dirty="0" smtClean="0">
                <a:latin typeface="Comic Sans MS" pitchFamily="66" charset="0"/>
              </a:rPr>
              <a:t>-ı Kerim,insanları çeşitli konularda bilgilendirir,aydınlatır, güzel davranışlara yönlendirir ve kötülüklerden kaçınmaları için uyarılarda bulunur.</a:t>
            </a:r>
            <a:endParaRPr lang="tr-TR" sz="2000" b="1" dirty="0">
              <a:latin typeface="Comic Sans MS" pitchFamily="66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395536" y="4725144"/>
            <a:ext cx="8352928" cy="1296144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Font typeface="Wingdings" pitchFamily="2" charset="2"/>
              <a:buChar char="Ø"/>
            </a:pPr>
            <a:r>
              <a:rPr lang="tr-TR" sz="2000" b="1" dirty="0" err="1" smtClean="0">
                <a:latin typeface="Comic Sans MS" pitchFamily="66" charset="0"/>
              </a:rPr>
              <a:t>Kur’an</a:t>
            </a:r>
            <a:r>
              <a:rPr lang="tr-TR" sz="2000" b="1" dirty="0" smtClean="0">
                <a:latin typeface="Comic Sans MS" pitchFamily="66" charset="0"/>
              </a:rPr>
              <a:t>-ı Kerim’de,insanın varlıklardan daha iyi yararlanabilmesi için evren ve evrende gerçekleşen çeşitli olaylar hakkında bilgiler verilir.</a:t>
            </a:r>
            <a:endParaRPr lang="tr-TR" sz="2000" b="1" dirty="0"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332656"/>
            <a:ext cx="9144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800" b="1" dirty="0" smtClean="0">
                <a:solidFill>
                  <a:schemeClr val="bg1"/>
                </a:solidFill>
                <a:latin typeface="Comic Sans MS" pitchFamily="66" charset="0"/>
              </a:rPr>
              <a:t>“O</a:t>
            </a:r>
            <a:r>
              <a:rPr lang="tr-TR" sz="2800" b="1" dirty="0">
                <a:solidFill>
                  <a:schemeClr val="bg1"/>
                </a:solidFill>
                <a:latin typeface="Comic Sans MS" pitchFamily="66" charset="0"/>
              </a:rPr>
              <a:t>, kara ve denizin </a:t>
            </a:r>
            <a:r>
              <a:rPr lang="tr-TR" sz="2800" b="1" dirty="0" smtClean="0">
                <a:solidFill>
                  <a:schemeClr val="bg1"/>
                </a:solidFill>
                <a:latin typeface="Comic Sans MS" pitchFamily="66" charset="0"/>
              </a:rPr>
              <a:t>karanlıklarında </a:t>
            </a:r>
            <a:r>
              <a:rPr lang="tr-TR" sz="2800" b="1" dirty="0">
                <a:solidFill>
                  <a:schemeClr val="bg1"/>
                </a:solidFill>
                <a:latin typeface="Comic Sans MS" pitchFamily="66" charset="0"/>
              </a:rPr>
              <a:t>kendileri ile yol </a:t>
            </a:r>
            <a:r>
              <a:rPr lang="tr-TR" sz="2800" b="1" dirty="0" smtClean="0">
                <a:solidFill>
                  <a:schemeClr val="bg1"/>
                </a:solidFill>
                <a:latin typeface="Comic Sans MS" pitchFamily="66" charset="0"/>
              </a:rPr>
              <a:t>bulasınız </a:t>
            </a:r>
            <a:r>
              <a:rPr lang="tr-TR" sz="2800" b="1" dirty="0">
                <a:solidFill>
                  <a:schemeClr val="bg1"/>
                </a:solidFill>
                <a:latin typeface="Comic Sans MS" pitchFamily="66" charset="0"/>
              </a:rPr>
              <a:t>diye</a:t>
            </a:r>
          </a:p>
          <a:p>
            <a:pPr algn="ctr"/>
            <a:r>
              <a:rPr lang="tr-TR" sz="2800" b="1" dirty="0">
                <a:solidFill>
                  <a:schemeClr val="bg1"/>
                </a:solidFill>
                <a:latin typeface="Comic Sans MS" pitchFamily="66" charset="0"/>
              </a:rPr>
              <a:t>sizin </a:t>
            </a:r>
            <a:r>
              <a:rPr lang="tr-TR" sz="2800" b="1" dirty="0" smtClean="0">
                <a:solidFill>
                  <a:schemeClr val="bg1"/>
                </a:solidFill>
                <a:latin typeface="Comic Sans MS" pitchFamily="66" charset="0"/>
              </a:rPr>
              <a:t>için yıldızları yaratandır...”</a:t>
            </a:r>
          </a:p>
          <a:p>
            <a:pPr algn="ctr"/>
            <a:endParaRPr lang="tr-TR" sz="28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algn="r"/>
            <a:r>
              <a:rPr lang="tr-TR" sz="2800" b="1" dirty="0" err="1" smtClean="0">
                <a:solidFill>
                  <a:schemeClr val="bg1"/>
                </a:solidFill>
                <a:latin typeface="Comic Sans MS" pitchFamily="66" charset="0"/>
              </a:rPr>
              <a:t>En’am</a:t>
            </a:r>
            <a:r>
              <a:rPr lang="tr-TR" sz="2800" b="1" dirty="0" smtClean="0">
                <a:solidFill>
                  <a:schemeClr val="bg1"/>
                </a:solidFill>
                <a:latin typeface="Comic Sans MS" pitchFamily="66" charset="0"/>
              </a:rPr>
              <a:t>/97</a:t>
            </a:r>
            <a:endParaRPr lang="tr-TR" sz="28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Lucida Calligraphy" pitchFamily="66" charset="0"/>
                <a:ea typeface="Calibri" pitchFamily="34" charset="0"/>
                <a:cs typeface="Times New Roman" pitchFamily="18" charset="0"/>
              </a:rPr>
              <a:t>Kur</a:t>
            </a:r>
            <a:r>
              <a:rPr kumimoji="0" lang="tr-TR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’</a:t>
            </a:r>
            <a:r>
              <a:rPr kumimoji="0" lang="tr-TR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Lucida Calligraphy" pitchFamily="66" charset="0"/>
                <a:ea typeface="Calibri" pitchFamily="34" charset="0"/>
                <a:cs typeface="Times New Roman" pitchFamily="18" charset="0"/>
              </a:rPr>
              <a:t>an, insanları karanlıktan aydınlı</a:t>
            </a:r>
            <a:r>
              <a:rPr kumimoji="0" lang="tr-TR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ğ</a:t>
            </a:r>
            <a:r>
              <a:rPr kumimoji="0" lang="tr-TR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Lucida Calligraphy" pitchFamily="66" charset="0"/>
                <a:ea typeface="Calibri" pitchFamily="34" charset="0"/>
                <a:cs typeface="Times New Roman" pitchFamily="18" charset="0"/>
              </a:rPr>
              <a:t>a </a:t>
            </a:r>
            <a:r>
              <a:rPr kumimoji="0" lang="tr-TR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Lucida Calligraphy" pitchFamily="66" charset="0"/>
              </a:rPr>
              <a:t>çı</a:t>
            </a:r>
            <a:r>
              <a:rPr kumimoji="0" lang="tr-TR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Lucida Calligraphy" pitchFamily="66" charset="0"/>
                <a:ea typeface="Calibri" pitchFamily="34" charset="0"/>
                <a:cs typeface="Times New Roman" pitchFamily="18" charset="0"/>
              </a:rPr>
              <a:t>kar</a:t>
            </a:r>
            <a:r>
              <a:rPr kumimoji="0" lang="tr-TR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Lucida Calligraphy" pitchFamily="66" charset="0"/>
              </a:rPr>
              <a:t>ı</a:t>
            </a:r>
            <a:r>
              <a:rPr kumimoji="0" lang="tr-TR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Lucida Calligraphy" pitchFamily="66" charset="0"/>
                <a:ea typeface="Calibri" pitchFamily="34" charset="0"/>
                <a:cs typeface="Times New Roman" pitchFamily="18" charset="0"/>
              </a:rPr>
              <a:t>r ve insanlara inan</a:t>
            </a:r>
            <a:r>
              <a:rPr kumimoji="0" lang="tr-TR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Lucida Calligraphy" pitchFamily="66" charset="0"/>
              </a:rPr>
              <a:t>ç</a:t>
            </a:r>
            <a:r>
              <a:rPr kumimoji="0" lang="tr-TR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Lucida Calligraphy" pitchFamily="66" charset="0"/>
                <a:ea typeface="Calibri" pitchFamily="34" charset="0"/>
                <a:cs typeface="Times New Roman" pitchFamily="18" charset="0"/>
              </a:rPr>
              <a:t>, ibadet ve ahlak konular</a:t>
            </a:r>
            <a:r>
              <a:rPr kumimoji="0" lang="tr-TR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Lucida Calligraphy" pitchFamily="66" charset="0"/>
              </a:rPr>
              <a:t>ı</a:t>
            </a:r>
            <a:r>
              <a:rPr kumimoji="0" lang="tr-TR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Lucida Calligraphy" pitchFamily="66" charset="0"/>
                <a:ea typeface="Calibri" pitchFamily="34" charset="0"/>
                <a:cs typeface="Times New Roman" pitchFamily="18" charset="0"/>
              </a:rPr>
              <a:t>nda sorumluluklar</a:t>
            </a:r>
            <a:r>
              <a:rPr kumimoji="0" lang="tr-TR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Lucida Calligraphy" pitchFamily="66" charset="0"/>
              </a:rPr>
              <a:t>ı</a:t>
            </a:r>
            <a:r>
              <a:rPr kumimoji="0" lang="tr-TR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Lucida Calligraphy" pitchFamily="66" charset="0"/>
                <a:ea typeface="Calibri" pitchFamily="34" charset="0"/>
                <a:cs typeface="Times New Roman" pitchFamily="18" charset="0"/>
              </a:rPr>
              <a:t>n</a:t>
            </a:r>
            <a:r>
              <a:rPr kumimoji="0" lang="tr-TR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Lucida Calligraphy" pitchFamily="66" charset="0"/>
              </a:rPr>
              <a:t>ı</a:t>
            </a:r>
            <a:r>
              <a:rPr kumimoji="0" lang="tr-TR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Lucida Calligraphy" pitchFamily="66" charset="0"/>
                <a:ea typeface="Calibri" pitchFamily="34" charset="0"/>
                <a:cs typeface="Times New Roman" pitchFamily="18" charset="0"/>
              </a:rPr>
              <a:t> hat</a:t>
            </a:r>
            <a:r>
              <a:rPr kumimoji="0" lang="tr-TR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Lucida Calligraphy" pitchFamily="66" charset="0"/>
              </a:rPr>
              <a:t>ı</a:t>
            </a:r>
            <a:r>
              <a:rPr kumimoji="0" lang="tr-TR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Lucida Calligraphy" pitchFamily="66" charset="0"/>
                <a:ea typeface="Calibri" pitchFamily="34" charset="0"/>
                <a:cs typeface="Times New Roman" pitchFamily="18" charset="0"/>
              </a:rPr>
              <a:t>rlat</a:t>
            </a:r>
            <a:r>
              <a:rPr kumimoji="0" lang="tr-TR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Lucida Calligraphy" pitchFamily="66" charset="0"/>
              </a:rPr>
              <a:t>ı</a:t>
            </a:r>
            <a:r>
              <a:rPr kumimoji="0" lang="tr-TR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Lucida Calligraphy" pitchFamily="66" charset="0"/>
                <a:ea typeface="Calibri" pitchFamily="34" charset="0"/>
                <a:cs typeface="Times New Roman" pitchFamily="18" charset="0"/>
              </a:rPr>
              <a:t>r.</a:t>
            </a: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0" y="548680"/>
            <a:ext cx="9577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tr-TR" sz="2400" b="1" dirty="0" err="1" smtClean="0">
                <a:solidFill>
                  <a:schemeClr val="bg1"/>
                </a:solidFill>
                <a:latin typeface="Comic Sans MS" pitchFamily="66" charset="0"/>
              </a:rPr>
              <a:t>Kur’an</a:t>
            </a:r>
            <a:r>
              <a:rPr lang="tr-TR" sz="2400" b="1" dirty="0" smtClean="0">
                <a:solidFill>
                  <a:schemeClr val="bg1"/>
                </a:solidFill>
                <a:latin typeface="Comic Sans MS" pitchFamily="66" charset="0"/>
              </a:rPr>
              <a:t> iyiye ve Güzele Yönlendirir, Kötülüklerden Sakındırır</a:t>
            </a:r>
            <a:endParaRPr lang="tr-TR" sz="24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95536" y="5877272"/>
            <a:ext cx="7992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tr-TR" sz="2400" dirty="0" err="1" smtClean="0">
                <a:solidFill>
                  <a:schemeClr val="bg1"/>
                </a:solidFill>
                <a:latin typeface="Comic Sans MS" pitchFamily="66" charset="0"/>
              </a:rPr>
              <a:t>Kur’an</a:t>
            </a:r>
            <a:r>
              <a:rPr lang="tr-TR" sz="2400" dirty="0" smtClean="0">
                <a:solidFill>
                  <a:schemeClr val="bg1"/>
                </a:solidFill>
                <a:latin typeface="Comic Sans MS" pitchFamily="66" charset="0"/>
              </a:rPr>
              <a:t>; kardeşliği, dostluğu, yardım severliği öğütler. </a:t>
            </a:r>
            <a:endParaRPr lang="tr-TR" sz="24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7499176" cy="1162050"/>
          </a:xfrm>
        </p:spPr>
        <p:txBody>
          <a:bodyPr>
            <a:normAutofit/>
          </a:bodyPr>
          <a:lstStyle/>
          <a:p>
            <a:endParaRPr lang="tr-TR" sz="3200" dirty="0">
              <a:latin typeface="Comic Sans MS" pitchFamily="66" charset="0"/>
            </a:endParaRPr>
          </a:p>
        </p:txBody>
      </p:sp>
      <p:pic>
        <p:nvPicPr>
          <p:cNvPr id="5" name="4 İçerik Yer Tutucusu" descr="resim209204_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1628800"/>
            <a:ext cx="3990711" cy="4968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932040" y="1628800"/>
            <a:ext cx="3935287" cy="5040560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tr-TR" sz="4300" b="1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Ben güzel ahlakı tamamlamak  için gönderildim.</a:t>
            </a:r>
          </a:p>
          <a:p>
            <a:pPr algn="ctr"/>
            <a:endParaRPr lang="tr-TR" sz="4800" b="1" smtClean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  <a:p>
            <a:pPr algn="r"/>
            <a:r>
              <a:rPr lang="tr-TR" sz="4300" b="1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</a:t>
            </a:r>
            <a:r>
              <a:rPr lang="tr-TR" sz="3500" b="1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Hz.Muhammed (sav)</a:t>
            </a:r>
            <a:endParaRPr lang="tr-TR" sz="35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755576" y="404664"/>
            <a:ext cx="7560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tr-TR" sz="2400" b="1" dirty="0" err="1" smtClean="0">
                <a:solidFill>
                  <a:schemeClr val="bg1"/>
                </a:solidFill>
                <a:latin typeface="Comic Sans MS" pitchFamily="66" charset="0"/>
              </a:rPr>
              <a:t>Kur’an’ın</a:t>
            </a:r>
            <a:r>
              <a:rPr lang="tr-TR" sz="2400" b="1" dirty="0" smtClean="0">
                <a:solidFill>
                  <a:schemeClr val="bg1"/>
                </a:solidFill>
                <a:latin typeface="Comic Sans MS" pitchFamily="66" charset="0"/>
              </a:rPr>
              <a:t> Açıklayıcılığı ve Yol Göstericiliği</a:t>
            </a:r>
            <a:endParaRPr lang="tr-TR" sz="24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247</Words>
  <Application>Microsoft Office PowerPoint</Application>
  <PresentationFormat>Ekran Gösterisi (4:3)</PresentationFormat>
  <Paragraphs>25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Ofis Teması</vt:lpstr>
      <vt:lpstr>Slayt 1</vt:lpstr>
      <vt:lpstr>KURAN’I KERİM’İN TEMEL EĞİTİCİ NİTELİKLERİ</vt:lpstr>
      <vt:lpstr>İslam Dininin Temel Kaynağı </vt:lpstr>
      <vt:lpstr>KURAN’I KERİM;</vt:lpstr>
      <vt:lpstr>Slayt 5</vt:lpstr>
      <vt:lpstr>Slayt 6</vt:lpstr>
      <vt:lpstr>Slayt 7</vt:lpstr>
      <vt:lpstr>Slayt 8</vt:lpstr>
      <vt:lpstr>Slayt 9</vt:lpstr>
      <vt:lpstr>Allah(cc)’ı Arayan İnsan: Hz. İbrahim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ruvi</dc:creator>
  <cp:lastModifiedBy>DEM</cp:lastModifiedBy>
  <cp:revision>29</cp:revision>
  <dcterms:created xsi:type="dcterms:W3CDTF">2012-01-08T19:12:54Z</dcterms:created>
  <dcterms:modified xsi:type="dcterms:W3CDTF">2016-05-04T11:38:05Z</dcterms:modified>
  <cp:contentStatus>Tamamlandı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