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7" r:id="rId2"/>
    <p:sldId id="257" r:id="rId3"/>
    <p:sldId id="267" r:id="rId4"/>
    <p:sldId id="259" r:id="rId5"/>
    <p:sldId id="272" r:id="rId6"/>
    <p:sldId id="258" r:id="rId7"/>
    <p:sldId id="273" r:id="rId8"/>
    <p:sldId id="260" r:id="rId9"/>
    <p:sldId id="274" r:id="rId10"/>
    <p:sldId id="261" r:id="rId11"/>
    <p:sldId id="262" r:id="rId12"/>
    <p:sldId id="263" r:id="rId13"/>
    <p:sldId id="275" r:id="rId14"/>
    <p:sldId id="264" r:id="rId15"/>
    <p:sldId id="265" r:id="rId16"/>
    <p:sldId id="276" r:id="rId17"/>
    <p:sldId id="268" r:id="rId18"/>
    <p:sldId id="269" r:id="rId19"/>
    <p:sldId id="270" r:id="rId20"/>
    <p:sldId id="271" r:id="rId2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AFD8D"/>
    <a:srgbClr val="F9F5A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34"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88F872BB-C4D7-46F0-808E-A292C9B88B2E}" type="datetimeFigureOut">
              <a:rPr lang="tr-TR" smtClean="0"/>
              <a:pPr/>
              <a:t>4.5.2016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842DEA73-3D57-47FA-A90D-7F224ED77867}" type="slidenum">
              <a:rPr lang="tr-TR" smtClean="0"/>
              <a:pPr/>
              <a:t>‹#›</a:t>
            </a:fld>
            <a:endParaRPr lang="tr-TR"/>
          </a:p>
        </p:txBody>
      </p:sp>
    </p:spTree>
    <p:extLst>
      <p:ext uri="{BB962C8B-B14F-4D97-AF65-F5344CB8AC3E}">
        <p14:creationId xmlns:p14="http://schemas.microsoft.com/office/powerpoint/2010/main" xmlns="" val="2760341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88F872BB-C4D7-46F0-808E-A292C9B88B2E}" type="datetimeFigureOut">
              <a:rPr lang="tr-TR" smtClean="0"/>
              <a:pPr/>
              <a:t>4.5.2016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842DEA73-3D57-47FA-A90D-7F224ED77867}" type="slidenum">
              <a:rPr lang="tr-TR" smtClean="0"/>
              <a:pPr/>
              <a:t>‹#›</a:t>
            </a:fld>
            <a:endParaRPr lang="tr-TR"/>
          </a:p>
        </p:txBody>
      </p:sp>
    </p:spTree>
    <p:extLst>
      <p:ext uri="{BB962C8B-B14F-4D97-AF65-F5344CB8AC3E}">
        <p14:creationId xmlns:p14="http://schemas.microsoft.com/office/powerpoint/2010/main" xmlns="" val="3730802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88F872BB-C4D7-46F0-808E-A292C9B88B2E}" type="datetimeFigureOut">
              <a:rPr lang="tr-TR" smtClean="0"/>
              <a:pPr/>
              <a:t>4.5.2016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842DEA73-3D57-47FA-A90D-7F224ED77867}" type="slidenum">
              <a:rPr lang="tr-TR" smtClean="0"/>
              <a:pPr/>
              <a:t>‹#›</a:t>
            </a:fld>
            <a:endParaRPr lang="tr-TR"/>
          </a:p>
        </p:txBody>
      </p:sp>
    </p:spTree>
    <p:extLst>
      <p:ext uri="{BB962C8B-B14F-4D97-AF65-F5344CB8AC3E}">
        <p14:creationId xmlns:p14="http://schemas.microsoft.com/office/powerpoint/2010/main" xmlns="" val="3289248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88F872BB-C4D7-46F0-808E-A292C9B88B2E}" type="datetimeFigureOut">
              <a:rPr lang="tr-TR" smtClean="0"/>
              <a:pPr/>
              <a:t>4.5.2016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842DEA73-3D57-47FA-A90D-7F224ED77867}" type="slidenum">
              <a:rPr lang="tr-TR" smtClean="0"/>
              <a:pPr/>
              <a:t>‹#›</a:t>
            </a:fld>
            <a:endParaRPr lang="tr-TR"/>
          </a:p>
        </p:txBody>
      </p:sp>
    </p:spTree>
    <p:extLst>
      <p:ext uri="{BB962C8B-B14F-4D97-AF65-F5344CB8AC3E}">
        <p14:creationId xmlns:p14="http://schemas.microsoft.com/office/powerpoint/2010/main" xmlns="" val="8356128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88F872BB-C4D7-46F0-808E-A292C9B88B2E}" type="datetimeFigureOut">
              <a:rPr lang="tr-TR" smtClean="0"/>
              <a:pPr/>
              <a:t>4.5.2016</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842DEA73-3D57-47FA-A90D-7F224ED77867}" type="slidenum">
              <a:rPr lang="tr-TR" smtClean="0"/>
              <a:pPr/>
              <a:t>‹#›</a:t>
            </a:fld>
            <a:endParaRPr lang="tr-TR"/>
          </a:p>
        </p:txBody>
      </p:sp>
    </p:spTree>
    <p:extLst>
      <p:ext uri="{BB962C8B-B14F-4D97-AF65-F5344CB8AC3E}">
        <p14:creationId xmlns:p14="http://schemas.microsoft.com/office/powerpoint/2010/main" xmlns="" val="33896385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88F872BB-C4D7-46F0-808E-A292C9B88B2E}" type="datetimeFigureOut">
              <a:rPr lang="tr-TR" smtClean="0"/>
              <a:pPr/>
              <a:t>4.5.2016</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842DEA73-3D57-47FA-A90D-7F224ED77867}" type="slidenum">
              <a:rPr lang="tr-TR" smtClean="0"/>
              <a:pPr/>
              <a:t>‹#›</a:t>
            </a:fld>
            <a:endParaRPr lang="tr-TR"/>
          </a:p>
        </p:txBody>
      </p:sp>
    </p:spTree>
    <p:extLst>
      <p:ext uri="{BB962C8B-B14F-4D97-AF65-F5344CB8AC3E}">
        <p14:creationId xmlns:p14="http://schemas.microsoft.com/office/powerpoint/2010/main" xmlns="" val="23473355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88F872BB-C4D7-46F0-808E-A292C9B88B2E}" type="datetimeFigureOut">
              <a:rPr lang="tr-TR" smtClean="0"/>
              <a:pPr/>
              <a:t>4.5.2016</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842DEA73-3D57-47FA-A90D-7F224ED77867}" type="slidenum">
              <a:rPr lang="tr-TR" smtClean="0"/>
              <a:pPr/>
              <a:t>‹#›</a:t>
            </a:fld>
            <a:endParaRPr lang="tr-TR"/>
          </a:p>
        </p:txBody>
      </p:sp>
    </p:spTree>
    <p:extLst>
      <p:ext uri="{BB962C8B-B14F-4D97-AF65-F5344CB8AC3E}">
        <p14:creationId xmlns:p14="http://schemas.microsoft.com/office/powerpoint/2010/main" xmlns="" val="14185373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88F872BB-C4D7-46F0-808E-A292C9B88B2E}" type="datetimeFigureOut">
              <a:rPr lang="tr-TR" smtClean="0"/>
              <a:pPr/>
              <a:t>4.5.2016</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842DEA73-3D57-47FA-A90D-7F224ED77867}" type="slidenum">
              <a:rPr lang="tr-TR" smtClean="0"/>
              <a:pPr/>
              <a:t>‹#›</a:t>
            </a:fld>
            <a:endParaRPr lang="tr-TR"/>
          </a:p>
        </p:txBody>
      </p:sp>
    </p:spTree>
    <p:extLst>
      <p:ext uri="{BB962C8B-B14F-4D97-AF65-F5344CB8AC3E}">
        <p14:creationId xmlns:p14="http://schemas.microsoft.com/office/powerpoint/2010/main" xmlns="" val="31456324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88F872BB-C4D7-46F0-808E-A292C9B88B2E}" type="datetimeFigureOut">
              <a:rPr lang="tr-TR" smtClean="0"/>
              <a:pPr/>
              <a:t>4.5.2016</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842DEA73-3D57-47FA-A90D-7F224ED77867}" type="slidenum">
              <a:rPr lang="tr-TR" smtClean="0"/>
              <a:pPr/>
              <a:t>‹#›</a:t>
            </a:fld>
            <a:endParaRPr lang="tr-TR"/>
          </a:p>
        </p:txBody>
      </p:sp>
    </p:spTree>
    <p:extLst>
      <p:ext uri="{BB962C8B-B14F-4D97-AF65-F5344CB8AC3E}">
        <p14:creationId xmlns:p14="http://schemas.microsoft.com/office/powerpoint/2010/main" xmlns="" val="3083716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88F872BB-C4D7-46F0-808E-A292C9B88B2E}" type="datetimeFigureOut">
              <a:rPr lang="tr-TR" smtClean="0"/>
              <a:pPr/>
              <a:t>4.5.2016</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842DEA73-3D57-47FA-A90D-7F224ED77867}" type="slidenum">
              <a:rPr lang="tr-TR" smtClean="0"/>
              <a:pPr/>
              <a:t>‹#›</a:t>
            </a:fld>
            <a:endParaRPr lang="tr-TR"/>
          </a:p>
        </p:txBody>
      </p:sp>
    </p:spTree>
    <p:extLst>
      <p:ext uri="{BB962C8B-B14F-4D97-AF65-F5344CB8AC3E}">
        <p14:creationId xmlns:p14="http://schemas.microsoft.com/office/powerpoint/2010/main" xmlns="" val="28962027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88F872BB-C4D7-46F0-808E-A292C9B88B2E}" type="datetimeFigureOut">
              <a:rPr lang="tr-TR" smtClean="0"/>
              <a:pPr/>
              <a:t>4.5.2016</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842DEA73-3D57-47FA-A90D-7F224ED77867}" type="slidenum">
              <a:rPr lang="tr-TR" smtClean="0"/>
              <a:pPr/>
              <a:t>‹#›</a:t>
            </a:fld>
            <a:endParaRPr lang="tr-TR"/>
          </a:p>
        </p:txBody>
      </p:sp>
    </p:spTree>
    <p:extLst>
      <p:ext uri="{BB962C8B-B14F-4D97-AF65-F5344CB8AC3E}">
        <p14:creationId xmlns:p14="http://schemas.microsoft.com/office/powerpoint/2010/main" xmlns="" val="21957427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F872BB-C4D7-46F0-808E-A292C9B88B2E}" type="datetimeFigureOut">
              <a:rPr lang="tr-TR" smtClean="0"/>
              <a:pPr/>
              <a:t>4.5.2016</a:t>
            </a:fld>
            <a:endParaRPr lang="tr-T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42DEA73-3D57-47FA-A90D-7F224ED77867}" type="slidenum">
              <a:rPr lang="tr-TR" smtClean="0"/>
              <a:pPr/>
              <a:t>‹#›</a:t>
            </a:fld>
            <a:endParaRPr lang="tr-TR"/>
          </a:p>
        </p:txBody>
      </p:sp>
    </p:spTree>
    <p:extLst>
      <p:ext uri="{BB962C8B-B14F-4D97-AF65-F5344CB8AC3E}">
        <p14:creationId xmlns:p14="http://schemas.microsoft.com/office/powerpoint/2010/main" xmlns="" val="37260425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endParaRPr lang="tr-TR"/>
          </a:p>
        </p:txBody>
      </p:sp>
      <p:sp>
        <p:nvSpPr>
          <p:cNvPr id="3" name="2 Alt Başlık"/>
          <p:cNvSpPr>
            <a:spLocks noGrp="1"/>
          </p:cNvSpPr>
          <p:nvPr>
            <p:ph type="subTitle" idx="1"/>
          </p:nvPr>
        </p:nvSpPr>
        <p:spPr/>
        <p:txBody>
          <a:bodyPr/>
          <a:lstStyle/>
          <a:p>
            <a:endParaRPr lang="tr-TR"/>
          </a:p>
        </p:txBody>
      </p:sp>
      <p:pic>
        <p:nvPicPr>
          <p:cNvPr id="1026"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çerik Yer Tutucusu 4"/>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547664" y="980728"/>
            <a:ext cx="6034617" cy="4525963"/>
          </a:xfrm>
        </p:spPr>
      </p:pic>
    </p:spTree>
    <p:extLst>
      <p:ext uri="{BB962C8B-B14F-4D97-AF65-F5344CB8AC3E}">
        <p14:creationId xmlns:p14="http://schemas.microsoft.com/office/powerpoint/2010/main" xmlns="" val="395227400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solidFill>
            <a:schemeClr val="accent6"/>
          </a:solidFill>
        </p:spPr>
        <p:txBody>
          <a:bodyPr>
            <a:normAutofit fontScale="90000"/>
          </a:bodyPr>
          <a:lstStyle/>
          <a:p>
            <a:r>
              <a:rPr lang="tr-TR" dirty="0" smtClean="0"/>
              <a:t>Hz. Muhammed(sav)’in Ailesinde Sevinçler ve Sıkıntılar Paylaşılırdı.</a:t>
            </a:r>
            <a:endParaRPr lang="tr-TR" dirty="0"/>
          </a:p>
        </p:txBody>
      </p:sp>
      <p:sp>
        <p:nvSpPr>
          <p:cNvPr id="7" name="İçerik Yer Tutucusu 6"/>
          <p:cNvSpPr>
            <a:spLocks noGrp="1"/>
          </p:cNvSpPr>
          <p:nvPr>
            <p:ph idx="1"/>
          </p:nvPr>
        </p:nvSpPr>
        <p:spPr>
          <a:xfrm>
            <a:off x="457200" y="1600200"/>
            <a:ext cx="8229600" cy="4925144"/>
          </a:xfrm>
        </p:spPr>
        <p:txBody>
          <a:bodyPr>
            <a:normAutofit/>
          </a:bodyPr>
          <a:lstStyle/>
          <a:p>
            <a:pPr marL="0" indent="0">
              <a:buNone/>
            </a:pPr>
            <a:r>
              <a:rPr lang="tr-TR" dirty="0" smtClean="0"/>
              <a:t>   Hz. Muhammed(sav)’e ilk vahiy geldiğinde korkmuş ve telaşla evine dönerek başından geçenleri Hz. Hatice ‘ye anlatmıştı. Hz. Hatice eşinin sıkıntısını paylaşmış ve ona şu sözlerle moral vermiştir.</a:t>
            </a:r>
          </a:p>
          <a:p>
            <a:pPr marL="0" indent="0">
              <a:buNone/>
            </a:pPr>
            <a:endParaRPr lang="tr-TR" dirty="0" smtClean="0"/>
          </a:p>
          <a:p>
            <a:pPr marL="0" indent="0">
              <a:buNone/>
            </a:pPr>
            <a:r>
              <a:rPr lang="tr-TR" dirty="0"/>
              <a:t>	</a:t>
            </a:r>
            <a:endParaRPr lang="tr-TR" dirty="0">
              <a:solidFill>
                <a:schemeClr val="tx2">
                  <a:lumMod val="75000"/>
                </a:schemeClr>
              </a:solidFill>
            </a:endParaRPr>
          </a:p>
        </p:txBody>
      </p:sp>
      <p:sp>
        <p:nvSpPr>
          <p:cNvPr id="4" name="Çapraz Köşesi Kesik Dikdörtgen 3"/>
          <p:cNvSpPr/>
          <p:nvPr/>
        </p:nvSpPr>
        <p:spPr>
          <a:xfrm>
            <a:off x="1187624" y="4365104"/>
            <a:ext cx="6768752" cy="1800200"/>
          </a:xfrm>
          <a:prstGeom prst="snip2DiagRect">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000" dirty="0">
                <a:solidFill>
                  <a:schemeClr val="bg1"/>
                </a:solidFill>
              </a:rPr>
              <a:t>‘Korku ve endişe duymana gerek yok. Üzülme, Allah(cc) senin gibi bir kulunu utandırmaz. Çünkü sen sözün doğrusunu söylersin ve emaneti korursun. Yoksula yardım eder, misafire ikramda bulunursun ve sıkıntıda yardımına koşarsın.’  </a:t>
            </a:r>
          </a:p>
        </p:txBody>
      </p:sp>
    </p:spTree>
    <p:extLst>
      <p:ext uri="{BB962C8B-B14F-4D97-AF65-F5344CB8AC3E}">
        <p14:creationId xmlns:p14="http://schemas.microsoft.com/office/powerpoint/2010/main" xmlns="" val="80552626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solidFill>
            <a:srgbClr val="00B050"/>
          </a:solidFill>
        </p:spPr>
        <p:txBody>
          <a:bodyPr>
            <a:normAutofit fontScale="90000"/>
          </a:bodyPr>
          <a:lstStyle/>
          <a:p>
            <a:r>
              <a:rPr lang="tr-TR" dirty="0" smtClean="0"/>
              <a:t>Hz. Muhammed(sav)’in Ailesinde Misafire Cömert Davranılırdı.</a:t>
            </a:r>
            <a:endParaRPr lang="tr-TR" dirty="0"/>
          </a:p>
        </p:txBody>
      </p:sp>
      <p:sp>
        <p:nvSpPr>
          <p:cNvPr id="3" name="İçerik Yer Tutucusu 2"/>
          <p:cNvSpPr>
            <a:spLocks noGrp="1"/>
          </p:cNvSpPr>
          <p:nvPr>
            <p:ph idx="1"/>
          </p:nvPr>
        </p:nvSpPr>
        <p:spPr>
          <a:xfrm>
            <a:off x="457200" y="1600200"/>
            <a:ext cx="8229600" cy="4637112"/>
          </a:xfrm>
          <a:solidFill>
            <a:srgbClr val="FAFD8D">
              <a:alpha val="89804"/>
            </a:srgbClr>
          </a:solidFill>
        </p:spPr>
        <p:txBody>
          <a:bodyPr>
            <a:normAutofit/>
          </a:bodyPr>
          <a:lstStyle/>
          <a:p>
            <a:pPr marL="0" indent="0">
              <a:buNone/>
            </a:pPr>
            <a:r>
              <a:rPr lang="tr-TR" dirty="0" smtClean="0"/>
              <a:t>  	Hz. Peygamber döneminde kumaş dokumacılığıyla uğraşan bir kadın vardı. Peygamberimize karşı sevgi ve saygısı çoktu. Bir gün dokuduğu kumaşı Hz. Muhammed(sav)’e hediye ederek şöyle dedi: </a:t>
            </a:r>
            <a:endParaRPr lang="tr-TR" dirty="0"/>
          </a:p>
        </p:txBody>
      </p:sp>
      <p:sp>
        <p:nvSpPr>
          <p:cNvPr id="4" name="Kalp 3"/>
          <p:cNvSpPr/>
          <p:nvPr/>
        </p:nvSpPr>
        <p:spPr>
          <a:xfrm>
            <a:off x="4788024" y="3501008"/>
            <a:ext cx="3816424" cy="3024336"/>
          </a:xfrm>
          <a:prstGeom prst="heart">
            <a:avLst/>
          </a:prstGeom>
          <a:blipFill>
            <a:blip r:embed="rId2"/>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dirty="0"/>
              <a:t>‘</a:t>
            </a:r>
            <a:r>
              <a:rPr lang="tr-TR" sz="2400" dirty="0">
                <a:solidFill>
                  <a:srgbClr val="FF0000"/>
                </a:solidFill>
              </a:rPr>
              <a:t>Bu elbiseyi giymen için ellerimle dokudum.’</a:t>
            </a:r>
          </a:p>
        </p:txBody>
      </p:sp>
    </p:spTree>
    <p:extLst>
      <p:ext uri="{BB962C8B-B14F-4D97-AF65-F5344CB8AC3E}">
        <p14:creationId xmlns:p14="http://schemas.microsoft.com/office/powerpoint/2010/main" xmlns="" val="256858498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lstStyle/>
          <a:p>
            <a:r>
              <a:rPr lang="tr-TR" dirty="0"/>
              <a:t>Hz. Muhammed(sav) elbiseyi giydi. Bu elbiseyi Hz. Muhammed(sav)’in üzerinde gören bir adam şöyle dedi: </a:t>
            </a:r>
            <a:r>
              <a:rPr lang="tr-TR" dirty="0">
                <a:solidFill>
                  <a:srgbClr val="C00000"/>
                </a:solidFill>
              </a:rPr>
              <a:t>‘Bu elbise ne kadar da güzelmiş! Verseniz de ben giysem.’ </a:t>
            </a:r>
            <a:r>
              <a:rPr lang="tr-TR" dirty="0"/>
              <a:t>bunun üzerine Hz. Peygamber </a:t>
            </a:r>
            <a:r>
              <a:rPr lang="tr-TR" dirty="0">
                <a:solidFill>
                  <a:srgbClr val="C00000"/>
                </a:solidFill>
              </a:rPr>
              <a:t>« peki» </a:t>
            </a:r>
            <a:r>
              <a:rPr lang="tr-TR" dirty="0"/>
              <a:t>diyerek evine gitti. Üzerindeki elbiseyi çıkardı, güzelce katladı ve ona gönderdi. </a:t>
            </a:r>
          </a:p>
          <a:p>
            <a:endParaRPr lang="tr-TR" dirty="0"/>
          </a:p>
        </p:txBody>
      </p:sp>
    </p:spTree>
    <p:extLst>
      <p:ext uri="{BB962C8B-B14F-4D97-AF65-F5344CB8AC3E}">
        <p14:creationId xmlns:p14="http://schemas.microsoft.com/office/powerpoint/2010/main" xmlns="" val="375252704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a:solidFill>
            <a:srgbClr val="FFC000"/>
          </a:solidFill>
        </p:spPr>
        <p:txBody>
          <a:bodyPr>
            <a:normAutofit fontScale="90000"/>
          </a:bodyPr>
          <a:lstStyle/>
          <a:p>
            <a:r>
              <a:rPr lang="tr-TR" dirty="0" smtClean="0"/>
              <a:t>Hz. Muhammed(sav)’in Ailesinde İsraftan Kaçınılırdı.</a:t>
            </a:r>
            <a:endParaRPr lang="tr-TR" dirty="0"/>
          </a:p>
        </p:txBody>
      </p:sp>
      <p:sp>
        <p:nvSpPr>
          <p:cNvPr id="3" name="İçerik Yer Tutucusu 2"/>
          <p:cNvSpPr>
            <a:spLocks noGrp="1"/>
          </p:cNvSpPr>
          <p:nvPr>
            <p:ph idx="1"/>
          </p:nvPr>
        </p:nvSpPr>
        <p:spPr/>
        <p:txBody>
          <a:bodyPr>
            <a:normAutofit/>
          </a:bodyPr>
          <a:lstStyle/>
          <a:p>
            <a:pPr marL="0" indent="0">
              <a:buNone/>
            </a:pPr>
            <a:r>
              <a:rPr lang="tr-TR" dirty="0" smtClean="0"/>
              <a:t>	</a:t>
            </a:r>
            <a:r>
              <a:rPr lang="tr-TR" dirty="0" smtClean="0">
                <a:solidFill>
                  <a:srgbClr val="7030A0"/>
                </a:solidFill>
              </a:rPr>
              <a:t>…Yiyiniz, içiniz; ancak israf etmeyiniz. Bilin ki Allah israf edenleri sevmez.(</a:t>
            </a:r>
            <a:r>
              <a:rPr lang="tr-TR" dirty="0" err="1" smtClean="0">
                <a:solidFill>
                  <a:srgbClr val="7030A0"/>
                </a:solidFill>
              </a:rPr>
              <a:t>A’raf</a:t>
            </a:r>
            <a:r>
              <a:rPr lang="tr-TR" dirty="0" smtClean="0">
                <a:solidFill>
                  <a:srgbClr val="7030A0"/>
                </a:solidFill>
              </a:rPr>
              <a:t> suresi, 31. ayet)</a:t>
            </a:r>
            <a:endParaRPr lang="tr-TR" dirty="0" smtClean="0"/>
          </a:p>
          <a:p>
            <a:pPr marL="0" indent="0">
              <a:buNone/>
            </a:pPr>
            <a:r>
              <a:rPr lang="tr-TR" dirty="0"/>
              <a:t>	</a:t>
            </a:r>
            <a:r>
              <a:rPr lang="tr-TR" dirty="0">
                <a:solidFill>
                  <a:srgbClr val="0070C0"/>
                </a:solidFill>
              </a:rPr>
              <a:t>Y</a:t>
            </a:r>
            <a:r>
              <a:rPr lang="tr-TR" dirty="0" smtClean="0">
                <a:solidFill>
                  <a:srgbClr val="0070C0"/>
                </a:solidFill>
              </a:rPr>
              <a:t>iyecek, içecek, giyecek ve zamanı israf etmemeliyiz.</a:t>
            </a:r>
            <a:endParaRPr lang="tr-TR" dirty="0" smtClean="0"/>
          </a:p>
          <a:p>
            <a:pPr marL="0" indent="0">
              <a:buNone/>
            </a:pPr>
            <a:r>
              <a:rPr lang="tr-TR" dirty="0"/>
              <a:t>	</a:t>
            </a:r>
            <a:r>
              <a:rPr lang="tr-TR" dirty="0" smtClean="0">
                <a:solidFill>
                  <a:srgbClr val="C00000"/>
                </a:solidFill>
              </a:rPr>
              <a:t>İhtiyacımızdan fazlasını ihtiyacı olan kimselerle paylaşmalıyız.</a:t>
            </a:r>
          </a:p>
        </p:txBody>
      </p:sp>
      <p:pic>
        <p:nvPicPr>
          <p:cNvPr id="6" name="Resim 5"/>
          <p:cNvPicPr>
            <a:picLocks noChangeAspect="1"/>
          </p:cNvPicPr>
          <p:nvPr/>
        </p:nvPicPr>
        <p:blipFill>
          <a:blip r:embed="rId2">
            <a:extLst>
              <a:ext uri="{28A0092B-C50C-407E-A947-70E740481C1C}">
                <a14:useLocalDpi xmlns:a14="http://schemas.microsoft.com/office/drawing/2010/main" xmlns="" val="0"/>
              </a:ext>
            </a:extLst>
          </a:blip>
          <a:stretch>
            <a:fillRect/>
          </a:stretch>
        </p:blipFill>
        <p:spPr>
          <a:xfrm>
            <a:off x="4860032" y="4797152"/>
            <a:ext cx="3384376" cy="1847850"/>
          </a:xfrm>
          <a:prstGeom prst="rect">
            <a:avLst/>
          </a:prstGeom>
        </p:spPr>
      </p:pic>
    </p:spTree>
    <p:extLst>
      <p:ext uri="{BB962C8B-B14F-4D97-AF65-F5344CB8AC3E}">
        <p14:creationId xmlns:p14="http://schemas.microsoft.com/office/powerpoint/2010/main" xmlns="" val="1225228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arn(inVertical)">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1642194"/>
          </a:xfrm>
          <a:solidFill>
            <a:schemeClr val="accent1">
              <a:lumMod val="60000"/>
              <a:lumOff val="40000"/>
            </a:schemeClr>
          </a:solidFill>
        </p:spPr>
        <p:txBody>
          <a:bodyPr>
            <a:normAutofit fontScale="90000"/>
          </a:bodyPr>
          <a:lstStyle/>
          <a:p>
            <a:r>
              <a:rPr lang="tr-TR" dirty="0" smtClean="0"/>
              <a:t>Hz. Muhammed(sav)’in Ailesinde Akrabalık ve Komşuluk İlişkilerine Önem Verilirdi.</a:t>
            </a:r>
            <a:endParaRPr lang="tr-TR" dirty="0"/>
          </a:p>
        </p:txBody>
      </p:sp>
      <p:sp>
        <p:nvSpPr>
          <p:cNvPr id="3" name="İçerik Yer Tutucusu 2"/>
          <p:cNvSpPr>
            <a:spLocks noGrp="1"/>
          </p:cNvSpPr>
          <p:nvPr>
            <p:ph idx="1"/>
          </p:nvPr>
        </p:nvSpPr>
        <p:spPr>
          <a:xfrm>
            <a:off x="457200" y="2060848"/>
            <a:ext cx="8229600" cy="4392488"/>
          </a:xfrm>
        </p:spPr>
        <p:txBody>
          <a:bodyPr>
            <a:normAutofit/>
          </a:bodyPr>
          <a:lstStyle/>
          <a:p>
            <a:pPr marL="0" indent="0">
              <a:buNone/>
            </a:pPr>
            <a:r>
              <a:rPr lang="tr-TR" dirty="0" smtClean="0"/>
              <a:t>	Hz. Peygamber süt annesi Halime ile zaman zaman görüşürdü. Ona karşı derin bir sevgi beslerdi. Onu her gördüğünde ‘Anneciğim’ diyerek saygısını dile getirir, </a:t>
            </a:r>
            <a:r>
              <a:rPr lang="tr-TR" dirty="0"/>
              <a:t>o</a:t>
            </a:r>
            <a:r>
              <a:rPr lang="tr-TR" dirty="0" smtClean="0"/>
              <a:t>turması için ona yer gösterir ve ihtiyaçlarını karşılamaya çalışırdı. Halime’nin yaşadığı köyde kıtlık olmuş ve hayvanlar hastalıktan ölmüştü. </a:t>
            </a:r>
            <a:endParaRPr lang="tr-TR" dirty="0"/>
          </a:p>
        </p:txBody>
      </p:sp>
    </p:spTree>
    <p:extLst>
      <p:ext uri="{BB962C8B-B14F-4D97-AF65-F5344CB8AC3E}">
        <p14:creationId xmlns:p14="http://schemas.microsoft.com/office/powerpoint/2010/main" xmlns="" val="140202578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67544" y="1124744"/>
            <a:ext cx="8229600" cy="4525963"/>
          </a:xfrm>
        </p:spPr>
        <p:txBody>
          <a:bodyPr/>
          <a:lstStyle/>
          <a:p>
            <a:pPr marL="0" indent="0">
              <a:lnSpc>
                <a:spcPct val="150000"/>
              </a:lnSpc>
              <a:buNone/>
            </a:pPr>
            <a:r>
              <a:rPr lang="tr-TR" dirty="0" smtClean="0"/>
              <a:t>	Geçim </a:t>
            </a:r>
            <a:r>
              <a:rPr lang="tr-TR" dirty="0"/>
              <a:t>sıkıntısı çeken Halime’nin aklına Hz. Muhammed(sav) geldi. Onu ziyaret etti ve ona derdini anlattı. Hatice, eşinin sütannesi Halime’ye kırk koyun ve bir deve hediye etti. Çok mutlu olan Halime, aldığı hediyelerle birlikte köyüne döndü.</a:t>
            </a:r>
          </a:p>
        </p:txBody>
      </p:sp>
    </p:spTree>
    <p:extLst>
      <p:ext uri="{BB962C8B-B14F-4D97-AF65-F5344CB8AC3E}">
        <p14:creationId xmlns:p14="http://schemas.microsoft.com/office/powerpoint/2010/main" xmlns="" val="361747585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solidFill>
            <a:schemeClr val="accent6">
              <a:lumMod val="40000"/>
              <a:lumOff val="60000"/>
            </a:schemeClr>
          </a:solidFill>
        </p:spPr>
        <p:txBody>
          <a:bodyPr>
            <a:normAutofit fontScale="90000"/>
          </a:bodyPr>
          <a:lstStyle/>
          <a:p>
            <a:r>
              <a:rPr lang="tr-TR" dirty="0" smtClean="0"/>
              <a:t>Hz. Muhammed(sav)’in Ailesinde Öksüzler ve Yoksullar Gözetilirdi.</a:t>
            </a:r>
            <a:endParaRPr lang="tr-TR" dirty="0"/>
          </a:p>
        </p:txBody>
      </p:sp>
      <p:sp>
        <p:nvSpPr>
          <p:cNvPr id="3" name="İçerik Yer Tutucusu 2"/>
          <p:cNvSpPr>
            <a:spLocks noGrp="1"/>
          </p:cNvSpPr>
          <p:nvPr>
            <p:ph idx="1"/>
          </p:nvPr>
        </p:nvSpPr>
        <p:spPr/>
        <p:txBody>
          <a:bodyPr/>
          <a:lstStyle/>
          <a:p>
            <a:endParaRPr lang="tr-TR" dirty="0" smtClean="0"/>
          </a:p>
          <a:p>
            <a:r>
              <a:rPr lang="tr-TR" dirty="0" smtClean="0"/>
              <a:t>Onlara ikramda bulunulurdu.</a:t>
            </a:r>
          </a:p>
          <a:p>
            <a:endParaRPr lang="tr-TR" dirty="0" smtClean="0"/>
          </a:p>
          <a:p>
            <a:r>
              <a:rPr lang="tr-TR" dirty="0" smtClean="0"/>
              <a:t>Onlara en güzel şekilde davranılırdı.</a:t>
            </a:r>
          </a:p>
          <a:p>
            <a:endParaRPr lang="tr-TR" dirty="0" smtClean="0"/>
          </a:p>
          <a:p>
            <a:r>
              <a:rPr lang="tr-TR" dirty="0" smtClean="0"/>
              <a:t>Ellerindeki yiyecek ve içecekleri onlarla paylaşırlardı.</a:t>
            </a:r>
          </a:p>
          <a:p>
            <a:endParaRPr lang="tr-TR" dirty="0"/>
          </a:p>
        </p:txBody>
      </p:sp>
    </p:spTree>
    <p:extLst>
      <p:ext uri="{BB962C8B-B14F-4D97-AF65-F5344CB8AC3E}">
        <p14:creationId xmlns:p14="http://schemas.microsoft.com/office/powerpoint/2010/main" xmlns="" val="3866347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nodeType="clickEffect">
                                  <p:stCondLst>
                                    <p:cond delay="0"/>
                                  </p:stCondLst>
                                  <p:childTnLst>
                                    <p:animRot by="120000">
                                      <p:cBhvr>
                                        <p:cTn id="6" dur="100" fill="hold">
                                          <p:stCondLst>
                                            <p:cond delay="0"/>
                                          </p:stCondLst>
                                        </p:cTn>
                                        <p:tgtEl>
                                          <p:spTgt spid="3">
                                            <p:txEl>
                                              <p:pRg st="1" end="1"/>
                                            </p:txEl>
                                          </p:spTgt>
                                        </p:tgtEl>
                                        <p:attrNameLst>
                                          <p:attrName>r</p:attrName>
                                        </p:attrNameLst>
                                      </p:cBhvr>
                                    </p:animRot>
                                    <p:animRot by="-240000">
                                      <p:cBhvr>
                                        <p:cTn id="7" dur="200" fill="hold">
                                          <p:stCondLst>
                                            <p:cond delay="200"/>
                                          </p:stCondLst>
                                        </p:cTn>
                                        <p:tgtEl>
                                          <p:spTgt spid="3">
                                            <p:txEl>
                                              <p:pRg st="1" end="1"/>
                                            </p:txEl>
                                          </p:spTgt>
                                        </p:tgtEl>
                                        <p:attrNameLst>
                                          <p:attrName>r</p:attrName>
                                        </p:attrNameLst>
                                      </p:cBhvr>
                                    </p:animRot>
                                    <p:animRot by="240000">
                                      <p:cBhvr>
                                        <p:cTn id="8" dur="200" fill="hold">
                                          <p:stCondLst>
                                            <p:cond delay="400"/>
                                          </p:stCondLst>
                                        </p:cTn>
                                        <p:tgtEl>
                                          <p:spTgt spid="3">
                                            <p:txEl>
                                              <p:pRg st="1" end="1"/>
                                            </p:txEl>
                                          </p:spTgt>
                                        </p:tgtEl>
                                        <p:attrNameLst>
                                          <p:attrName>r</p:attrName>
                                        </p:attrNameLst>
                                      </p:cBhvr>
                                    </p:animRot>
                                    <p:animRot by="-240000">
                                      <p:cBhvr>
                                        <p:cTn id="9" dur="200" fill="hold">
                                          <p:stCondLst>
                                            <p:cond delay="600"/>
                                          </p:stCondLst>
                                        </p:cTn>
                                        <p:tgtEl>
                                          <p:spTgt spid="3">
                                            <p:txEl>
                                              <p:pRg st="1" end="1"/>
                                            </p:txEl>
                                          </p:spTgt>
                                        </p:tgtEl>
                                        <p:attrNameLst>
                                          <p:attrName>r</p:attrName>
                                        </p:attrNameLst>
                                      </p:cBhvr>
                                    </p:animRot>
                                    <p:animRot by="120000">
                                      <p:cBhvr>
                                        <p:cTn id="10" dur="200" fill="hold">
                                          <p:stCondLst>
                                            <p:cond delay="800"/>
                                          </p:stCondLst>
                                        </p:cTn>
                                        <p:tgtEl>
                                          <p:spTgt spid="3">
                                            <p:txEl>
                                              <p:pRg st="1" end="1"/>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6" presetClass="emph" presetSubtype="0" fill="hold" nodeType="clickEffect">
                                  <p:stCondLst>
                                    <p:cond delay="0"/>
                                  </p:stCondLst>
                                  <p:iterate type="lt">
                                    <p:tmPct val="4000"/>
                                  </p:iterate>
                                  <p:childTnLst>
                                    <p:set>
                                      <p:cBhvr override="childStyle">
                                        <p:cTn id="14" dur="500" fill="hold"/>
                                        <p:tgtEl>
                                          <p:spTgt spid="3">
                                            <p:txEl>
                                              <p:pRg st="3" end="3"/>
                                            </p:txEl>
                                          </p:spTgt>
                                        </p:tgtEl>
                                        <p:attrNameLst>
                                          <p:attrName>style.color</p:attrName>
                                        </p:attrNameLst>
                                      </p:cBhvr>
                                      <p:to>
                                        <p:clrVal>
                                          <a:schemeClr val="accent2"/>
                                        </p:clrVal>
                                      </p:to>
                                    </p:set>
                                    <p:set>
                                      <p:cBhvr>
                                        <p:cTn id="15" dur="500" fill="hold"/>
                                        <p:tgtEl>
                                          <p:spTgt spid="3">
                                            <p:txEl>
                                              <p:pRg st="3" end="3"/>
                                            </p:txEl>
                                          </p:spTgt>
                                        </p:tgtEl>
                                        <p:attrNameLst>
                                          <p:attrName>fillcolor</p:attrName>
                                        </p:attrNameLst>
                                      </p:cBhvr>
                                      <p:to>
                                        <p:clrVal>
                                          <a:schemeClr val="accent2"/>
                                        </p:clrVal>
                                      </p:to>
                                    </p:set>
                                    <p:set>
                                      <p:cBhvr>
                                        <p:cTn id="16" dur="500" fill="hold"/>
                                        <p:tgtEl>
                                          <p:spTgt spid="3">
                                            <p:txEl>
                                              <p:pRg st="3" end="3"/>
                                            </p:txEl>
                                          </p:spTgt>
                                        </p:tgtEl>
                                        <p:attrNameLst>
                                          <p:attrName>fill.type</p:attrName>
                                        </p:attrNameLst>
                                      </p:cBhvr>
                                      <p:to>
                                        <p:strVal val="solid"/>
                                      </p:to>
                                    </p:se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circle(in)">
                                      <p:cBhvr>
                                        <p:cTn id="21" dur="2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7544" y="332656"/>
            <a:ext cx="8229600" cy="1143000"/>
          </a:xfrm>
          <a:solidFill>
            <a:srgbClr val="00B050"/>
          </a:solidFill>
        </p:spPr>
        <p:txBody>
          <a:bodyPr/>
          <a:lstStyle/>
          <a:p>
            <a:r>
              <a:rPr lang="tr-TR" dirty="0" smtClean="0">
                <a:solidFill>
                  <a:schemeClr val="bg1"/>
                </a:solidFill>
              </a:rPr>
              <a:t>Salavat Duaları ve Anlamı</a:t>
            </a:r>
            <a:endParaRPr lang="tr-TR" dirty="0">
              <a:solidFill>
                <a:schemeClr val="bg1"/>
              </a:solidFill>
            </a:endParaRPr>
          </a:p>
        </p:txBody>
      </p:sp>
      <p:sp>
        <p:nvSpPr>
          <p:cNvPr id="3" name="İçerik Yer Tutucusu 2"/>
          <p:cNvSpPr>
            <a:spLocks noGrp="1"/>
          </p:cNvSpPr>
          <p:nvPr>
            <p:ph idx="1"/>
          </p:nvPr>
        </p:nvSpPr>
        <p:spPr/>
        <p:txBody>
          <a:bodyPr/>
          <a:lstStyle/>
          <a:p>
            <a:pPr marL="0" indent="0">
              <a:buNone/>
            </a:pPr>
            <a:endParaRPr lang="tr-TR" dirty="0"/>
          </a:p>
          <a:p>
            <a:pPr marL="0" indent="0">
              <a:lnSpc>
                <a:spcPct val="200000"/>
              </a:lnSpc>
              <a:buNone/>
            </a:pPr>
            <a:r>
              <a:rPr lang="tr-TR" dirty="0" smtClean="0"/>
              <a:t>        Hz. Peygambere sevgimizi, saygımızı ve bağlılığımızı belirtmek için yaptığımız duaya salavat denir. </a:t>
            </a:r>
            <a:endParaRPr lang="tr-TR" dirty="0"/>
          </a:p>
        </p:txBody>
      </p:sp>
    </p:spTree>
    <p:extLst>
      <p:ext uri="{BB962C8B-B14F-4D97-AF65-F5344CB8AC3E}">
        <p14:creationId xmlns:p14="http://schemas.microsoft.com/office/powerpoint/2010/main" xmlns="" val="2014611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down)">
                                      <p:cBhvr>
                                        <p:cTn id="7" dur="580">
                                          <p:stCondLst>
                                            <p:cond delay="0"/>
                                          </p:stCondLst>
                                        </p:cTn>
                                        <p:tgtEl>
                                          <p:spTgt spid="3">
                                            <p:txEl>
                                              <p:pRg st="1" end="1"/>
                                            </p:txEl>
                                          </p:spTgt>
                                        </p:tgtEl>
                                      </p:cBhvr>
                                    </p:animEffect>
                                    <p:anim calcmode="lin" valueType="num">
                                      <p:cBhvr>
                                        <p:cTn id="8"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1" end="1"/>
                                            </p:txEl>
                                          </p:spTgt>
                                        </p:tgtEl>
                                      </p:cBhvr>
                                      <p:to x="100000" y="60000"/>
                                    </p:animScale>
                                    <p:animScale>
                                      <p:cBhvr>
                                        <p:cTn id="14" dur="166" decel="50000">
                                          <p:stCondLst>
                                            <p:cond delay="676"/>
                                          </p:stCondLst>
                                        </p:cTn>
                                        <p:tgtEl>
                                          <p:spTgt spid="3">
                                            <p:txEl>
                                              <p:pRg st="1" end="1"/>
                                            </p:txEl>
                                          </p:spTgt>
                                        </p:tgtEl>
                                      </p:cBhvr>
                                      <p:to x="100000" y="100000"/>
                                    </p:animScale>
                                    <p:animScale>
                                      <p:cBhvr>
                                        <p:cTn id="15" dur="26">
                                          <p:stCondLst>
                                            <p:cond delay="1312"/>
                                          </p:stCondLst>
                                        </p:cTn>
                                        <p:tgtEl>
                                          <p:spTgt spid="3">
                                            <p:txEl>
                                              <p:pRg st="1" end="1"/>
                                            </p:txEl>
                                          </p:spTgt>
                                        </p:tgtEl>
                                      </p:cBhvr>
                                      <p:to x="100000" y="80000"/>
                                    </p:animScale>
                                    <p:animScale>
                                      <p:cBhvr>
                                        <p:cTn id="16" dur="166" decel="50000">
                                          <p:stCondLst>
                                            <p:cond delay="1338"/>
                                          </p:stCondLst>
                                        </p:cTn>
                                        <p:tgtEl>
                                          <p:spTgt spid="3">
                                            <p:txEl>
                                              <p:pRg st="1" end="1"/>
                                            </p:txEl>
                                          </p:spTgt>
                                        </p:tgtEl>
                                      </p:cBhvr>
                                      <p:to x="100000" y="100000"/>
                                    </p:animScale>
                                    <p:animScale>
                                      <p:cBhvr>
                                        <p:cTn id="17" dur="26">
                                          <p:stCondLst>
                                            <p:cond delay="1642"/>
                                          </p:stCondLst>
                                        </p:cTn>
                                        <p:tgtEl>
                                          <p:spTgt spid="3">
                                            <p:txEl>
                                              <p:pRg st="1" end="1"/>
                                            </p:txEl>
                                          </p:spTgt>
                                        </p:tgtEl>
                                      </p:cBhvr>
                                      <p:to x="100000" y="90000"/>
                                    </p:animScale>
                                    <p:animScale>
                                      <p:cBhvr>
                                        <p:cTn id="18" dur="166" decel="50000">
                                          <p:stCondLst>
                                            <p:cond delay="1668"/>
                                          </p:stCondLst>
                                        </p:cTn>
                                        <p:tgtEl>
                                          <p:spTgt spid="3">
                                            <p:txEl>
                                              <p:pRg st="1" end="1"/>
                                            </p:txEl>
                                          </p:spTgt>
                                        </p:tgtEl>
                                      </p:cBhvr>
                                      <p:to x="100000" y="100000"/>
                                    </p:animScale>
                                    <p:animScale>
                                      <p:cBhvr>
                                        <p:cTn id="19" dur="26">
                                          <p:stCondLst>
                                            <p:cond delay="1808"/>
                                          </p:stCondLst>
                                        </p:cTn>
                                        <p:tgtEl>
                                          <p:spTgt spid="3">
                                            <p:txEl>
                                              <p:pRg st="1" end="1"/>
                                            </p:txEl>
                                          </p:spTgt>
                                        </p:tgtEl>
                                      </p:cBhvr>
                                      <p:to x="100000" y="95000"/>
                                    </p:animScale>
                                    <p:animScale>
                                      <p:cBhvr>
                                        <p:cTn id="20" dur="166" decel="50000">
                                          <p:stCondLst>
                                            <p:cond delay="1834"/>
                                          </p:stCondLst>
                                        </p:cTn>
                                        <p:tgtEl>
                                          <p:spTgt spid="3">
                                            <p:txEl>
                                              <p:pRg st="1" end="1"/>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solidFill>
            <a:srgbClr val="FFFF00"/>
          </a:solidFill>
        </p:spPr>
        <p:txBody>
          <a:bodyPr/>
          <a:lstStyle/>
          <a:p>
            <a:r>
              <a:rPr lang="tr-TR" dirty="0" err="1" smtClean="0"/>
              <a:t>Allâhumme</a:t>
            </a:r>
            <a:r>
              <a:rPr lang="tr-TR" dirty="0" smtClean="0"/>
              <a:t> </a:t>
            </a:r>
            <a:r>
              <a:rPr lang="tr-TR" dirty="0" err="1" smtClean="0"/>
              <a:t>salli</a:t>
            </a:r>
            <a:r>
              <a:rPr lang="tr-TR" dirty="0" smtClean="0"/>
              <a:t> </a:t>
            </a:r>
            <a:endParaRPr lang="tr-TR" dirty="0"/>
          </a:p>
        </p:txBody>
      </p:sp>
      <p:sp>
        <p:nvSpPr>
          <p:cNvPr id="4" name="Dikey Kaydırma 3"/>
          <p:cNvSpPr/>
          <p:nvPr/>
        </p:nvSpPr>
        <p:spPr>
          <a:xfrm>
            <a:off x="336265" y="1484784"/>
            <a:ext cx="4091717" cy="4858803"/>
          </a:xfrm>
          <a:prstGeom prst="verticalScroll">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dirty="0" err="1" smtClean="0">
                <a:solidFill>
                  <a:schemeClr val="tx1"/>
                </a:solidFill>
              </a:rPr>
              <a:t>Allâhumme</a:t>
            </a:r>
            <a:r>
              <a:rPr lang="tr-TR" sz="2400" dirty="0" smtClean="0">
                <a:solidFill>
                  <a:schemeClr val="tx1"/>
                </a:solidFill>
              </a:rPr>
              <a:t> </a:t>
            </a:r>
            <a:r>
              <a:rPr lang="tr-TR" sz="2400" dirty="0" err="1" smtClean="0">
                <a:solidFill>
                  <a:schemeClr val="tx1"/>
                </a:solidFill>
              </a:rPr>
              <a:t>salli</a:t>
            </a:r>
            <a:r>
              <a:rPr lang="tr-TR" sz="2400" dirty="0" smtClean="0">
                <a:solidFill>
                  <a:schemeClr val="tx1"/>
                </a:solidFill>
              </a:rPr>
              <a:t> </a:t>
            </a:r>
            <a:r>
              <a:rPr lang="tr-TR" sz="2400" dirty="0" err="1" smtClean="0">
                <a:solidFill>
                  <a:schemeClr val="tx1"/>
                </a:solidFill>
              </a:rPr>
              <a:t>alâ</a:t>
            </a:r>
            <a:r>
              <a:rPr lang="tr-TR" sz="2400" dirty="0" smtClean="0">
                <a:solidFill>
                  <a:schemeClr val="tx1"/>
                </a:solidFill>
              </a:rPr>
              <a:t> Muhammedin ve </a:t>
            </a:r>
            <a:r>
              <a:rPr lang="tr-TR" sz="2400" dirty="0" err="1" smtClean="0">
                <a:solidFill>
                  <a:schemeClr val="tx1"/>
                </a:solidFill>
              </a:rPr>
              <a:t>alâ</a:t>
            </a:r>
            <a:r>
              <a:rPr lang="tr-TR" sz="2400" dirty="0" smtClean="0">
                <a:solidFill>
                  <a:schemeClr val="tx1"/>
                </a:solidFill>
              </a:rPr>
              <a:t> âli Muhammed. </a:t>
            </a:r>
          </a:p>
          <a:p>
            <a:pPr algn="ctr"/>
            <a:endParaRPr lang="tr-TR" sz="2400" dirty="0" smtClean="0">
              <a:solidFill>
                <a:schemeClr val="tx1"/>
              </a:solidFill>
            </a:endParaRPr>
          </a:p>
          <a:p>
            <a:pPr algn="ctr"/>
            <a:r>
              <a:rPr lang="tr-TR" sz="2400" dirty="0" err="1" smtClean="0">
                <a:solidFill>
                  <a:schemeClr val="tx1"/>
                </a:solidFill>
              </a:rPr>
              <a:t>Kemâ</a:t>
            </a:r>
            <a:r>
              <a:rPr lang="tr-TR" sz="2400" dirty="0" smtClean="0">
                <a:solidFill>
                  <a:schemeClr val="tx1"/>
                </a:solidFill>
              </a:rPr>
              <a:t> </a:t>
            </a:r>
            <a:r>
              <a:rPr lang="tr-TR" sz="2400" dirty="0" err="1" smtClean="0">
                <a:solidFill>
                  <a:schemeClr val="tx1"/>
                </a:solidFill>
              </a:rPr>
              <a:t>salleyte</a:t>
            </a:r>
            <a:r>
              <a:rPr lang="tr-TR" sz="2400" dirty="0" smtClean="0">
                <a:solidFill>
                  <a:schemeClr val="tx1"/>
                </a:solidFill>
              </a:rPr>
              <a:t> </a:t>
            </a:r>
            <a:r>
              <a:rPr lang="tr-TR" sz="2400" dirty="0" err="1" smtClean="0">
                <a:solidFill>
                  <a:schemeClr val="tx1"/>
                </a:solidFill>
              </a:rPr>
              <a:t>alâ</a:t>
            </a:r>
            <a:r>
              <a:rPr lang="tr-TR" sz="2400" dirty="0" smtClean="0">
                <a:solidFill>
                  <a:schemeClr val="tx1"/>
                </a:solidFill>
              </a:rPr>
              <a:t> </a:t>
            </a:r>
            <a:r>
              <a:rPr lang="tr-TR" sz="2400" dirty="0" err="1" smtClean="0">
                <a:solidFill>
                  <a:schemeClr val="tx1"/>
                </a:solidFill>
              </a:rPr>
              <a:t>İbrâhime</a:t>
            </a:r>
            <a:r>
              <a:rPr lang="tr-TR" sz="2400" dirty="0" smtClean="0">
                <a:solidFill>
                  <a:schemeClr val="tx1"/>
                </a:solidFill>
              </a:rPr>
              <a:t> ve </a:t>
            </a:r>
            <a:r>
              <a:rPr lang="tr-TR" sz="2400" dirty="0" err="1" smtClean="0">
                <a:solidFill>
                  <a:schemeClr val="tx1"/>
                </a:solidFill>
              </a:rPr>
              <a:t>alâ</a:t>
            </a:r>
            <a:r>
              <a:rPr lang="tr-TR" sz="2400" dirty="0" smtClean="0">
                <a:solidFill>
                  <a:schemeClr val="tx1"/>
                </a:solidFill>
              </a:rPr>
              <a:t> âli </a:t>
            </a:r>
            <a:r>
              <a:rPr lang="tr-TR" sz="2400" dirty="0" err="1" smtClean="0">
                <a:solidFill>
                  <a:schemeClr val="tx1"/>
                </a:solidFill>
              </a:rPr>
              <a:t>ibrahim</a:t>
            </a:r>
            <a:r>
              <a:rPr lang="tr-TR" sz="2400" dirty="0" smtClean="0">
                <a:solidFill>
                  <a:schemeClr val="tx1"/>
                </a:solidFill>
              </a:rPr>
              <a:t>. </a:t>
            </a:r>
            <a:r>
              <a:rPr lang="tr-TR" sz="2400" dirty="0" err="1" smtClean="0">
                <a:solidFill>
                  <a:schemeClr val="tx1"/>
                </a:solidFill>
              </a:rPr>
              <a:t>İnneke</a:t>
            </a:r>
            <a:r>
              <a:rPr lang="tr-TR" sz="2400" dirty="0" smtClean="0">
                <a:solidFill>
                  <a:schemeClr val="tx1"/>
                </a:solidFill>
              </a:rPr>
              <a:t> </a:t>
            </a:r>
            <a:r>
              <a:rPr lang="tr-TR" sz="2400" dirty="0" err="1" smtClean="0">
                <a:solidFill>
                  <a:schemeClr val="tx1"/>
                </a:solidFill>
              </a:rPr>
              <a:t>hâmidun</a:t>
            </a:r>
            <a:r>
              <a:rPr lang="tr-TR" sz="2400" dirty="0" smtClean="0">
                <a:solidFill>
                  <a:schemeClr val="tx1"/>
                </a:solidFill>
              </a:rPr>
              <a:t> </a:t>
            </a:r>
            <a:r>
              <a:rPr lang="tr-TR" sz="2400" dirty="0" err="1" smtClean="0">
                <a:solidFill>
                  <a:schemeClr val="tx1"/>
                </a:solidFill>
              </a:rPr>
              <a:t>mecid</a:t>
            </a:r>
            <a:r>
              <a:rPr lang="tr-TR" sz="2400" dirty="0" smtClean="0">
                <a:solidFill>
                  <a:schemeClr val="tx1"/>
                </a:solidFill>
              </a:rPr>
              <a:t>.</a:t>
            </a:r>
            <a:endParaRPr lang="tr-TR" sz="2400" dirty="0">
              <a:solidFill>
                <a:schemeClr val="tx1"/>
              </a:solidFill>
            </a:endParaRPr>
          </a:p>
        </p:txBody>
      </p:sp>
      <p:sp>
        <p:nvSpPr>
          <p:cNvPr id="5" name="Dikey Kaydırma 4"/>
          <p:cNvSpPr/>
          <p:nvPr/>
        </p:nvSpPr>
        <p:spPr>
          <a:xfrm>
            <a:off x="4709193" y="1484784"/>
            <a:ext cx="4104456" cy="4858803"/>
          </a:xfrm>
          <a:prstGeom prst="verticalScroll">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tr-TR" dirty="0" smtClean="0">
                <a:solidFill>
                  <a:schemeClr val="tx1"/>
                </a:solidFill>
              </a:rPr>
              <a:t>Allah’ım! İbrahim peygambere ve yakınlarına merhamet ettiğin gibi Hz. Muhammed’e, ailesine ve yakınlarına da merhamet et. Şüphe yok ki şanı yüce ve övülmeye layık olan sensin.</a:t>
            </a:r>
            <a:endParaRPr lang="tr-TR" dirty="0">
              <a:solidFill>
                <a:schemeClr val="tx1"/>
              </a:solidFill>
            </a:endParaRPr>
          </a:p>
        </p:txBody>
      </p:sp>
    </p:spTree>
    <p:extLst>
      <p:ext uri="{BB962C8B-B14F-4D97-AF65-F5344CB8AC3E}">
        <p14:creationId xmlns:p14="http://schemas.microsoft.com/office/powerpoint/2010/main" xmlns="" val="288764842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Hz. Muhammed(sav) ve Aile Hayatı</a:t>
            </a:r>
            <a:endParaRPr lang="tr-TR" dirty="0"/>
          </a:p>
        </p:txBody>
      </p:sp>
      <p:pic>
        <p:nvPicPr>
          <p:cNvPr id="6" name="İçerik Yer Tutucusu 5"/>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403648" y="1340768"/>
            <a:ext cx="6552728" cy="5248708"/>
          </a:xfrm>
        </p:spPr>
      </p:pic>
    </p:spTree>
    <p:extLst>
      <p:ext uri="{BB962C8B-B14F-4D97-AF65-F5344CB8AC3E}">
        <p14:creationId xmlns:p14="http://schemas.microsoft.com/office/powerpoint/2010/main" xmlns="" val="31816120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Başlık 1"/>
          <p:cNvSpPr>
            <a:spLocks noGrp="1"/>
          </p:cNvSpPr>
          <p:nvPr>
            <p:ph type="title"/>
          </p:nvPr>
        </p:nvSpPr>
        <p:spPr>
          <a:xfrm>
            <a:off x="457200" y="274638"/>
            <a:ext cx="8229600" cy="1143000"/>
          </a:xfrm>
          <a:solidFill>
            <a:srgbClr val="92D050"/>
          </a:solidFill>
        </p:spPr>
        <p:txBody>
          <a:bodyPr/>
          <a:lstStyle/>
          <a:p>
            <a:r>
              <a:rPr lang="tr-TR" dirty="0" err="1" smtClean="0"/>
              <a:t>Allâhumme</a:t>
            </a:r>
            <a:r>
              <a:rPr lang="tr-TR" dirty="0" smtClean="0"/>
              <a:t> </a:t>
            </a:r>
            <a:r>
              <a:rPr lang="tr-TR" dirty="0" err="1" smtClean="0"/>
              <a:t>bârik</a:t>
            </a:r>
            <a:r>
              <a:rPr lang="tr-TR" dirty="0" smtClean="0"/>
              <a:t> </a:t>
            </a:r>
            <a:endParaRPr lang="tr-TR" dirty="0"/>
          </a:p>
        </p:txBody>
      </p:sp>
      <p:sp>
        <p:nvSpPr>
          <p:cNvPr id="10" name="Dikey Kaydırma 9"/>
          <p:cNvSpPr/>
          <p:nvPr/>
        </p:nvSpPr>
        <p:spPr>
          <a:xfrm>
            <a:off x="336265" y="1484784"/>
            <a:ext cx="4091717" cy="4858803"/>
          </a:xfrm>
          <a:prstGeom prst="verticalScroll">
            <a:avLst/>
          </a:prstGeom>
          <a:blipFill>
            <a:blip r:embed="rId2"/>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2400" dirty="0" err="1" smtClean="0">
                <a:solidFill>
                  <a:schemeClr val="tx1"/>
                </a:solidFill>
              </a:rPr>
              <a:t>Allâhumme</a:t>
            </a:r>
            <a:r>
              <a:rPr lang="tr-TR" sz="2400" dirty="0" smtClean="0">
                <a:solidFill>
                  <a:schemeClr val="tx1"/>
                </a:solidFill>
              </a:rPr>
              <a:t> </a:t>
            </a:r>
            <a:r>
              <a:rPr lang="tr-TR" sz="2400" dirty="0" err="1" smtClean="0">
                <a:solidFill>
                  <a:schemeClr val="tx1"/>
                </a:solidFill>
              </a:rPr>
              <a:t>bârik</a:t>
            </a:r>
            <a:r>
              <a:rPr lang="tr-TR" sz="2400" dirty="0" smtClean="0">
                <a:solidFill>
                  <a:schemeClr val="tx1"/>
                </a:solidFill>
              </a:rPr>
              <a:t> </a:t>
            </a:r>
            <a:r>
              <a:rPr lang="tr-TR" sz="2400" dirty="0" err="1" smtClean="0">
                <a:solidFill>
                  <a:schemeClr val="tx1"/>
                </a:solidFill>
              </a:rPr>
              <a:t>alâ</a:t>
            </a:r>
            <a:r>
              <a:rPr lang="tr-TR" sz="2400" dirty="0" smtClean="0">
                <a:solidFill>
                  <a:schemeClr val="tx1"/>
                </a:solidFill>
              </a:rPr>
              <a:t> Muhammedin ve </a:t>
            </a:r>
            <a:r>
              <a:rPr lang="tr-TR" sz="2400" dirty="0" err="1" smtClean="0">
                <a:solidFill>
                  <a:schemeClr val="tx1"/>
                </a:solidFill>
              </a:rPr>
              <a:t>alâ</a:t>
            </a:r>
            <a:r>
              <a:rPr lang="tr-TR" sz="2400" dirty="0" smtClean="0">
                <a:solidFill>
                  <a:schemeClr val="tx1"/>
                </a:solidFill>
              </a:rPr>
              <a:t> âli Muhammed. </a:t>
            </a:r>
          </a:p>
          <a:p>
            <a:pPr algn="ctr"/>
            <a:endParaRPr lang="tr-TR" sz="2400" dirty="0" smtClean="0">
              <a:solidFill>
                <a:schemeClr val="tx1"/>
              </a:solidFill>
            </a:endParaRPr>
          </a:p>
          <a:p>
            <a:pPr algn="ctr"/>
            <a:r>
              <a:rPr lang="tr-TR" sz="2400" dirty="0" err="1" smtClean="0">
                <a:solidFill>
                  <a:schemeClr val="tx1"/>
                </a:solidFill>
              </a:rPr>
              <a:t>Kemâ</a:t>
            </a:r>
            <a:r>
              <a:rPr lang="tr-TR" sz="2400" dirty="0" smtClean="0">
                <a:solidFill>
                  <a:schemeClr val="tx1"/>
                </a:solidFill>
              </a:rPr>
              <a:t> </a:t>
            </a:r>
            <a:r>
              <a:rPr lang="tr-TR" sz="2400" dirty="0" err="1" smtClean="0">
                <a:solidFill>
                  <a:schemeClr val="tx1"/>
                </a:solidFill>
              </a:rPr>
              <a:t>bârekte</a:t>
            </a:r>
            <a:r>
              <a:rPr lang="tr-TR" sz="2400" dirty="0" smtClean="0">
                <a:solidFill>
                  <a:schemeClr val="tx1"/>
                </a:solidFill>
              </a:rPr>
              <a:t> </a:t>
            </a:r>
            <a:r>
              <a:rPr lang="tr-TR" sz="2400" dirty="0" err="1" smtClean="0">
                <a:solidFill>
                  <a:schemeClr val="tx1"/>
                </a:solidFill>
              </a:rPr>
              <a:t>alâ</a:t>
            </a:r>
            <a:r>
              <a:rPr lang="tr-TR" sz="2400" dirty="0" smtClean="0">
                <a:solidFill>
                  <a:schemeClr val="tx1"/>
                </a:solidFill>
              </a:rPr>
              <a:t> </a:t>
            </a:r>
            <a:r>
              <a:rPr lang="tr-TR" sz="2400" dirty="0" err="1" smtClean="0">
                <a:solidFill>
                  <a:schemeClr val="tx1"/>
                </a:solidFill>
              </a:rPr>
              <a:t>İbrâhime</a:t>
            </a:r>
            <a:r>
              <a:rPr lang="tr-TR" sz="2400" dirty="0" smtClean="0">
                <a:solidFill>
                  <a:schemeClr val="tx1"/>
                </a:solidFill>
              </a:rPr>
              <a:t> ve </a:t>
            </a:r>
            <a:r>
              <a:rPr lang="tr-TR" sz="2400" dirty="0" err="1" smtClean="0">
                <a:solidFill>
                  <a:schemeClr val="tx1"/>
                </a:solidFill>
              </a:rPr>
              <a:t>alâ</a:t>
            </a:r>
            <a:r>
              <a:rPr lang="tr-TR" sz="2400" dirty="0" smtClean="0">
                <a:solidFill>
                  <a:schemeClr val="tx1"/>
                </a:solidFill>
              </a:rPr>
              <a:t> âli </a:t>
            </a:r>
            <a:r>
              <a:rPr lang="tr-TR" sz="2400" dirty="0" err="1" smtClean="0">
                <a:solidFill>
                  <a:schemeClr val="tx1"/>
                </a:solidFill>
              </a:rPr>
              <a:t>ibrahim</a:t>
            </a:r>
            <a:r>
              <a:rPr lang="tr-TR" sz="2400" dirty="0" smtClean="0">
                <a:solidFill>
                  <a:schemeClr val="tx1"/>
                </a:solidFill>
              </a:rPr>
              <a:t>. </a:t>
            </a:r>
            <a:r>
              <a:rPr lang="tr-TR" sz="2400" dirty="0" err="1" smtClean="0">
                <a:solidFill>
                  <a:schemeClr val="tx1"/>
                </a:solidFill>
              </a:rPr>
              <a:t>İnneke</a:t>
            </a:r>
            <a:r>
              <a:rPr lang="tr-TR" sz="2400" dirty="0" smtClean="0">
                <a:solidFill>
                  <a:schemeClr val="tx1"/>
                </a:solidFill>
              </a:rPr>
              <a:t> </a:t>
            </a:r>
            <a:r>
              <a:rPr lang="tr-TR" sz="2400" dirty="0" err="1" smtClean="0">
                <a:solidFill>
                  <a:schemeClr val="tx1"/>
                </a:solidFill>
              </a:rPr>
              <a:t>hâmidun</a:t>
            </a:r>
            <a:r>
              <a:rPr lang="tr-TR" sz="2400" dirty="0" smtClean="0">
                <a:solidFill>
                  <a:schemeClr val="tx1"/>
                </a:solidFill>
              </a:rPr>
              <a:t> </a:t>
            </a:r>
            <a:r>
              <a:rPr lang="tr-TR" sz="2400" dirty="0" err="1" smtClean="0">
                <a:solidFill>
                  <a:schemeClr val="tx1"/>
                </a:solidFill>
              </a:rPr>
              <a:t>mecid</a:t>
            </a:r>
            <a:r>
              <a:rPr lang="tr-TR" sz="2400" dirty="0" smtClean="0">
                <a:solidFill>
                  <a:schemeClr val="tx1"/>
                </a:solidFill>
              </a:rPr>
              <a:t>.</a:t>
            </a:r>
            <a:endParaRPr lang="tr-TR" sz="2400" dirty="0">
              <a:solidFill>
                <a:schemeClr val="tx1"/>
              </a:solidFill>
            </a:endParaRPr>
          </a:p>
        </p:txBody>
      </p:sp>
      <p:sp>
        <p:nvSpPr>
          <p:cNvPr id="11" name="Dikey Kaydırma 10"/>
          <p:cNvSpPr/>
          <p:nvPr/>
        </p:nvSpPr>
        <p:spPr>
          <a:xfrm>
            <a:off x="4709193" y="1484784"/>
            <a:ext cx="4104456" cy="4858803"/>
          </a:xfrm>
          <a:prstGeom prst="verticalScroll">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tr-TR" sz="2000" dirty="0" smtClean="0">
                <a:solidFill>
                  <a:schemeClr val="tx1"/>
                </a:solidFill>
              </a:rPr>
              <a:t>Allah’ım! İbrahim peygamberi ve yakınlarını mübarek kıldığın gibi Hz. Muhammed’i, ailesini ve yakınlarını da mübarek kıl. Şüphe yok ki şanı yüce ve övülmeye layık olan sensin.</a:t>
            </a:r>
            <a:endParaRPr lang="tr-TR" sz="2000" dirty="0">
              <a:solidFill>
                <a:schemeClr val="tx1"/>
              </a:solidFill>
            </a:endParaRPr>
          </a:p>
        </p:txBody>
      </p:sp>
    </p:spTree>
    <p:extLst>
      <p:ext uri="{BB962C8B-B14F-4D97-AF65-F5344CB8AC3E}">
        <p14:creationId xmlns:p14="http://schemas.microsoft.com/office/powerpoint/2010/main" xmlns="" val="221139511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67544" y="404664"/>
            <a:ext cx="8229600" cy="4525963"/>
          </a:xfrm>
        </p:spPr>
        <p:txBody>
          <a:bodyPr/>
          <a:lstStyle/>
          <a:p>
            <a:pPr marL="0" indent="0">
              <a:buNone/>
            </a:pPr>
            <a:endParaRPr lang="tr-TR" dirty="0" smtClean="0"/>
          </a:p>
          <a:p>
            <a:pPr marL="0" indent="0">
              <a:buNone/>
            </a:pPr>
            <a:endParaRPr lang="tr-TR" dirty="0"/>
          </a:p>
          <a:p>
            <a:pPr marL="0" indent="0">
              <a:buNone/>
            </a:pPr>
            <a:r>
              <a:rPr lang="tr-TR" dirty="0" smtClean="0"/>
              <a:t>          *  </a:t>
            </a:r>
            <a:r>
              <a:rPr lang="tr-TR" dirty="0" smtClean="0">
                <a:solidFill>
                  <a:schemeClr val="accent2">
                    <a:lumMod val="50000"/>
                  </a:schemeClr>
                </a:solidFill>
              </a:rPr>
              <a:t>Hz. Muhammed(sav) ‘in eşinin adını biliyor musunuz?</a:t>
            </a:r>
          </a:p>
          <a:p>
            <a:pPr marL="0" indent="0">
              <a:buNone/>
            </a:pPr>
            <a:endParaRPr lang="tr-TR" dirty="0" smtClean="0">
              <a:solidFill>
                <a:schemeClr val="accent2">
                  <a:lumMod val="50000"/>
                </a:schemeClr>
              </a:solidFill>
            </a:endParaRPr>
          </a:p>
          <a:p>
            <a:pPr marL="0" indent="0">
              <a:buNone/>
            </a:pPr>
            <a:endParaRPr lang="tr-TR" dirty="0" smtClean="0">
              <a:solidFill>
                <a:schemeClr val="accent2">
                  <a:lumMod val="50000"/>
                </a:schemeClr>
              </a:solidFill>
            </a:endParaRPr>
          </a:p>
          <a:p>
            <a:pPr marL="0" indent="0">
              <a:buNone/>
            </a:pPr>
            <a:r>
              <a:rPr lang="tr-TR" dirty="0">
                <a:solidFill>
                  <a:schemeClr val="accent2">
                    <a:lumMod val="50000"/>
                  </a:schemeClr>
                </a:solidFill>
              </a:rPr>
              <a:t>	</a:t>
            </a:r>
            <a:r>
              <a:rPr lang="tr-TR" dirty="0" smtClean="0">
                <a:solidFill>
                  <a:srgbClr val="0070C0"/>
                </a:solidFill>
              </a:rPr>
              <a:t>*  Hz. Muhammed(sav)’in çocuklarının isimlerini biliyor musunuz?</a:t>
            </a:r>
            <a:endParaRPr lang="tr-TR" dirty="0">
              <a:solidFill>
                <a:srgbClr val="0070C0"/>
              </a:solidFill>
            </a:endParaRPr>
          </a:p>
        </p:txBody>
      </p:sp>
    </p:spTree>
    <p:extLst>
      <p:ext uri="{BB962C8B-B14F-4D97-AF65-F5344CB8AC3E}">
        <p14:creationId xmlns:p14="http://schemas.microsoft.com/office/powerpoint/2010/main" xmlns="" val="24253312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p:cTn id="7"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2" end="2"/>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anim calcmode="lin" valueType="num">
                                      <p:cBhvr>
                                        <p:cTn id="15" dur="1000" fill="hold"/>
                                        <p:tgtEl>
                                          <p:spTgt spid="3">
                                            <p:txEl>
                                              <p:pRg st="5" end="5"/>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5" end="5"/>
                                            </p:txEl>
                                          </p:spTgt>
                                        </p:tgtEl>
                                        <p:attrNameLst>
                                          <p:attrName>style.rotation</p:attrName>
                                        </p:attrNameLst>
                                      </p:cBhvr>
                                      <p:tavLst>
                                        <p:tav tm="0">
                                          <p:val>
                                            <p:fltVal val="90"/>
                                          </p:val>
                                        </p:tav>
                                        <p:tav tm="100000">
                                          <p:val>
                                            <p:fltVal val="0"/>
                                          </p:val>
                                        </p:tav>
                                      </p:tavLst>
                                    </p:anim>
                                    <p:animEffect transition="in" filter="fade">
                                      <p:cBhvr>
                                        <p:cTn id="18" dur="1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332657"/>
            <a:ext cx="7772400" cy="1512167"/>
          </a:xfrm>
          <a:solidFill>
            <a:schemeClr val="accent4">
              <a:lumMod val="40000"/>
              <a:lumOff val="60000"/>
            </a:schemeClr>
          </a:solidFill>
        </p:spPr>
        <p:txBody>
          <a:bodyPr>
            <a:normAutofit fontScale="90000"/>
          </a:bodyPr>
          <a:lstStyle/>
          <a:p>
            <a:r>
              <a:rPr lang="tr-TR" dirty="0" smtClean="0"/>
              <a:t/>
            </a:r>
            <a:br>
              <a:rPr lang="tr-TR" dirty="0" smtClean="0"/>
            </a:br>
            <a:r>
              <a:rPr lang="tr-TR" dirty="0" smtClean="0"/>
              <a:t>Hz. Muhammed(sav) 25 yaşında iken Hz. Hatice ile evlenmiştir.</a:t>
            </a:r>
            <a:br>
              <a:rPr lang="tr-TR" dirty="0" smtClean="0"/>
            </a:br>
            <a:endParaRPr lang="tr-TR" dirty="0"/>
          </a:p>
        </p:txBody>
      </p:sp>
      <p:sp>
        <p:nvSpPr>
          <p:cNvPr id="3" name="Alt Başlık 2"/>
          <p:cNvSpPr>
            <a:spLocks noGrp="1"/>
          </p:cNvSpPr>
          <p:nvPr>
            <p:ph type="subTitle" idx="1"/>
          </p:nvPr>
        </p:nvSpPr>
        <p:spPr>
          <a:xfrm>
            <a:off x="323528" y="2132856"/>
            <a:ext cx="8568952" cy="3793976"/>
          </a:xfrm>
        </p:spPr>
        <p:txBody>
          <a:bodyPr>
            <a:normAutofit/>
          </a:bodyPr>
          <a:lstStyle/>
          <a:p>
            <a:endParaRPr lang="tr-TR" dirty="0">
              <a:solidFill>
                <a:schemeClr val="tx2"/>
              </a:solidFill>
            </a:endParaRPr>
          </a:p>
          <a:p>
            <a:r>
              <a:rPr lang="tr-TR" dirty="0" smtClean="0">
                <a:solidFill>
                  <a:schemeClr val="tx2"/>
                </a:solidFill>
              </a:rPr>
              <a:t>* Hz. Hatice Hz. Muhammed(sav)’in dürüstlüğünden çok etkilenmiştir.</a:t>
            </a:r>
          </a:p>
          <a:p>
            <a:pPr marL="457200" indent="-457200">
              <a:buFont typeface="Arial" charset="0"/>
              <a:buChar char="•"/>
            </a:pPr>
            <a:endParaRPr lang="tr-TR" dirty="0" smtClean="0">
              <a:solidFill>
                <a:schemeClr val="accent2"/>
              </a:solidFill>
            </a:endParaRPr>
          </a:p>
          <a:p>
            <a:pPr marL="457200" indent="-457200">
              <a:buFont typeface="Arial" charset="0"/>
              <a:buChar char="•"/>
            </a:pPr>
            <a:r>
              <a:rPr lang="tr-TR" dirty="0" smtClean="0">
                <a:solidFill>
                  <a:schemeClr val="accent2"/>
                </a:solidFill>
              </a:rPr>
              <a:t>Mutlu yuvanın temellerinde sevgi ve saygı vardı.</a:t>
            </a:r>
          </a:p>
        </p:txBody>
      </p:sp>
    </p:spTree>
    <p:extLst>
      <p:ext uri="{BB962C8B-B14F-4D97-AF65-F5344CB8AC3E}">
        <p14:creationId xmlns:p14="http://schemas.microsoft.com/office/powerpoint/2010/main" xmlns="" val="3411802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fade">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836712"/>
            <a:ext cx="8229600" cy="5289451"/>
          </a:xfrm>
        </p:spPr>
        <p:txBody>
          <a:bodyPr/>
          <a:lstStyle/>
          <a:p>
            <a:pPr marL="457200" indent="-457200">
              <a:buFont typeface="Arial" charset="0"/>
              <a:buChar char="•"/>
            </a:pPr>
            <a:endParaRPr lang="tr-TR" dirty="0" smtClean="0">
              <a:solidFill>
                <a:srgbClr val="00B050"/>
              </a:solidFill>
            </a:endParaRPr>
          </a:p>
          <a:p>
            <a:pPr marL="457200" indent="-457200">
              <a:buFont typeface="Arial" charset="0"/>
              <a:buChar char="•"/>
            </a:pPr>
            <a:r>
              <a:rPr lang="tr-TR" dirty="0" smtClean="0">
                <a:solidFill>
                  <a:srgbClr val="00B050"/>
                </a:solidFill>
              </a:rPr>
              <a:t>Kasım</a:t>
            </a:r>
            <a:r>
              <a:rPr lang="tr-TR" dirty="0">
                <a:solidFill>
                  <a:srgbClr val="00B050"/>
                </a:solidFill>
              </a:rPr>
              <a:t>, Zeynep, Rukiye, </a:t>
            </a:r>
            <a:r>
              <a:rPr lang="tr-TR" dirty="0" err="1">
                <a:solidFill>
                  <a:srgbClr val="00B050"/>
                </a:solidFill>
              </a:rPr>
              <a:t>Ümmü</a:t>
            </a:r>
            <a:r>
              <a:rPr lang="tr-TR" dirty="0">
                <a:solidFill>
                  <a:srgbClr val="00B050"/>
                </a:solidFill>
              </a:rPr>
              <a:t> Gülsüm, Fatma ve Abdullah adında altı çocukları oldu.</a:t>
            </a:r>
          </a:p>
          <a:p>
            <a:pPr marL="457200" indent="-457200">
              <a:buFont typeface="Arial" charset="0"/>
              <a:buChar char="•"/>
            </a:pPr>
            <a:endParaRPr lang="tr-TR" dirty="0" smtClean="0">
              <a:solidFill>
                <a:srgbClr val="002060"/>
              </a:solidFill>
            </a:endParaRPr>
          </a:p>
          <a:p>
            <a:pPr marL="457200" indent="-457200">
              <a:buFont typeface="Arial" charset="0"/>
              <a:buChar char="•"/>
            </a:pPr>
            <a:endParaRPr lang="tr-TR" dirty="0">
              <a:solidFill>
                <a:srgbClr val="002060"/>
              </a:solidFill>
            </a:endParaRPr>
          </a:p>
          <a:p>
            <a:pPr marL="457200" indent="-457200">
              <a:buFont typeface="Arial" charset="0"/>
              <a:buChar char="•"/>
            </a:pPr>
            <a:r>
              <a:rPr lang="tr-TR" dirty="0" smtClean="0">
                <a:solidFill>
                  <a:srgbClr val="002060"/>
                </a:solidFill>
              </a:rPr>
              <a:t>Peygamberimizin </a:t>
            </a:r>
            <a:r>
              <a:rPr lang="tr-TR" dirty="0">
                <a:solidFill>
                  <a:srgbClr val="002060"/>
                </a:solidFill>
              </a:rPr>
              <a:t>Fatma dışındaki bütün çocukları kendisinden önce vefat etti. </a:t>
            </a:r>
          </a:p>
          <a:p>
            <a:endParaRPr lang="tr-TR" dirty="0"/>
          </a:p>
        </p:txBody>
      </p:sp>
    </p:spTree>
    <p:extLst>
      <p:ext uri="{BB962C8B-B14F-4D97-AF65-F5344CB8AC3E}">
        <p14:creationId xmlns:p14="http://schemas.microsoft.com/office/powerpoint/2010/main" xmlns="" val="11239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Vertic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barn(inVertical)">
                                      <p:cBhvr>
                                        <p:cTn id="1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solidFill>
            <a:schemeClr val="accent5"/>
          </a:solidFill>
        </p:spPr>
        <p:txBody>
          <a:bodyPr>
            <a:normAutofit fontScale="90000"/>
          </a:bodyPr>
          <a:lstStyle/>
          <a:p>
            <a:r>
              <a:rPr lang="tr-TR" dirty="0" smtClean="0"/>
              <a:t>Hz. Muhammed(sav)’in Örnek Davranışları </a:t>
            </a:r>
            <a:endParaRPr lang="tr-TR" dirty="0"/>
          </a:p>
        </p:txBody>
      </p:sp>
      <p:sp>
        <p:nvSpPr>
          <p:cNvPr id="3" name="İçerik Yer Tutucusu 2"/>
          <p:cNvSpPr>
            <a:spLocks noGrp="1"/>
          </p:cNvSpPr>
          <p:nvPr>
            <p:ph idx="1"/>
          </p:nvPr>
        </p:nvSpPr>
        <p:spPr>
          <a:xfrm>
            <a:off x="457200" y="1600200"/>
            <a:ext cx="8229600" cy="4781128"/>
          </a:xfrm>
          <a:solidFill>
            <a:schemeClr val="accent2">
              <a:lumMod val="40000"/>
              <a:lumOff val="60000"/>
            </a:schemeClr>
          </a:solidFill>
        </p:spPr>
        <p:txBody>
          <a:bodyPr>
            <a:normAutofit/>
          </a:bodyPr>
          <a:lstStyle/>
          <a:p>
            <a:r>
              <a:rPr lang="tr-TR" dirty="0"/>
              <a:t>Aile bireyleri arasında ayrım yapılmazdı</a:t>
            </a:r>
            <a:r>
              <a:rPr lang="tr-TR" dirty="0" smtClean="0"/>
              <a:t>.</a:t>
            </a:r>
          </a:p>
          <a:p>
            <a:endParaRPr lang="tr-TR" dirty="0" smtClean="0"/>
          </a:p>
          <a:p>
            <a:r>
              <a:rPr lang="tr-TR" dirty="0" smtClean="0"/>
              <a:t>Aile bireyleri birbirine danışırdı.</a:t>
            </a:r>
            <a:endParaRPr lang="tr-TR" dirty="0"/>
          </a:p>
          <a:p>
            <a:endParaRPr lang="tr-TR" dirty="0" smtClean="0"/>
          </a:p>
          <a:p>
            <a:r>
              <a:rPr lang="tr-TR" dirty="0" smtClean="0"/>
              <a:t>Sevinçler</a:t>
            </a:r>
            <a:r>
              <a:rPr lang="tr-TR" dirty="0"/>
              <a:t>, mutluluklar ve sıkıntılar paylaşılırdı.</a:t>
            </a:r>
          </a:p>
          <a:p>
            <a:endParaRPr lang="tr-TR" dirty="0" smtClean="0"/>
          </a:p>
          <a:p>
            <a:r>
              <a:rPr lang="tr-TR" dirty="0" smtClean="0"/>
              <a:t>Misafirlere </a:t>
            </a:r>
            <a:r>
              <a:rPr lang="tr-TR" dirty="0"/>
              <a:t>karşı cömert davranılırdı.</a:t>
            </a:r>
          </a:p>
          <a:p>
            <a:endParaRPr lang="tr-TR" dirty="0"/>
          </a:p>
          <a:p>
            <a:endParaRPr lang="tr-TR" dirty="0"/>
          </a:p>
        </p:txBody>
      </p:sp>
    </p:spTree>
    <p:extLst>
      <p:ext uri="{BB962C8B-B14F-4D97-AF65-F5344CB8AC3E}">
        <p14:creationId xmlns:p14="http://schemas.microsoft.com/office/powerpoint/2010/main" xmlns="" val="3247319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 calcmode="lin" valueType="num">
                                      <p:cBhvr additive="base">
                                        <p:cTn id="2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908720"/>
            <a:ext cx="8229600" cy="5217443"/>
          </a:xfrm>
          <a:solidFill>
            <a:schemeClr val="accent2">
              <a:lumMod val="20000"/>
              <a:lumOff val="80000"/>
            </a:schemeClr>
          </a:solidFill>
        </p:spPr>
        <p:txBody>
          <a:bodyPr/>
          <a:lstStyle/>
          <a:p>
            <a:r>
              <a:rPr lang="tr-TR" dirty="0"/>
              <a:t>Aile bireyleri tutumluydu ve israftan kaçınırlardı.</a:t>
            </a:r>
          </a:p>
          <a:p>
            <a:endParaRPr lang="tr-TR" dirty="0" smtClean="0"/>
          </a:p>
          <a:p>
            <a:endParaRPr lang="tr-TR" dirty="0" smtClean="0"/>
          </a:p>
          <a:p>
            <a:r>
              <a:rPr lang="tr-TR" dirty="0" smtClean="0"/>
              <a:t>Akrabalık </a:t>
            </a:r>
            <a:r>
              <a:rPr lang="tr-TR" dirty="0"/>
              <a:t>ve komşuluk ilişkilerine önem verilirdi.</a:t>
            </a:r>
          </a:p>
          <a:p>
            <a:endParaRPr lang="tr-TR" dirty="0" smtClean="0"/>
          </a:p>
          <a:p>
            <a:endParaRPr lang="tr-TR" dirty="0"/>
          </a:p>
          <a:p>
            <a:r>
              <a:rPr lang="tr-TR" dirty="0" smtClean="0"/>
              <a:t>Yoksullar </a:t>
            </a:r>
            <a:r>
              <a:rPr lang="tr-TR" dirty="0"/>
              <a:t>ve öksüzler gözetilirdi.</a:t>
            </a:r>
          </a:p>
          <a:p>
            <a:endParaRPr lang="tr-TR" dirty="0"/>
          </a:p>
        </p:txBody>
      </p:sp>
    </p:spTree>
    <p:extLst>
      <p:ext uri="{BB962C8B-B14F-4D97-AF65-F5344CB8AC3E}">
        <p14:creationId xmlns:p14="http://schemas.microsoft.com/office/powerpoint/2010/main" xmlns="" val="3014698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3">
                                            <p:txEl>
                                              <p:pRg st="0" end="0"/>
                                            </p:txEl>
                                          </p:spTgt>
                                        </p:tgtEl>
                                      </p:cBhvr>
                                    </p:animEffect>
                                    <p:animScale>
                                      <p:cBhvr>
                                        <p:cTn id="7" dur="250" autoRev="1" fill="hold"/>
                                        <p:tgtEl>
                                          <p:spTgt spid="3">
                                            <p:txEl>
                                              <p:pRg st="0" end="0"/>
                                            </p:txEl>
                                          </p:spTgt>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nodeType="clickEffect">
                                  <p:stCondLst>
                                    <p:cond delay="0"/>
                                  </p:stCondLst>
                                  <p:childTnLst>
                                    <p:animEffect transition="out" filter="fade">
                                      <p:cBhvr>
                                        <p:cTn id="11" dur="500" tmFilter="0, 0; .2, .5; .8, .5; 1, 0"/>
                                        <p:tgtEl>
                                          <p:spTgt spid="3">
                                            <p:txEl>
                                              <p:pRg st="3" end="3"/>
                                            </p:txEl>
                                          </p:spTgt>
                                        </p:tgtEl>
                                      </p:cBhvr>
                                    </p:animEffect>
                                    <p:animScale>
                                      <p:cBhvr>
                                        <p:cTn id="12" dur="250" autoRev="1" fill="hold"/>
                                        <p:tgtEl>
                                          <p:spTgt spid="3">
                                            <p:txEl>
                                              <p:pRg st="3" end="3"/>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Konu ile ilgili Hadis-i Şerifler</a:t>
            </a:r>
            <a:endParaRPr lang="tr-TR" dirty="0"/>
          </a:p>
        </p:txBody>
      </p:sp>
      <p:sp>
        <p:nvSpPr>
          <p:cNvPr id="3" name="İçerik Yer Tutucusu 2"/>
          <p:cNvSpPr>
            <a:spLocks noGrp="1"/>
          </p:cNvSpPr>
          <p:nvPr>
            <p:ph idx="1"/>
          </p:nvPr>
        </p:nvSpPr>
        <p:spPr/>
        <p:txBody>
          <a:bodyPr>
            <a:normAutofit/>
          </a:bodyPr>
          <a:lstStyle/>
          <a:p>
            <a:r>
              <a:rPr lang="tr-TR" dirty="0" smtClean="0">
                <a:solidFill>
                  <a:srgbClr val="002060"/>
                </a:solidFill>
              </a:rPr>
              <a:t>Kardeşini güler yüzle karşılaman da bir iyiliktir.(</a:t>
            </a:r>
            <a:r>
              <a:rPr lang="tr-TR" dirty="0" err="1" smtClean="0"/>
              <a:t>Tirmizi</a:t>
            </a:r>
            <a:r>
              <a:rPr lang="tr-TR" dirty="0" smtClean="0"/>
              <a:t>, </a:t>
            </a:r>
            <a:r>
              <a:rPr lang="tr-TR" dirty="0" err="1" smtClean="0"/>
              <a:t>Birr</a:t>
            </a:r>
            <a:r>
              <a:rPr lang="tr-TR" dirty="0" smtClean="0"/>
              <a:t>)</a:t>
            </a:r>
          </a:p>
          <a:p>
            <a:endParaRPr lang="tr-TR" dirty="0" smtClean="0">
              <a:solidFill>
                <a:schemeClr val="accent2"/>
              </a:solidFill>
            </a:endParaRPr>
          </a:p>
          <a:p>
            <a:r>
              <a:rPr lang="tr-TR" dirty="0" smtClean="0">
                <a:solidFill>
                  <a:schemeClr val="accent2"/>
                </a:solidFill>
              </a:rPr>
              <a:t>Güzel söz de bir sadakadır.(</a:t>
            </a:r>
            <a:r>
              <a:rPr lang="tr-TR" dirty="0" smtClean="0"/>
              <a:t>Buhari, Edep)</a:t>
            </a:r>
          </a:p>
          <a:p>
            <a:endParaRPr lang="tr-TR" dirty="0" smtClean="0">
              <a:solidFill>
                <a:srgbClr val="7030A0"/>
              </a:solidFill>
            </a:endParaRPr>
          </a:p>
          <a:p>
            <a:r>
              <a:rPr lang="tr-TR" dirty="0" smtClean="0">
                <a:solidFill>
                  <a:srgbClr val="7030A0"/>
                </a:solidFill>
              </a:rPr>
              <a:t>Allah’a ve ahiret gününe iman eden kimse misafirine ikramda bulunsun…(</a:t>
            </a:r>
            <a:r>
              <a:rPr lang="tr-TR" dirty="0" smtClean="0"/>
              <a:t>Buhari, Edep)</a:t>
            </a:r>
          </a:p>
          <a:p>
            <a:endParaRPr lang="tr-TR" dirty="0"/>
          </a:p>
        </p:txBody>
      </p:sp>
    </p:spTree>
    <p:extLst>
      <p:ext uri="{BB962C8B-B14F-4D97-AF65-F5344CB8AC3E}">
        <p14:creationId xmlns:p14="http://schemas.microsoft.com/office/powerpoint/2010/main" xmlns="" val="40452813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1124744"/>
            <a:ext cx="8229600" cy="5001419"/>
          </a:xfrm>
        </p:spPr>
        <p:txBody>
          <a:bodyPr/>
          <a:lstStyle/>
          <a:p>
            <a:endParaRPr lang="tr-TR" dirty="0" smtClean="0">
              <a:solidFill>
                <a:srgbClr val="00B050"/>
              </a:solidFill>
            </a:endParaRPr>
          </a:p>
          <a:p>
            <a:r>
              <a:rPr lang="tr-TR" dirty="0" smtClean="0">
                <a:solidFill>
                  <a:srgbClr val="00B050"/>
                </a:solidFill>
              </a:rPr>
              <a:t>…</a:t>
            </a:r>
            <a:r>
              <a:rPr lang="tr-TR" dirty="0">
                <a:solidFill>
                  <a:srgbClr val="00B050"/>
                </a:solidFill>
              </a:rPr>
              <a:t>Allah’a ve ahiret gününe iman eden kimse akrabalarını ziyaret etsin…(</a:t>
            </a:r>
            <a:r>
              <a:rPr lang="tr-TR" dirty="0"/>
              <a:t>Buhari, Edep)</a:t>
            </a:r>
          </a:p>
          <a:p>
            <a:pPr marL="0" indent="0">
              <a:buNone/>
            </a:pPr>
            <a:endParaRPr lang="tr-TR" dirty="0" smtClean="0">
              <a:solidFill>
                <a:srgbClr val="C00000"/>
              </a:solidFill>
            </a:endParaRPr>
          </a:p>
          <a:p>
            <a:endParaRPr lang="tr-TR" dirty="0">
              <a:solidFill>
                <a:srgbClr val="C00000"/>
              </a:solidFill>
            </a:endParaRPr>
          </a:p>
          <a:p>
            <a:r>
              <a:rPr lang="tr-TR" dirty="0" smtClean="0">
                <a:solidFill>
                  <a:srgbClr val="C00000"/>
                </a:solidFill>
              </a:rPr>
              <a:t>En </a:t>
            </a:r>
            <a:r>
              <a:rPr lang="tr-TR" dirty="0">
                <a:solidFill>
                  <a:srgbClr val="C00000"/>
                </a:solidFill>
              </a:rPr>
              <a:t>hayırlı ev, içinde yetime iyilik ve ikram edilen evdir.</a:t>
            </a:r>
          </a:p>
          <a:p>
            <a:endParaRPr lang="tr-TR" dirty="0"/>
          </a:p>
        </p:txBody>
      </p:sp>
    </p:spTree>
    <p:extLst>
      <p:ext uri="{BB962C8B-B14F-4D97-AF65-F5344CB8AC3E}">
        <p14:creationId xmlns:p14="http://schemas.microsoft.com/office/powerpoint/2010/main" xmlns="" val="4265495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mph" presetSubtype="0" nodeType="clickEffect">
                                  <p:stCondLst>
                                    <p:cond delay="0"/>
                                  </p:stCondLst>
                                  <p:iterate type="lt">
                                    <p:tmAbs val="25"/>
                                  </p:iterate>
                                  <p:childTnLst>
                                    <p:set>
                                      <p:cBhvr override="childStyle">
                                        <p:cTn id="6" dur="indefinite"/>
                                        <p:tgtEl>
                                          <p:spTgt spid="3">
                                            <p:txEl>
                                              <p:pRg st="4" end="4"/>
                                            </p:txEl>
                                          </p:spTgt>
                                        </p:tgtEl>
                                        <p:attrNameLst>
                                          <p:attrName>style.fontWeight</p:attrName>
                                        </p:attrNameLst>
                                      </p:cBhvr>
                                      <p:to>
                                        <p:strVal val="bold"/>
                                      </p:to>
                                    </p:set>
                                  </p:childTnLst>
                                </p:cTn>
                              </p:par>
                            </p:childTnLst>
                          </p:cTn>
                        </p:par>
                      </p:childTnLst>
                    </p:cTn>
                  </p:par>
                  <p:par>
                    <p:cTn id="7" fill="hold">
                      <p:stCondLst>
                        <p:cond delay="indefinite"/>
                      </p:stCondLst>
                      <p:childTnLst>
                        <p:par>
                          <p:cTn id="8" fill="hold">
                            <p:stCondLst>
                              <p:cond delay="0"/>
                            </p:stCondLst>
                            <p:childTnLst>
                              <p:par>
                                <p:cTn id="9" presetID="15" presetClass="emph" presetSubtype="0" nodeType="clickEffect">
                                  <p:stCondLst>
                                    <p:cond delay="0"/>
                                  </p:stCondLst>
                                  <p:iterate type="lt">
                                    <p:tmAbs val="25"/>
                                  </p:iterate>
                                  <p:childTnLst>
                                    <p:set>
                                      <p:cBhvr override="childStyle">
                                        <p:cTn id="10" dur="indefinite"/>
                                        <p:tgtEl>
                                          <p:spTgt spid="3">
                                            <p:txEl>
                                              <p:pRg st="1" end="1"/>
                                            </p:txEl>
                                          </p:spTgt>
                                        </p:tgtEl>
                                        <p:attrNameLst>
                                          <p:attrName>style.fontWeight</p:attrName>
                                        </p:attrNameLst>
                                      </p:cBhvr>
                                      <p:to>
                                        <p:strVal val="bol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236</TotalTime>
  <Words>528</Words>
  <Application>Microsoft Office PowerPoint</Application>
  <PresentationFormat>Ekran Gösterisi (4:3)</PresentationFormat>
  <Paragraphs>79</Paragraphs>
  <Slides>20</Slides>
  <Notes>0</Notes>
  <HiddenSlides>0</HiddenSlides>
  <MMClips>0</MMClips>
  <ScaleCrop>false</ScaleCrop>
  <HeadingPairs>
    <vt:vector size="4" baseType="variant">
      <vt:variant>
        <vt:lpstr>Tema</vt:lpstr>
      </vt:variant>
      <vt:variant>
        <vt:i4>1</vt:i4>
      </vt:variant>
      <vt:variant>
        <vt:lpstr>Slayt Başlıkları</vt:lpstr>
      </vt:variant>
      <vt:variant>
        <vt:i4>20</vt:i4>
      </vt:variant>
    </vt:vector>
  </HeadingPairs>
  <TitlesOfParts>
    <vt:vector size="21" baseType="lpstr">
      <vt:lpstr>Ofis Teması</vt:lpstr>
      <vt:lpstr>Slayt 1</vt:lpstr>
      <vt:lpstr>Hz. Muhammed(sav) ve Aile Hayatı</vt:lpstr>
      <vt:lpstr>Slayt 3</vt:lpstr>
      <vt:lpstr> Hz. Muhammed(sav) 25 yaşında iken Hz. Hatice ile evlenmiştir. </vt:lpstr>
      <vt:lpstr>Slayt 5</vt:lpstr>
      <vt:lpstr>Hz. Muhammed(sav)’in Örnek Davranışları </vt:lpstr>
      <vt:lpstr>Slayt 7</vt:lpstr>
      <vt:lpstr>Konu ile ilgili Hadis-i Şerifler</vt:lpstr>
      <vt:lpstr>Slayt 9</vt:lpstr>
      <vt:lpstr>Slayt 10</vt:lpstr>
      <vt:lpstr>Hz. Muhammed(sav)’in Ailesinde Sevinçler ve Sıkıntılar Paylaşılırdı.</vt:lpstr>
      <vt:lpstr>Hz. Muhammed(sav)’in Ailesinde Misafire Cömert Davranılırdı.</vt:lpstr>
      <vt:lpstr>Slayt 13</vt:lpstr>
      <vt:lpstr>Hz. Muhammed(sav)’in Ailesinde İsraftan Kaçınılırdı.</vt:lpstr>
      <vt:lpstr>Hz. Muhammed(sav)’in Ailesinde Akrabalık ve Komşuluk İlişkilerine Önem Verilirdi.</vt:lpstr>
      <vt:lpstr>Slayt 16</vt:lpstr>
      <vt:lpstr>Hz. Muhammed(sav)’in Ailesinde Öksüzler ve Yoksullar Gözetilirdi.</vt:lpstr>
      <vt:lpstr>Salavat Duaları ve Anlamı</vt:lpstr>
      <vt:lpstr>Allâhumme salli </vt:lpstr>
      <vt:lpstr>Allâhumme bârik </vt:lpstr>
    </vt:vector>
  </TitlesOfParts>
  <Company>By NeC ® 2010 | Katilimsiz.Com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Huseyin</dc:creator>
  <cp:lastModifiedBy>DEM</cp:lastModifiedBy>
  <cp:revision>42</cp:revision>
  <dcterms:created xsi:type="dcterms:W3CDTF">2011-10-24T14:51:10Z</dcterms:created>
  <dcterms:modified xsi:type="dcterms:W3CDTF">2016-05-04T11:36:32Z</dcterms:modified>
  <cp:contentStatus>Tamamlandı</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arkAsFinal">
    <vt:bool>true</vt:bool>
  </property>
</Properties>
</file>