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68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63C6F-F0C4-429B-80F7-1018B7DB86B6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F707B-62C4-4EBD-9648-C95D86C1E26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49790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481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813885-366E-4E6A-8749-426FD0EF01F3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FE37B-64E1-4AAF-AE2D-0E3805647DD3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1DC39-5E24-49FF-9D65-A57EB6E32FF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unumlar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347864" y="2060848"/>
            <a:ext cx="5256584" cy="24482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</a:rPr>
              <a:t>Az </a:t>
            </a:r>
            <a:r>
              <a:rPr lang="tr-TR" sz="4000" dirty="0">
                <a:solidFill>
                  <a:schemeClr val="tx1"/>
                </a:solidFill>
              </a:rPr>
              <a:t>sayıda sayfadan oluşan ilahî metinler</a:t>
            </a:r>
          </a:p>
        </p:txBody>
      </p:sp>
      <p:sp>
        <p:nvSpPr>
          <p:cNvPr id="3" name="2 Sağ Ok"/>
          <p:cNvSpPr/>
          <p:nvPr/>
        </p:nvSpPr>
        <p:spPr>
          <a:xfrm>
            <a:off x="755576" y="1988840"/>
            <a:ext cx="3024336" cy="259228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>
                <a:solidFill>
                  <a:schemeClr val="tx1"/>
                </a:solidFill>
              </a:rPr>
              <a:t>SUHUF</a:t>
            </a:r>
            <a:endParaRPr lang="tr-TR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3059832" y="2708920"/>
            <a:ext cx="2880320" cy="17281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4 BÜYÜK KİTAP</a:t>
            </a:r>
            <a:endParaRPr lang="tr-TR" sz="3600" b="1" dirty="0">
              <a:solidFill>
                <a:schemeClr val="tx1"/>
              </a:solidFill>
            </a:endParaRPr>
          </a:p>
        </p:txBody>
      </p:sp>
      <p:pic>
        <p:nvPicPr>
          <p:cNvPr id="19458" name="Picture 2" descr="http://www.superalsat.com/images/67/671462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1584176" cy="2112235"/>
          </a:xfrm>
          <a:prstGeom prst="rect">
            <a:avLst/>
          </a:prstGeom>
          <a:noFill/>
        </p:spPr>
      </p:pic>
      <p:pic>
        <p:nvPicPr>
          <p:cNvPr id="19460" name="Picture 4" descr="http://www.kitapdenizi.com/resim/urun/133672tevrat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548680"/>
            <a:ext cx="1518535" cy="2232248"/>
          </a:xfrm>
          <a:prstGeom prst="rect">
            <a:avLst/>
          </a:prstGeom>
          <a:noFill/>
        </p:spPr>
      </p:pic>
      <p:pic>
        <p:nvPicPr>
          <p:cNvPr id="19462" name="Picture 6" descr="http://images.gittigidiyor.com/2479/INCIL-yeni-yasam-yayinlari__24798168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49080"/>
            <a:ext cx="1742242" cy="2232248"/>
          </a:xfrm>
          <a:prstGeom prst="rect">
            <a:avLst/>
          </a:prstGeom>
          <a:noFill/>
        </p:spPr>
      </p:pic>
      <p:pic>
        <p:nvPicPr>
          <p:cNvPr id="19464" name="Picture 8" descr="http://www.tunisvista.com/Quran/noble-qur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933056"/>
            <a:ext cx="1551471" cy="2376264"/>
          </a:xfrm>
          <a:prstGeom prst="rect">
            <a:avLst/>
          </a:prstGeom>
          <a:noFill/>
        </p:spPr>
      </p:pic>
      <p:sp>
        <p:nvSpPr>
          <p:cNvPr id="7" name="6 Oval"/>
          <p:cNvSpPr/>
          <p:nvPr/>
        </p:nvSpPr>
        <p:spPr>
          <a:xfrm>
            <a:off x="1835696" y="1196752"/>
            <a:ext cx="2160240" cy="93610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</a:t>
            </a:r>
            <a:r>
              <a:rPr lang="tr-TR" sz="2400" b="1" dirty="0" err="1" smtClean="0"/>
              <a:t>Davud</a:t>
            </a:r>
            <a:r>
              <a:rPr lang="tr-TR" sz="2400" b="1" dirty="0" smtClean="0"/>
              <a:t> (as)</a:t>
            </a:r>
            <a:endParaRPr lang="tr-TR" sz="2400" b="1" dirty="0"/>
          </a:p>
        </p:txBody>
      </p:sp>
      <p:sp>
        <p:nvSpPr>
          <p:cNvPr id="8" name="7 Oval"/>
          <p:cNvSpPr/>
          <p:nvPr/>
        </p:nvSpPr>
        <p:spPr>
          <a:xfrm>
            <a:off x="4932040" y="4725144"/>
            <a:ext cx="2520280" cy="1008112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Hz. Muhammed (sav)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5148064" y="1268760"/>
            <a:ext cx="2160240" cy="93610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Hz. Musa (as)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10" name="9 Oval"/>
          <p:cNvSpPr/>
          <p:nvPr/>
        </p:nvSpPr>
        <p:spPr>
          <a:xfrm>
            <a:off x="1907704" y="4797152"/>
            <a:ext cx="2160240" cy="936104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Hz. İsa (as)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03648" y="4797152"/>
            <a:ext cx="6696744" cy="1508105"/>
          </a:xfrm>
          <a:prstGeom prst="rect">
            <a:avLst/>
          </a:prstGeom>
          <a:solidFill>
            <a:schemeClr val="accent6">
              <a:lumMod val="7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200" b="1" dirty="0"/>
              <a:t>“Şüphesiz o </a:t>
            </a:r>
            <a:r>
              <a:rPr lang="tr-TR" sz="3200" b="1" dirty="0" err="1" smtClean="0"/>
              <a:t>Kur’an’ı</a:t>
            </a:r>
            <a:r>
              <a:rPr lang="tr-TR" sz="3200" b="1" dirty="0" smtClean="0"/>
              <a:t> biz </a:t>
            </a:r>
            <a:r>
              <a:rPr lang="tr-TR" sz="3200" b="1" dirty="0"/>
              <a:t>indirdik. </a:t>
            </a:r>
            <a:endParaRPr lang="tr-TR" sz="3200" b="1" dirty="0" smtClean="0"/>
          </a:p>
          <a:p>
            <a:r>
              <a:rPr lang="tr-TR" sz="3200" b="1" dirty="0" smtClean="0"/>
              <a:t>Onun koruyucusu da </a:t>
            </a:r>
            <a:r>
              <a:rPr lang="tr-TR" sz="3200" b="1" dirty="0"/>
              <a:t>şüphesiz biziz</a:t>
            </a:r>
            <a:r>
              <a:rPr lang="tr-TR" sz="3200" b="1" dirty="0" smtClean="0"/>
              <a:t>.”                                                </a:t>
            </a:r>
            <a:r>
              <a:rPr lang="tr-TR" sz="2800" b="1" i="1" dirty="0" smtClean="0"/>
              <a:t>(</a:t>
            </a:r>
            <a:r>
              <a:rPr lang="tr-TR" sz="2800" b="1" i="1" dirty="0" err="1" smtClean="0"/>
              <a:t>Hicr</a:t>
            </a:r>
            <a:r>
              <a:rPr lang="tr-TR" sz="2800" b="1" i="1" dirty="0" smtClean="0"/>
              <a:t> </a:t>
            </a:r>
            <a:r>
              <a:rPr lang="tr-TR" sz="2800" b="1" i="1" dirty="0" err="1" smtClean="0"/>
              <a:t>Sûresi</a:t>
            </a:r>
            <a:r>
              <a:rPr lang="tr-TR" sz="2800" b="1" i="1" dirty="0" smtClean="0"/>
              <a:t> 9. Ayet)  </a:t>
            </a:r>
            <a:endParaRPr lang="tr-TR" sz="2800" b="1" i="1" dirty="0"/>
          </a:p>
        </p:txBody>
      </p:sp>
      <p:pic>
        <p:nvPicPr>
          <p:cNvPr id="23554" name="Picture 2" descr="http://www.mpltv.de/sayfalar/kategoriler/kategoriresimleri/kura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628800"/>
            <a:ext cx="4104456" cy="3078342"/>
          </a:xfrm>
          <a:prstGeom prst="rect">
            <a:avLst/>
          </a:prstGeom>
          <a:noFill/>
        </p:spPr>
      </p:pic>
      <p:sp>
        <p:nvSpPr>
          <p:cNvPr id="5" name="4 Patlama 2"/>
          <p:cNvSpPr/>
          <p:nvPr/>
        </p:nvSpPr>
        <p:spPr>
          <a:xfrm>
            <a:off x="827584" y="260648"/>
            <a:ext cx="5040560" cy="2304256"/>
          </a:xfrm>
          <a:prstGeom prst="irregularSeal2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solidFill>
                  <a:schemeClr val="bg1"/>
                </a:solidFill>
              </a:rPr>
              <a:t>Kur’an</a:t>
            </a:r>
            <a:r>
              <a:rPr lang="tr-TR" sz="2400" b="1" dirty="0" smtClean="0">
                <a:solidFill>
                  <a:schemeClr val="bg1"/>
                </a:solidFill>
              </a:rPr>
              <a:t>-ı Kerim’in aslı bozulmamıştır.</a:t>
            </a:r>
            <a:endParaRPr lang="tr-T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835696" y="4581128"/>
            <a:ext cx="576593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000" b="1" dirty="0" err="1"/>
              <a:t>Kur’an</a:t>
            </a:r>
            <a:r>
              <a:rPr lang="tr-TR" sz="4000" b="1" dirty="0"/>
              <a:t>-ı Kerim’in </a:t>
            </a:r>
            <a:endParaRPr lang="tr-TR" sz="4000" b="1" dirty="0" smtClean="0"/>
          </a:p>
          <a:p>
            <a:pPr algn="ctr"/>
            <a:r>
              <a:rPr lang="tr-TR" sz="4000" b="1" dirty="0" smtClean="0"/>
              <a:t>Hz</a:t>
            </a:r>
            <a:r>
              <a:rPr lang="tr-TR" sz="4000" b="1" dirty="0"/>
              <a:t>. Muhammed’e İndirilişi</a:t>
            </a:r>
            <a:endParaRPr lang="tr-TR" sz="4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48680"/>
            <a:ext cx="4608512" cy="386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907704" y="2204864"/>
            <a:ext cx="5112568" cy="28803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74320" indent="-274320">
              <a:buFont typeface="Arial" pitchFamily="34" charset="0"/>
              <a:buChar char="•"/>
              <a:defRPr/>
            </a:pPr>
            <a:r>
              <a:rPr lang="tr-TR" sz="3600" b="1" dirty="0" smtClean="0">
                <a:solidFill>
                  <a:schemeClr val="tx1"/>
                </a:solidFill>
              </a:rPr>
              <a:t>610 yılında</a:t>
            </a:r>
          </a:p>
          <a:p>
            <a:pPr marL="274320" indent="-274320">
              <a:buFont typeface="Arial" pitchFamily="34" charset="0"/>
              <a:buChar char="•"/>
              <a:defRPr/>
            </a:pPr>
            <a:r>
              <a:rPr lang="tr-TR" sz="3600" b="1" dirty="0" smtClean="0">
                <a:solidFill>
                  <a:schemeClr val="tx1"/>
                </a:solidFill>
              </a:rPr>
              <a:t>Ramazan ayının 17. gecesinde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3" name="2 Patlama 2"/>
          <p:cNvSpPr/>
          <p:nvPr/>
        </p:nvSpPr>
        <p:spPr>
          <a:xfrm>
            <a:off x="611560" y="1124744"/>
            <a:ext cx="4176464" cy="1800200"/>
          </a:xfrm>
          <a:prstGeom prst="irregularSeal2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İlk vahyin zamanı</a:t>
            </a:r>
            <a:endParaRPr lang="tr-TR" sz="32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123728" y="2420888"/>
            <a:ext cx="5040560" cy="25922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74320" indent="-274320" algn="ctr"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tr-TR" sz="4400" b="1" dirty="0" smtClean="0">
                <a:solidFill>
                  <a:schemeClr val="tx1"/>
                </a:solidFill>
              </a:rPr>
              <a:t>Nur dağındaki  </a:t>
            </a:r>
            <a:r>
              <a:rPr lang="tr-TR" sz="4400" b="1" dirty="0" err="1" smtClean="0">
                <a:solidFill>
                  <a:schemeClr val="tx1"/>
                </a:solidFill>
              </a:rPr>
              <a:t>Hira</a:t>
            </a:r>
            <a:r>
              <a:rPr lang="tr-TR" sz="4400" b="1" dirty="0" smtClean="0">
                <a:solidFill>
                  <a:schemeClr val="tx1"/>
                </a:solidFill>
              </a:rPr>
              <a:t> mağarası</a:t>
            </a:r>
            <a:endParaRPr lang="tr-TR" sz="4400" b="1" dirty="0">
              <a:solidFill>
                <a:schemeClr val="tx1"/>
              </a:solidFill>
            </a:endParaRPr>
          </a:p>
        </p:txBody>
      </p:sp>
      <p:sp>
        <p:nvSpPr>
          <p:cNvPr id="3" name="2 Patlama 2"/>
          <p:cNvSpPr/>
          <p:nvPr/>
        </p:nvSpPr>
        <p:spPr>
          <a:xfrm>
            <a:off x="611560" y="1484784"/>
            <a:ext cx="4176464" cy="18002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İlk vahyin yeri</a:t>
            </a:r>
            <a:endParaRPr lang="tr-TR" sz="32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İçerik Yer Tutucusu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3538736" cy="3484984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770D77"/>
              </a:buClr>
              <a:buFont typeface="Wingdings" pitchFamily="2" charset="2"/>
              <a:buChar char="§"/>
              <a:defRPr/>
            </a:pPr>
            <a:r>
              <a:rPr lang="tr-TR" b="1" dirty="0" smtClean="0">
                <a:solidFill>
                  <a:srgbClr val="7030A0"/>
                </a:solidFill>
              </a:rPr>
              <a:t>Cebrail(as):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§"/>
              <a:defRPr/>
            </a:pPr>
            <a:r>
              <a:rPr lang="tr-TR" b="1" dirty="0" smtClean="0">
                <a:solidFill>
                  <a:srgbClr val="770D77"/>
                </a:solidFill>
              </a:rPr>
              <a:t> Hz. Muhammed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770D77"/>
              </a:buClr>
              <a:buFont typeface="Wingdings" pitchFamily="2" charset="2"/>
              <a:buChar char="§"/>
              <a:defRPr/>
            </a:pPr>
            <a:r>
              <a:rPr lang="tr-TR" b="1" dirty="0" smtClean="0">
                <a:solidFill>
                  <a:srgbClr val="7030A0"/>
                </a:solidFill>
              </a:rPr>
              <a:t>Cebrail(as):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§"/>
              <a:defRPr/>
            </a:pPr>
            <a:r>
              <a:rPr lang="tr-TR" b="1" dirty="0" smtClean="0">
                <a:solidFill>
                  <a:srgbClr val="770D77"/>
                </a:solidFill>
              </a:rPr>
              <a:t>Hz. Muhammed: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770D77"/>
              </a:buClr>
              <a:buFont typeface="Wingdings" pitchFamily="2" charset="2"/>
              <a:buChar char="§"/>
              <a:defRPr/>
            </a:pPr>
            <a:r>
              <a:rPr lang="tr-TR" b="1" dirty="0" smtClean="0">
                <a:solidFill>
                  <a:srgbClr val="7030A0"/>
                </a:solidFill>
              </a:rPr>
              <a:t>Cebrail(as):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§"/>
              <a:defRPr/>
            </a:pPr>
            <a:r>
              <a:rPr lang="tr-TR" b="1" dirty="0" smtClean="0">
                <a:solidFill>
                  <a:srgbClr val="770D77"/>
                </a:solidFill>
              </a:rPr>
              <a:t>Hz. Muhammed: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tr-T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tr-TR" dirty="0"/>
          </a:p>
        </p:txBody>
      </p:sp>
      <p:sp>
        <p:nvSpPr>
          <p:cNvPr id="6" name="3 İçerik Yer Tutucusu"/>
          <p:cNvSpPr txBox="1">
            <a:spLocks/>
          </p:cNvSpPr>
          <p:nvPr/>
        </p:nvSpPr>
        <p:spPr>
          <a:xfrm>
            <a:off x="3995936" y="1556792"/>
            <a:ext cx="3328988" cy="35718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”Oku”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”Ben okuma bilmem”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”Oku”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”Ben okuma bilmem”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”Oku”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”Ben okuma bilmem”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defRPr/>
            </a:pPr>
            <a:endParaRPr lang="tr-TR" sz="2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tr-T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  </a:t>
            </a:r>
          </a:p>
        </p:txBody>
      </p:sp>
      <p:sp>
        <p:nvSpPr>
          <p:cNvPr id="11" name="10 Yatay Kaydırma"/>
          <p:cNvSpPr/>
          <p:nvPr/>
        </p:nvSpPr>
        <p:spPr>
          <a:xfrm>
            <a:off x="571500" y="0"/>
            <a:ext cx="7715250" cy="1571625"/>
          </a:xfrm>
          <a:prstGeom prst="horizontalScroll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3200" dirty="0"/>
          </a:p>
          <a:p>
            <a:pPr algn="ctr">
              <a:defRPr/>
            </a:pPr>
            <a:r>
              <a:rPr lang="tr-TR" sz="3200" dirty="0"/>
              <a:t>HZ. MUHAMMED VE CEBRAİL(AS) ARASINDAKİ İLK DİALOG</a:t>
            </a:r>
          </a:p>
          <a:p>
            <a:pPr algn="ctr">
              <a:defRPr/>
            </a:pPr>
            <a:endParaRPr lang="tr-TR" sz="3200" b="1" dirty="0"/>
          </a:p>
        </p:txBody>
      </p:sp>
      <p:sp>
        <p:nvSpPr>
          <p:cNvPr id="13" name="12 Şeritli Sağ Ok"/>
          <p:cNvSpPr/>
          <p:nvPr/>
        </p:nvSpPr>
        <p:spPr>
          <a:xfrm>
            <a:off x="179512" y="4509120"/>
            <a:ext cx="3888432" cy="2071687"/>
          </a:xfrm>
          <a:prstGeom prst="stripedRightArrow">
            <a:avLst/>
          </a:prstGeom>
          <a:solidFill>
            <a:srgbClr val="7030A0"/>
          </a:solidFill>
          <a:ln>
            <a:solidFill>
              <a:srgbClr val="652E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SzPct val="70000"/>
              <a:buFont typeface="Wingdings"/>
              <a:buChar char=""/>
              <a:defRPr/>
            </a:pPr>
            <a:r>
              <a:rPr lang="tr-TR" sz="2000" b="1" dirty="0">
                <a:solidFill>
                  <a:schemeClr val="bg1"/>
                </a:solidFill>
              </a:rPr>
              <a:t>Daha sonra Cebrail(as) </a:t>
            </a:r>
            <a:r>
              <a:rPr lang="tr-TR" sz="2000" b="1" dirty="0" err="1">
                <a:solidFill>
                  <a:schemeClr val="bg1"/>
                </a:solidFill>
              </a:rPr>
              <a:t>Alak</a:t>
            </a:r>
            <a:r>
              <a:rPr lang="tr-TR" sz="2000" b="1" dirty="0">
                <a:solidFill>
                  <a:schemeClr val="bg1"/>
                </a:solidFill>
              </a:rPr>
              <a:t> </a:t>
            </a:r>
            <a:r>
              <a:rPr lang="tr-TR" sz="2000" b="1" dirty="0" err="1">
                <a:solidFill>
                  <a:schemeClr val="bg1"/>
                </a:solidFill>
              </a:rPr>
              <a:t>sûresi’nin</a:t>
            </a:r>
            <a:r>
              <a:rPr lang="tr-TR" sz="2000" b="1" dirty="0">
                <a:solidFill>
                  <a:schemeClr val="bg1"/>
                </a:solidFill>
              </a:rPr>
              <a:t> ilk 5 ayetini okur</a:t>
            </a:r>
          </a:p>
        </p:txBody>
      </p:sp>
      <p:sp>
        <p:nvSpPr>
          <p:cNvPr id="7" name="6 Yuvarlatılmış Dikdörtgen"/>
          <p:cNvSpPr/>
          <p:nvPr/>
        </p:nvSpPr>
        <p:spPr>
          <a:xfrm>
            <a:off x="4139952" y="4437112"/>
            <a:ext cx="4797152" cy="223224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i="1" dirty="0">
                <a:solidFill>
                  <a:schemeClr val="tx1"/>
                </a:solidFill>
              </a:rPr>
              <a:t>“Yaratan Rabbinin adıyla oku, insanı rahim cidarına yapışan bir hücreden yaratan.Oku, Rabbin sonsuz kerem sahibidir, kalemle yazmayı öğretendir.İnsana bilmediklerini öğretendir</a:t>
            </a:r>
            <a:r>
              <a:rPr lang="tr-TR" sz="2400" b="1" i="1" dirty="0" smtClean="0">
                <a:solidFill>
                  <a:schemeClr val="tx1"/>
                </a:solidFill>
              </a:rPr>
              <a:t>.” </a:t>
            </a:r>
            <a:r>
              <a:rPr lang="tr-TR" sz="2000" i="1" dirty="0" smtClean="0">
                <a:solidFill>
                  <a:schemeClr val="tx1"/>
                </a:solidFill>
              </a:rPr>
              <a:t>(</a:t>
            </a:r>
            <a:r>
              <a:rPr lang="tr-TR" sz="2000" i="1" dirty="0" err="1" smtClean="0">
                <a:solidFill>
                  <a:schemeClr val="tx1"/>
                </a:solidFill>
              </a:rPr>
              <a:t>Alak</a:t>
            </a:r>
            <a:r>
              <a:rPr lang="tr-TR" sz="2000" i="1" dirty="0" smtClean="0">
                <a:solidFill>
                  <a:schemeClr val="tx1"/>
                </a:solidFill>
              </a:rPr>
              <a:t> 1-5)</a:t>
            </a:r>
            <a:endParaRPr lang="tr-TR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Oval"/>
          <p:cNvSpPr/>
          <p:nvPr/>
        </p:nvSpPr>
        <p:spPr>
          <a:xfrm>
            <a:off x="642938" y="1785938"/>
            <a:ext cx="2286000" cy="15716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latin typeface="Times New Roman" pitchFamily="18" charset="0"/>
                <a:cs typeface="Times New Roman" pitchFamily="18" charset="0"/>
              </a:rPr>
              <a:t>610</a:t>
            </a:r>
          </a:p>
        </p:txBody>
      </p:sp>
      <p:sp>
        <p:nvSpPr>
          <p:cNvPr id="8" name="7 Oval"/>
          <p:cNvSpPr/>
          <p:nvPr/>
        </p:nvSpPr>
        <p:spPr>
          <a:xfrm>
            <a:off x="5929313" y="1714500"/>
            <a:ext cx="2286000" cy="15716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latin typeface="Times New Roman" pitchFamily="18" charset="0"/>
                <a:cs typeface="Times New Roman" pitchFamily="18" charset="0"/>
              </a:rPr>
              <a:t>632</a:t>
            </a:r>
          </a:p>
        </p:txBody>
      </p:sp>
      <p:sp>
        <p:nvSpPr>
          <p:cNvPr id="10" name="9 Sol Sağ Ok Belirtme Çizgisi"/>
          <p:cNvSpPr/>
          <p:nvPr/>
        </p:nvSpPr>
        <p:spPr>
          <a:xfrm>
            <a:off x="2928938" y="2071688"/>
            <a:ext cx="2928937" cy="857250"/>
          </a:xfrm>
          <a:prstGeom prst="leftRightArrow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YIL</a:t>
            </a:r>
          </a:p>
        </p:txBody>
      </p:sp>
      <p:sp>
        <p:nvSpPr>
          <p:cNvPr id="12" name="11 Sol Sağ Yukarı Ok"/>
          <p:cNvSpPr/>
          <p:nvPr/>
        </p:nvSpPr>
        <p:spPr>
          <a:xfrm>
            <a:off x="2786063" y="3071813"/>
            <a:ext cx="3429000" cy="2286000"/>
          </a:xfrm>
          <a:prstGeom prst="leftRight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14" name="13 Oval"/>
          <p:cNvSpPr/>
          <p:nvPr/>
        </p:nvSpPr>
        <p:spPr>
          <a:xfrm>
            <a:off x="500063" y="4071938"/>
            <a:ext cx="2286000" cy="15716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latin typeface="Times New Roman" pitchFamily="18" charset="0"/>
                <a:cs typeface="Times New Roman" pitchFamily="18" charset="0"/>
              </a:rPr>
              <a:t>13 yıl Mekke</a:t>
            </a:r>
          </a:p>
        </p:txBody>
      </p:sp>
      <p:sp>
        <p:nvSpPr>
          <p:cNvPr id="15" name="14 Oval"/>
          <p:cNvSpPr/>
          <p:nvPr/>
        </p:nvSpPr>
        <p:spPr>
          <a:xfrm>
            <a:off x="6215063" y="4000500"/>
            <a:ext cx="2286000" cy="15716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latin typeface="Times New Roman" pitchFamily="18" charset="0"/>
                <a:cs typeface="Times New Roman" pitchFamily="18" charset="0"/>
              </a:rPr>
              <a:t>10 yıl Medine</a:t>
            </a:r>
          </a:p>
        </p:txBody>
      </p:sp>
      <p:sp>
        <p:nvSpPr>
          <p:cNvPr id="11" name="10 Akış Çizelgesi: Delikli Teyp"/>
          <p:cNvSpPr/>
          <p:nvPr/>
        </p:nvSpPr>
        <p:spPr>
          <a:xfrm>
            <a:off x="785813" y="214313"/>
            <a:ext cx="7429500" cy="1143000"/>
          </a:xfrm>
          <a:prstGeom prst="flowChartPunchedTa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b="1" dirty="0"/>
              <a:t>KURAN’IN İNDİRİLME SÜRECİ</a:t>
            </a:r>
          </a:p>
        </p:txBody>
      </p:sp>
      <p:sp>
        <p:nvSpPr>
          <p:cNvPr id="9" name="8 Oval"/>
          <p:cNvSpPr/>
          <p:nvPr/>
        </p:nvSpPr>
        <p:spPr>
          <a:xfrm>
            <a:off x="8143875" y="5715000"/>
            <a:ext cx="571500" cy="5715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4" grpId="0" animBg="1"/>
      <p:bldP spid="15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08720"/>
            <a:ext cx="2844105" cy="38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ulut Belirtme Çizgisi"/>
          <p:cNvSpPr/>
          <p:nvPr/>
        </p:nvSpPr>
        <p:spPr>
          <a:xfrm>
            <a:off x="827584" y="1052736"/>
            <a:ext cx="5904656" cy="453650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Yüce Allah </a:t>
            </a:r>
            <a:r>
              <a:rPr lang="tr-TR" sz="4400" dirty="0" err="1" smtClean="0"/>
              <a:t>Kur’an</a:t>
            </a:r>
            <a:r>
              <a:rPr lang="tr-TR" sz="4400" dirty="0" smtClean="0"/>
              <a:t>-ı Kerim’i neden ayet ayet indirmiştir</a:t>
            </a:r>
            <a:endParaRPr lang="tr-TR" sz="4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971600" y="908720"/>
            <a:ext cx="3168352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err="1" smtClean="0"/>
              <a:t>Mekkî</a:t>
            </a:r>
            <a:r>
              <a:rPr lang="tr-TR" sz="4000" dirty="0" smtClean="0"/>
              <a:t> Ayetler</a:t>
            </a:r>
            <a:endParaRPr lang="tr-TR" sz="4000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4860032" y="908720"/>
            <a:ext cx="3528392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Medenî Ayetler</a:t>
            </a:r>
            <a:endParaRPr lang="tr-TR" sz="4000" dirty="0"/>
          </a:p>
        </p:txBody>
      </p:sp>
      <p:sp>
        <p:nvSpPr>
          <p:cNvPr id="8" name="7 Dikey Kaydırma"/>
          <p:cNvSpPr/>
          <p:nvPr/>
        </p:nvSpPr>
        <p:spPr>
          <a:xfrm>
            <a:off x="827584" y="2132856"/>
            <a:ext cx="3312368" cy="3528392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800" dirty="0" smtClean="0"/>
              <a:t>İnanç konuları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Allah’ın varlığı ve birliği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err="1" smtClean="0"/>
              <a:t>Ahiret</a:t>
            </a:r>
            <a:r>
              <a:rPr lang="tr-TR" sz="2800" dirty="0" smtClean="0"/>
              <a:t> inancı 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Peygamber kıssaları</a:t>
            </a:r>
            <a:endParaRPr lang="tr-TR" sz="2800" dirty="0"/>
          </a:p>
        </p:txBody>
      </p:sp>
      <p:sp>
        <p:nvSpPr>
          <p:cNvPr id="9" name="8 Dikey Kaydırma"/>
          <p:cNvSpPr/>
          <p:nvPr/>
        </p:nvSpPr>
        <p:spPr>
          <a:xfrm>
            <a:off x="4644008" y="2132856"/>
            <a:ext cx="3744416" cy="3528392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Toplumsal yaşamı düzenleyen konular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İbadetler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Haramlar ve helaller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İnsanlar arası ilişkiler ile ilgili kurallar</a:t>
            </a:r>
          </a:p>
          <a:p>
            <a:pPr>
              <a:buFont typeface="Arial" pitchFamily="34" charset="0"/>
              <a:buChar char="•"/>
            </a:pPr>
            <a:endParaRPr lang="tr-TR" sz="2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59632" y="4581128"/>
            <a:ext cx="6400800" cy="1752600"/>
          </a:xfrm>
        </p:spPr>
        <p:txBody>
          <a:bodyPr>
            <a:normAutofit/>
          </a:bodyPr>
          <a:lstStyle/>
          <a:p>
            <a:r>
              <a:rPr lang="tr-TR" sz="5400" dirty="0" smtClean="0"/>
              <a:t>KUR’AN-I KERİM’İ TANIYALIM</a:t>
            </a:r>
            <a:endParaRPr lang="tr-TR" sz="5400" dirty="0"/>
          </a:p>
        </p:txBody>
      </p:sp>
      <p:pic>
        <p:nvPicPr>
          <p:cNvPr id="1026" name="Picture 2" descr="http://www.ehli-beyt.org/wp-content/uploads/kurani_ker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6013641" cy="4005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2843808" y="548680"/>
            <a:ext cx="3312368" cy="18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Vahyin geliş şekilleri</a:t>
            </a:r>
            <a:endParaRPr lang="tr-TR" sz="3200" b="1" dirty="0"/>
          </a:p>
        </p:txBody>
      </p:sp>
      <p:sp>
        <p:nvSpPr>
          <p:cNvPr id="3" name="2 Oval"/>
          <p:cNvSpPr/>
          <p:nvPr/>
        </p:nvSpPr>
        <p:spPr>
          <a:xfrm>
            <a:off x="3131840" y="3645024"/>
            <a:ext cx="2880320" cy="23762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Yüce Allah ilahî mesajlarını doğrudan Peygamberin kalbine ilham eder.</a:t>
            </a:r>
            <a:endParaRPr lang="tr-TR" sz="2000" b="1" dirty="0"/>
          </a:p>
        </p:txBody>
      </p:sp>
      <p:sp>
        <p:nvSpPr>
          <p:cNvPr id="4" name="3 Oval"/>
          <p:cNvSpPr/>
          <p:nvPr/>
        </p:nvSpPr>
        <p:spPr>
          <a:xfrm>
            <a:off x="6012160" y="3645024"/>
            <a:ext cx="2880320" cy="23762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Yüce Allah ilahî mesajlarını Peygambere bir ses şeklinde iletir.</a:t>
            </a:r>
            <a:endParaRPr lang="tr-TR" sz="2000" b="1" dirty="0"/>
          </a:p>
        </p:txBody>
      </p:sp>
      <p:sp>
        <p:nvSpPr>
          <p:cNvPr id="5" name="4 Oval"/>
          <p:cNvSpPr/>
          <p:nvPr/>
        </p:nvSpPr>
        <p:spPr>
          <a:xfrm>
            <a:off x="251520" y="3717032"/>
            <a:ext cx="2880320" cy="237626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Yüce Allah ilahî mesajlarını Peygambere vahiy meleği Cebrail aracılığı ile bildirir.</a:t>
            </a:r>
            <a:endParaRPr lang="tr-TR" sz="2000" b="1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4499992" y="2492896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2267744" y="2348880"/>
            <a:ext cx="108012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5652120" y="2348880"/>
            <a:ext cx="100811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267744" y="4077072"/>
            <a:ext cx="5256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/>
              <a:t>Kur’an</a:t>
            </a:r>
            <a:r>
              <a:rPr lang="tr-TR" sz="4000" b="1" dirty="0" smtClean="0"/>
              <a:t>-ı Kerim’in Kitap Hâline Getirilmesi ve Çoğaltılması</a:t>
            </a:r>
            <a:endParaRPr lang="tr-TR" sz="4000" dirty="0"/>
          </a:p>
        </p:txBody>
      </p:sp>
      <p:pic>
        <p:nvPicPr>
          <p:cNvPr id="1026" name="Picture 2" descr="http://www.al-fatiha.yolasite.com/resources/q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48680"/>
            <a:ext cx="4608512" cy="354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08720"/>
            <a:ext cx="2844105" cy="38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ulut Belirtme Çizgisi"/>
          <p:cNvSpPr/>
          <p:nvPr/>
        </p:nvSpPr>
        <p:spPr>
          <a:xfrm>
            <a:off x="755576" y="764704"/>
            <a:ext cx="5976664" cy="4824536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/>
              <a:t>Kur’an</a:t>
            </a:r>
            <a:r>
              <a:rPr lang="tr-TR" sz="4400" dirty="0" smtClean="0"/>
              <a:t> ayetlerinin kitap hâline getirilişi sözünden ne anlıyorsunuz</a:t>
            </a:r>
            <a:endParaRPr lang="tr-TR" sz="4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779912" y="2060848"/>
            <a:ext cx="5040560" cy="25202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Hz. Muhammed (sav)’e inen ayetleri yazan kişiler</a:t>
            </a:r>
            <a:endParaRPr lang="tr-TR" sz="3200" dirty="0"/>
          </a:p>
        </p:txBody>
      </p:sp>
      <p:sp>
        <p:nvSpPr>
          <p:cNvPr id="3" name="2 Sağ Ok"/>
          <p:cNvSpPr/>
          <p:nvPr/>
        </p:nvSpPr>
        <p:spPr>
          <a:xfrm>
            <a:off x="323528" y="2276872"/>
            <a:ext cx="3635896" cy="20162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Vahiy Katipleri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63688" y="2564904"/>
            <a:ext cx="5760640" cy="2304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Her yıl ramazan ayında o ana kadar gelmiş ayetlerin tümü Cebrail ile Peygamberimiz arasında karşılıklı okunarak kontrol ediliyordu. </a:t>
            </a:r>
            <a:endParaRPr lang="tr-TR" sz="2800" b="1" dirty="0"/>
          </a:p>
        </p:txBody>
      </p:sp>
      <p:sp>
        <p:nvSpPr>
          <p:cNvPr id="3" name="2 Patlama 2"/>
          <p:cNvSpPr/>
          <p:nvPr/>
        </p:nvSpPr>
        <p:spPr>
          <a:xfrm>
            <a:off x="251520" y="1412776"/>
            <a:ext cx="4320480" cy="1656184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MUKABELE</a:t>
            </a:r>
            <a:endParaRPr lang="tr-TR" sz="28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779912" y="1340768"/>
            <a:ext cx="4536504" cy="18722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err="1" smtClean="0"/>
              <a:t>Kur’an</a:t>
            </a:r>
            <a:r>
              <a:rPr lang="tr-TR" sz="3600" b="1" dirty="0" smtClean="0"/>
              <a:t>-ı Kerim’i baştan sona okumak</a:t>
            </a:r>
            <a:endParaRPr lang="tr-TR" sz="3600" b="1" dirty="0"/>
          </a:p>
        </p:txBody>
      </p:sp>
      <p:sp>
        <p:nvSpPr>
          <p:cNvPr id="3" name="2 Patlama 2"/>
          <p:cNvSpPr/>
          <p:nvPr/>
        </p:nvSpPr>
        <p:spPr>
          <a:xfrm>
            <a:off x="1547664" y="332656"/>
            <a:ext cx="4032448" cy="1944216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/>
              <a:t>Hatim</a:t>
            </a:r>
            <a:endParaRPr lang="tr-TR" sz="4800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1763688" y="4797152"/>
            <a:ext cx="4896544" cy="18722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err="1" smtClean="0"/>
              <a:t>Kur’an</a:t>
            </a:r>
            <a:r>
              <a:rPr lang="tr-TR" sz="3600" b="1" dirty="0" smtClean="0"/>
              <a:t>-ı Kerim’i baştan sona ezbere bilen</a:t>
            </a:r>
            <a:endParaRPr lang="tr-TR" sz="3600" b="1" dirty="0"/>
          </a:p>
        </p:txBody>
      </p:sp>
      <p:sp>
        <p:nvSpPr>
          <p:cNvPr id="5" name="4 Patlama 2"/>
          <p:cNvSpPr/>
          <p:nvPr/>
        </p:nvSpPr>
        <p:spPr>
          <a:xfrm>
            <a:off x="0" y="3429000"/>
            <a:ext cx="4032448" cy="1944216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/>
              <a:t>Hafız</a:t>
            </a:r>
            <a:endParaRPr lang="tr-TR" sz="4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619672" y="404664"/>
            <a:ext cx="6048672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632’de Hz. Muhammed vefat etti.</a:t>
            </a:r>
            <a:endParaRPr lang="tr-TR" sz="2400" b="1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1691680" y="1628800"/>
            <a:ext cx="604867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Yemame</a:t>
            </a:r>
            <a:r>
              <a:rPr lang="tr-TR" sz="2400" b="1" dirty="0" smtClean="0"/>
              <a:t> savaşında birçok hafız şehit oldu.</a:t>
            </a:r>
            <a:endParaRPr lang="tr-TR" sz="2400" b="1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1763688" y="2852936"/>
            <a:ext cx="6048672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Ömer ve Hz. </a:t>
            </a:r>
            <a:r>
              <a:rPr lang="tr-TR" sz="2400" b="1" dirty="0" err="1" smtClean="0"/>
              <a:t>Ebubekir</a:t>
            </a:r>
            <a:r>
              <a:rPr lang="tr-TR" sz="2400" b="1" dirty="0" smtClean="0"/>
              <a:t> bir araya geldi.</a:t>
            </a:r>
            <a:endParaRPr lang="tr-TR" sz="2400" b="1" dirty="0"/>
          </a:p>
        </p:txBody>
      </p:sp>
      <p:sp>
        <p:nvSpPr>
          <p:cNvPr id="9" name="8 Yuvarlatılmış Dikdörtgen"/>
          <p:cNvSpPr/>
          <p:nvPr/>
        </p:nvSpPr>
        <p:spPr>
          <a:xfrm>
            <a:off x="1691680" y="4077072"/>
            <a:ext cx="6048672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Zeyd</a:t>
            </a:r>
            <a:r>
              <a:rPr lang="tr-TR" sz="2400" b="1" dirty="0" smtClean="0"/>
              <a:t> b. Harise ve vahiy katipleri</a:t>
            </a:r>
            <a:endParaRPr lang="tr-TR" sz="2400" b="1" dirty="0"/>
          </a:p>
        </p:txBody>
      </p:sp>
      <p:sp>
        <p:nvSpPr>
          <p:cNvPr id="10" name="9 Aşağı Ok"/>
          <p:cNvSpPr/>
          <p:nvPr/>
        </p:nvSpPr>
        <p:spPr>
          <a:xfrm>
            <a:off x="4283968" y="1052736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4283968" y="2204864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şağı Ok"/>
          <p:cNvSpPr/>
          <p:nvPr/>
        </p:nvSpPr>
        <p:spPr>
          <a:xfrm>
            <a:off x="4283968" y="3501008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2987824" y="5229200"/>
            <a:ext cx="2952328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MUSHAF</a:t>
            </a:r>
            <a:endParaRPr lang="tr-TR" sz="3600" b="1" dirty="0"/>
          </a:p>
        </p:txBody>
      </p:sp>
      <p:sp>
        <p:nvSpPr>
          <p:cNvPr id="13" name="12 Aşağı Ok"/>
          <p:cNvSpPr/>
          <p:nvPr/>
        </p:nvSpPr>
        <p:spPr>
          <a:xfrm>
            <a:off x="4283968" y="4653136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4" grpId="1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979712" y="2348880"/>
            <a:ext cx="5112568" cy="201622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Tek bir kitap haline gelen </a:t>
            </a:r>
            <a:r>
              <a:rPr lang="tr-TR" sz="3600" b="1" dirty="0" err="1" smtClean="0"/>
              <a:t>Kur’an</a:t>
            </a:r>
            <a:r>
              <a:rPr lang="tr-TR" sz="3600" b="1" dirty="0" smtClean="0"/>
              <a:t> nüshası</a:t>
            </a:r>
            <a:endParaRPr lang="tr-TR" sz="3600" b="1" dirty="0"/>
          </a:p>
        </p:txBody>
      </p:sp>
      <p:sp>
        <p:nvSpPr>
          <p:cNvPr id="3" name="2 Patlama 2"/>
          <p:cNvSpPr/>
          <p:nvPr/>
        </p:nvSpPr>
        <p:spPr>
          <a:xfrm>
            <a:off x="467544" y="980728"/>
            <a:ext cx="4896544" cy="2088232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</a:rPr>
              <a:t>MUSHAF</a:t>
            </a:r>
            <a:endParaRPr lang="tr-TR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619672" y="404664"/>
            <a:ext cx="6048672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Kur’an</a:t>
            </a:r>
            <a:r>
              <a:rPr lang="tr-TR" sz="2400" b="1" dirty="0" smtClean="0"/>
              <a:t> ayetleri MUSHAF haline geldi.</a:t>
            </a:r>
            <a:endParaRPr lang="tr-TR" sz="2400" b="1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1691680" y="1628800"/>
            <a:ext cx="604867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İslam birçok bölgeye yayıldı.</a:t>
            </a:r>
            <a:endParaRPr lang="tr-TR" sz="2400" b="1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1763688" y="2852936"/>
            <a:ext cx="6048672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İslam bölgeleri </a:t>
            </a:r>
            <a:r>
              <a:rPr lang="tr-TR" sz="2400" b="1" dirty="0" err="1" smtClean="0"/>
              <a:t>Kur’an’ı</a:t>
            </a:r>
            <a:r>
              <a:rPr lang="tr-TR" sz="2400" b="1" dirty="0" smtClean="0"/>
              <a:t> öğrenmek istiyordu.</a:t>
            </a:r>
            <a:endParaRPr lang="tr-TR" sz="2400" b="1" dirty="0"/>
          </a:p>
        </p:txBody>
      </p:sp>
      <p:sp>
        <p:nvSpPr>
          <p:cNvPr id="9" name="8 Yuvarlatılmış Dikdörtgen"/>
          <p:cNvSpPr/>
          <p:nvPr/>
        </p:nvSpPr>
        <p:spPr>
          <a:xfrm>
            <a:off x="1691680" y="4077072"/>
            <a:ext cx="6048672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Osman</a:t>
            </a:r>
            <a:endParaRPr lang="tr-TR" sz="2400" b="1" dirty="0"/>
          </a:p>
        </p:txBody>
      </p:sp>
      <p:sp>
        <p:nvSpPr>
          <p:cNvPr id="10" name="9 Aşağı Ok"/>
          <p:cNvSpPr/>
          <p:nvPr/>
        </p:nvSpPr>
        <p:spPr>
          <a:xfrm>
            <a:off x="4283968" y="1052736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4283968" y="2204864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şağı Ok"/>
          <p:cNvSpPr/>
          <p:nvPr/>
        </p:nvSpPr>
        <p:spPr>
          <a:xfrm>
            <a:off x="4283968" y="3501008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1763688" y="5229200"/>
            <a:ext cx="5400600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MUSHAF ÇOĞALTILDI.</a:t>
            </a:r>
            <a:endParaRPr lang="tr-TR" sz="3600" b="1" dirty="0"/>
          </a:p>
        </p:txBody>
      </p:sp>
      <p:sp>
        <p:nvSpPr>
          <p:cNvPr id="13" name="12 Aşağı Ok"/>
          <p:cNvSpPr/>
          <p:nvPr/>
        </p:nvSpPr>
        <p:spPr>
          <a:xfrm>
            <a:off x="4283968" y="4653136"/>
            <a:ext cx="50405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4" grpId="1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3.bp.blogspot.com/_w2hNlDdRWGU/TUX1RA5h9mI/AAAAAAAAAvs/Jx42-jLM7no/s1600/k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717032"/>
            <a:ext cx="1512168" cy="1380293"/>
          </a:xfrm>
          <a:prstGeom prst="rect">
            <a:avLst/>
          </a:prstGeom>
          <a:noFill/>
        </p:spPr>
      </p:pic>
      <p:sp>
        <p:nvSpPr>
          <p:cNvPr id="2" name="1 Yuvarlatılmış Dikdörtgen"/>
          <p:cNvSpPr/>
          <p:nvPr/>
        </p:nvSpPr>
        <p:spPr>
          <a:xfrm>
            <a:off x="611560" y="620688"/>
            <a:ext cx="2952328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Hz. </a:t>
            </a:r>
            <a:r>
              <a:rPr lang="tr-TR" sz="3600" b="1" dirty="0" err="1" smtClean="0"/>
              <a:t>Ebubekir</a:t>
            </a:r>
            <a:endParaRPr lang="tr-TR" sz="3600" b="1" dirty="0"/>
          </a:p>
        </p:txBody>
      </p:sp>
      <p:sp>
        <p:nvSpPr>
          <p:cNvPr id="3" name="2 Yuvarlatılmış Dikdörtgen"/>
          <p:cNvSpPr/>
          <p:nvPr/>
        </p:nvSpPr>
        <p:spPr>
          <a:xfrm>
            <a:off x="5436096" y="620688"/>
            <a:ext cx="2952328" cy="122413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Hz. Osman</a:t>
            </a:r>
            <a:endParaRPr lang="tr-TR" sz="3600" b="1" dirty="0"/>
          </a:p>
        </p:txBody>
      </p:sp>
      <p:pic>
        <p:nvPicPr>
          <p:cNvPr id="35842" name="Picture 2" descr="http://3.bp.blogspot.com/_w2hNlDdRWGU/TUX1RA5h9mI/AAAAAAAAAvs/Jx42-jLM7no/s1600/k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132856"/>
            <a:ext cx="1872208" cy="1708934"/>
          </a:xfrm>
          <a:prstGeom prst="rect">
            <a:avLst/>
          </a:prstGeom>
          <a:noFill/>
        </p:spPr>
      </p:pic>
      <p:pic>
        <p:nvPicPr>
          <p:cNvPr id="11" name="Picture 2" descr="http://3.bp.blogspot.com/_w2hNlDdRWGU/TUX1RA5h9mI/AAAAAAAAAvs/Jx42-jLM7no/s1600/k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049146"/>
            <a:ext cx="1512168" cy="1380293"/>
          </a:xfrm>
          <a:prstGeom prst="rect">
            <a:avLst/>
          </a:prstGeom>
          <a:noFill/>
        </p:spPr>
      </p:pic>
      <p:pic>
        <p:nvPicPr>
          <p:cNvPr id="12" name="Picture 2" descr="http://3.bp.blogspot.com/_w2hNlDdRWGU/TUX1RA5h9mI/AAAAAAAAAvs/Jx42-jLM7no/s1600/k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2340" y="4911234"/>
            <a:ext cx="1512168" cy="1380293"/>
          </a:xfrm>
          <a:prstGeom prst="rect">
            <a:avLst/>
          </a:prstGeom>
          <a:noFill/>
        </p:spPr>
      </p:pic>
      <p:pic>
        <p:nvPicPr>
          <p:cNvPr id="13" name="Picture 2" descr="http://3.bp.blogspot.com/_w2hNlDdRWGU/TUX1RA5h9mI/AAAAAAAAAvs/Jx42-jLM7no/s1600/k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1832" y="3068960"/>
            <a:ext cx="1512168" cy="1380293"/>
          </a:xfrm>
          <a:prstGeom prst="rect">
            <a:avLst/>
          </a:prstGeom>
          <a:noFill/>
        </p:spPr>
      </p:pic>
      <p:pic>
        <p:nvPicPr>
          <p:cNvPr id="14" name="Picture 2" descr="http://3.bp.blogspot.com/_w2hNlDdRWGU/TUX1RA5h9mI/AAAAAAAAAvs/Jx42-jLM7no/s1600/ku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0142" y="4253057"/>
            <a:ext cx="1512168" cy="1380293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884" y="2544772"/>
            <a:ext cx="15113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12" y="5471677"/>
            <a:ext cx="151130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KAZANIMLAR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/>
              <a:t>1. </a:t>
            </a:r>
            <a:r>
              <a:rPr lang="tr-TR" dirty="0" err="1"/>
              <a:t>Kur’an’ın</a:t>
            </a:r>
            <a:r>
              <a:rPr lang="tr-TR" dirty="0"/>
              <a:t>, Allah tarafından insanlara gönderilen son ve evrensel bir kitap olduğunu açıklar. </a:t>
            </a:r>
          </a:p>
          <a:p>
            <a:pPr>
              <a:buNone/>
            </a:pPr>
            <a:r>
              <a:rPr lang="tr-TR" dirty="0"/>
              <a:t>2. </a:t>
            </a:r>
            <a:r>
              <a:rPr lang="tr-TR" dirty="0" err="1"/>
              <a:t>Kur’an’ın</a:t>
            </a:r>
            <a:r>
              <a:rPr lang="tr-TR" dirty="0"/>
              <a:t> Hz. Muhammed’e indiriliş sürecini özetler. </a:t>
            </a:r>
          </a:p>
          <a:p>
            <a:pPr>
              <a:buNone/>
            </a:pPr>
            <a:r>
              <a:rPr lang="tr-TR" dirty="0"/>
              <a:t>3. </a:t>
            </a:r>
            <a:r>
              <a:rPr lang="tr-TR" dirty="0" err="1" smtClean="0"/>
              <a:t>Kur’an’ın</a:t>
            </a:r>
            <a:r>
              <a:rPr lang="tr-TR" dirty="0" smtClean="0"/>
              <a:t> </a:t>
            </a:r>
            <a:r>
              <a:rPr lang="tr-TR" dirty="0"/>
              <a:t>kitap hâline getirilmesi ve çoğaltılması ile ilgili süreci açıklar.</a:t>
            </a:r>
          </a:p>
          <a:p>
            <a:pPr>
              <a:buNone/>
            </a:pPr>
            <a:r>
              <a:rPr lang="tr-TR" dirty="0"/>
              <a:t>4. </a:t>
            </a:r>
            <a:r>
              <a:rPr lang="tr-TR" dirty="0" err="1"/>
              <a:t>Kur’an’ın</a:t>
            </a:r>
            <a:r>
              <a:rPr lang="tr-TR" dirty="0"/>
              <a:t> iç düzenine ilişkin ayet, sure ve cüzün anlamlarını kavrayarak </a:t>
            </a:r>
            <a:r>
              <a:rPr lang="tr-TR" dirty="0" err="1"/>
              <a:t>Kur’an’dan</a:t>
            </a:r>
            <a:r>
              <a:rPr lang="tr-TR" dirty="0"/>
              <a:t> bunlara ilişkin örnekler gösterir. </a:t>
            </a:r>
          </a:p>
          <a:p>
            <a:pPr>
              <a:buNone/>
            </a:pPr>
            <a:r>
              <a:rPr lang="tr-TR" dirty="0"/>
              <a:t>5. Hz. Lokman’ın öğütlerinden çıkarımlarda bulunur. </a:t>
            </a:r>
          </a:p>
          <a:p>
            <a:endParaRPr lang="tr-T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atay Kaydırma"/>
          <p:cNvSpPr/>
          <p:nvPr/>
        </p:nvSpPr>
        <p:spPr>
          <a:xfrm>
            <a:off x="971600" y="188640"/>
            <a:ext cx="7056784" cy="1224136"/>
          </a:xfrm>
          <a:prstGeom prst="horizontalScrol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Kur’an</a:t>
            </a:r>
            <a:r>
              <a:rPr lang="tr-TR" sz="2400" b="1" dirty="0" smtClean="0"/>
              <a:t>-ı Kerim’in Kitap Hâline Getirilmesi ve Çoğaltılması</a:t>
            </a:r>
            <a:endParaRPr lang="tr-TR" sz="2400" dirty="0"/>
          </a:p>
        </p:txBody>
      </p:sp>
      <p:sp>
        <p:nvSpPr>
          <p:cNvPr id="3" name="2 Yuvarlatılmış Dikdörtgen"/>
          <p:cNvSpPr/>
          <p:nvPr/>
        </p:nvSpPr>
        <p:spPr>
          <a:xfrm>
            <a:off x="467544" y="1700808"/>
            <a:ext cx="331236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ALLAH</a:t>
            </a:r>
            <a:endParaRPr lang="tr-TR" sz="2400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467544" y="2636912"/>
            <a:ext cx="331236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CEBRAİL (as)</a:t>
            </a:r>
            <a:endParaRPr lang="tr-TR" sz="2400" b="1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467544" y="3501008"/>
            <a:ext cx="331236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MUHAMMED(sav)</a:t>
            </a:r>
            <a:endParaRPr lang="tr-TR" sz="2400" b="1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467544" y="4437112"/>
            <a:ext cx="331236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EBUBEKİR</a:t>
            </a:r>
            <a:endParaRPr lang="tr-TR" sz="2400" b="1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467544" y="5373216"/>
            <a:ext cx="331236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HZ. OSMAN</a:t>
            </a:r>
            <a:endParaRPr lang="tr-TR" sz="2400" b="1" dirty="0"/>
          </a:p>
        </p:txBody>
      </p:sp>
      <p:sp>
        <p:nvSpPr>
          <p:cNvPr id="9" name="8 Yuvarlatılmış Dikdörtgen"/>
          <p:cNvSpPr/>
          <p:nvPr/>
        </p:nvSpPr>
        <p:spPr>
          <a:xfrm>
            <a:off x="4716016" y="1700808"/>
            <a:ext cx="3312368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Vahyetti</a:t>
            </a:r>
            <a:r>
              <a:rPr lang="tr-TR" sz="2400" b="1" dirty="0" smtClean="0"/>
              <a:t>.</a:t>
            </a:r>
            <a:endParaRPr lang="tr-TR" sz="2400" b="1" dirty="0"/>
          </a:p>
        </p:txBody>
      </p:sp>
      <p:sp>
        <p:nvSpPr>
          <p:cNvPr id="10" name="9 Yuvarlatılmış Dikdörtgen"/>
          <p:cNvSpPr/>
          <p:nvPr/>
        </p:nvSpPr>
        <p:spPr>
          <a:xfrm>
            <a:off x="4716016" y="2636912"/>
            <a:ext cx="3312368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Vahyi Hz. Muhammed (sav)’e iletti.</a:t>
            </a:r>
            <a:endParaRPr lang="tr-TR" sz="2400" b="1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4716016" y="3573016"/>
            <a:ext cx="3312368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Ezberledi-Yazdırdı.</a:t>
            </a:r>
            <a:endParaRPr lang="tr-TR" sz="2400" b="1" dirty="0"/>
          </a:p>
        </p:txBody>
      </p:sp>
      <p:sp>
        <p:nvSpPr>
          <p:cNvPr id="12" name="11 Yuvarlatılmış Dikdörtgen"/>
          <p:cNvSpPr/>
          <p:nvPr/>
        </p:nvSpPr>
        <p:spPr>
          <a:xfrm>
            <a:off x="4716016" y="4437112"/>
            <a:ext cx="3312368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Mushaf</a:t>
            </a:r>
            <a:endParaRPr lang="tr-TR" sz="2400" b="1" dirty="0"/>
          </a:p>
        </p:txBody>
      </p:sp>
      <p:sp>
        <p:nvSpPr>
          <p:cNvPr id="13" name="12 Yuvarlatılmış Dikdörtgen"/>
          <p:cNvSpPr/>
          <p:nvPr/>
        </p:nvSpPr>
        <p:spPr>
          <a:xfrm>
            <a:off x="4716016" y="5301208"/>
            <a:ext cx="3312368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Mushaf’ı çoğalttı.</a:t>
            </a:r>
            <a:endParaRPr lang="tr-TR" sz="2400" b="1" dirty="0"/>
          </a:p>
        </p:txBody>
      </p:sp>
      <p:sp>
        <p:nvSpPr>
          <p:cNvPr id="14" name="13 Sağ Ok"/>
          <p:cNvSpPr/>
          <p:nvPr/>
        </p:nvSpPr>
        <p:spPr>
          <a:xfrm>
            <a:off x="3923928" y="1916832"/>
            <a:ext cx="720080" cy="2880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3923928" y="2924944"/>
            <a:ext cx="720080" cy="2880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3923928" y="3789040"/>
            <a:ext cx="720080" cy="2880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Sağ Ok"/>
          <p:cNvSpPr/>
          <p:nvPr/>
        </p:nvSpPr>
        <p:spPr>
          <a:xfrm>
            <a:off x="3923928" y="4725144"/>
            <a:ext cx="720080" cy="2880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Sağ Ok"/>
          <p:cNvSpPr/>
          <p:nvPr/>
        </p:nvSpPr>
        <p:spPr>
          <a:xfrm>
            <a:off x="3923928" y="5589240"/>
            <a:ext cx="720080" cy="28803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619672" y="4725144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/>
              <a:t>Kur’an</a:t>
            </a:r>
            <a:r>
              <a:rPr lang="tr-TR" sz="4000" b="1" dirty="0" smtClean="0"/>
              <a:t>-ı Kerim’in İç Düzeni</a:t>
            </a:r>
            <a:endParaRPr lang="tr-TR" sz="4000" dirty="0"/>
          </a:p>
        </p:txBody>
      </p:sp>
      <p:pic>
        <p:nvPicPr>
          <p:cNvPr id="44034" name="Picture 2" descr="http://image.samanyoluhaber.com/Images/News/2010819/148206_kuran-i-ker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836712"/>
            <a:ext cx="5023539" cy="37337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411760" y="1268760"/>
            <a:ext cx="4464496" cy="100811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/>
              <a:t>Kur’an</a:t>
            </a:r>
            <a:r>
              <a:rPr lang="tr-TR" sz="3200" b="1" dirty="0" smtClean="0"/>
              <a:t>-ı Kerim’in İç Düzeni</a:t>
            </a:r>
            <a:endParaRPr lang="tr-TR" sz="3200" dirty="0"/>
          </a:p>
        </p:txBody>
      </p:sp>
      <p:sp>
        <p:nvSpPr>
          <p:cNvPr id="3" name="2 Oval"/>
          <p:cNvSpPr/>
          <p:nvPr/>
        </p:nvSpPr>
        <p:spPr>
          <a:xfrm>
            <a:off x="1259632" y="3501008"/>
            <a:ext cx="2160240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AYET</a:t>
            </a:r>
            <a:endParaRPr lang="tr-TR" sz="4000" b="1" dirty="0"/>
          </a:p>
        </p:txBody>
      </p:sp>
      <p:sp>
        <p:nvSpPr>
          <p:cNvPr id="4" name="3 Oval"/>
          <p:cNvSpPr/>
          <p:nvPr/>
        </p:nvSpPr>
        <p:spPr>
          <a:xfrm>
            <a:off x="3707904" y="3501008"/>
            <a:ext cx="2160240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SÛRE</a:t>
            </a:r>
            <a:endParaRPr lang="tr-TR" sz="4000" b="1" dirty="0"/>
          </a:p>
        </p:txBody>
      </p:sp>
      <p:sp>
        <p:nvSpPr>
          <p:cNvPr id="5" name="4 Oval"/>
          <p:cNvSpPr/>
          <p:nvPr/>
        </p:nvSpPr>
        <p:spPr>
          <a:xfrm>
            <a:off x="6228184" y="3429000"/>
            <a:ext cx="2160240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CÜZ</a:t>
            </a:r>
            <a:endParaRPr lang="tr-TR" sz="40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sezgiler.com/yv_upload/Kuran-i_Kerim/10/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4605494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7 Sağ Ok"/>
          <p:cNvSpPr/>
          <p:nvPr/>
        </p:nvSpPr>
        <p:spPr>
          <a:xfrm rot="8827257">
            <a:off x="4235843" y="1166096"/>
            <a:ext cx="1708243" cy="224259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5868144" y="188640"/>
            <a:ext cx="1656184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AYET</a:t>
            </a:r>
            <a:endParaRPr lang="tr-TR" sz="3200" b="1" dirty="0"/>
          </a:p>
        </p:txBody>
      </p:sp>
      <p:sp>
        <p:nvSpPr>
          <p:cNvPr id="11" name="10 Dikey Kaydırma"/>
          <p:cNvSpPr/>
          <p:nvPr/>
        </p:nvSpPr>
        <p:spPr>
          <a:xfrm>
            <a:off x="5652120" y="1196752"/>
            <a:ext cx="2016224" cy="1800200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Kur’an’ın</a:t>
            </a:r>
            <a:r>
              <a:rPr lang="tr-TR" sz="2400" b="1" dirty="0" smtClean="0"/>
              <a:t> her bir cümlesine ayet denir.</a:t>
            </a:r>
            <a:endParaRPr lang="tr-TR" sz="2400" b="1" dirty="0"/>
          </a:p>
        </p:txBody>
      </p:sp>
      <p:sp>
        <p:nvSpPr>
          <p:cNvPr id="12" name="11 Sağ Ok"/>
          <p:cNvSpPr/>
          <p:nvPr/>
        </p:nvSpPr>
        <p:spPr>
          <a:xfrm rot="8883113">
            <a:off x="4014828" y="4980690"/>
            <a:ext cx="1903482" cy="2449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5652120" y="3645024"/>
            <a:ext cx="2016224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DURAK</a:t>
            </a:r>
            <a:endParaRPr lang="tr-TR" sz="2400" b="1" dirty="0"/>
          </a:p>
        </p:txBody>
      </p:sp>
      <p:sp>
        <p:nvSpPr>
          <p:cNvPr id="14" name="13 Dikey Kaydırma"/>
          <p:cNvSpPr/>
          <p:nvPr/>
        </p:nvSpPr>
        <p:spPr>
          <a:xfrm>
            <a:off x="5508104" y="4797152"/>
            <a:ext cx="2448272" cy="180020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Ayetler durak adı verilen işaretlerle ayrılır.</a:t>
            </a:r>
            <a:endParaRPr lang="tr-TR" sz="2400" b="1" dirty="0"/>
          </a:p>
        </p:txBody>
      </p:sp>
      <p:sp>
        <p:nvSpPr>
          <p:cNvPr id="2" name="Dikdörtgen 1"/>
          <p:cNvSpPr/>
          <p:nvPr/>
        </p:nvSpPr>
        <p:spPr>
          <a:xfrm>
            <a:off x="1090948" y="2204864"/>
            <a:ext cx="140939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5586" y="2704507"/>
            <a:ext cx="104500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29" y="3232871"/>
            <a:ext cx="1366530" cy="5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28543" y="3416089"/>
            <a:ext cx="41215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3614283"/>
            <a:ext cx="1681345" cy="7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53917" y="3101811"/>
            <a:ext cx="1122937" cy="4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708" y="2565360"/>
            <a:ext cx="1587237" cy="6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817" y="2204864"/>
            <a:ext cx="80000" cy="41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92075" y="1829152"/>
            <a:ext cx="30478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54" y="1412776"/>
            <a:ext cx="3073400" cy="7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75" y="1435134"/>
            <a:ext cx="73025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1430371"/>
            <a:ext cx="730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9739">
            <a:off x="3933351" y="1391024"/>
            <a:ext cx="2262988" cy="97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1412776"/>
            <a:ext cx="2952328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En uzun ayet</a:t>
            </a:r>
            <a:endParaRPr lang="tr-TR" sz="3600" b="1" dirty="0"/>
          </a:p>
        </p:txBody>
      </p:sp>
      <p:sp>
        <p:nvSpPr>
          <p:cNvPr id="3" name="2 Dikdörtgen"/>
          <p:cNvSpPr/>
          <p:nvPr/>
        </p:nvSpPr>
        <p:spPr>
          <a:xfrm>
            <a:off x="4788024" y="1340768"/>
            <a:ext cx="2952328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En kısa ayet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115616" y="2996952"/>
            <a:ext cx="2664296" cy="12961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Bakara </a:t>
            </a:r>
            <a:r>
              <a:rPr lang="tr-TR" sz="2400" b="1" dirty="0" err="1" smtClean="0"/>
              <a:t>Sûresi</a:t>
            </a:r>
            <a:r>
              <a:rPr lang="tr-TR" sz="2400" b="1" dirty="0" smtClean="0"/>
              <a:t> 282. ayet</a:t>
            </a:r>
            <a:endParaRPr lang="tr-TR" sz="2400" b="1" dirty="0"/>
          </a:p>
        </p:txBody>
      </p:sp>
      <p:sp>
        <p:nvSpPr>
          <p:cNvPr id="5" name="4 Oval"/>
          <p:cNvSpPr/>
          <p:nvPr/>
        </p:nvSpPr>
        <p:spPr>
          <a:xfrm>
            <a:off x="5076056" y="2924944"/>
            <a:ext cx="2592288" cy="136815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Yasin </a:t>
            </a:r>
            <a:r>
              <a:rPr lang="tr-TR" sz="2400" b="1" dirty="0" err="1" smtClean="0"/>
              <a:t>Sûresi</a:t>
            </a:r>
            <a:r>
              <a:rPr lang="tr-TR" sz="2400" b="1" dirty="0" smtClean="0"/>
              <a:t> 1. ayet</a:t>
            </a:r>
            <a:endParaRPr lang="tr-TR" sz="24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uransuresiayet.com/Kuran-iKerim/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644008" cy="6916609"/>
          </a:xfrm>
          <a:prstGeom prst="rect">
            <a:avLst/>
          </a:prstGeom>
          <a:noFill/>
        </p:spPr>
      </p:pic>
      <p:sp>
        <p:nvSpPr>
          <p:cNvPr id="4" name="3 Dikey Kaydırma"/>
          <p:cNvSpPr/>
          <p:nvPr/>
        </p:nvSpPr>
        <p:spPr>
          <a:xfrm>
            <a:off x="5903640" y="188640"/>
            <a:ext cx="3240360" cy="1656184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Kur’an</a:t>
            </a:r>
            <a:r>
              <a:rPr lang="tr-TR" sz="2400" b="1" dirty="0" smtClean="0"/>
              <a:t>-ı Kerim’i oluşturan her bir bölüme denir.</a:t>
            </a:r>
            <a:endParaRPr lang="tr-TR" sz="2400" b="1" dirty="0"/>
          </a:p>
        </p:txBody>
      </p:sp>
      <p:sp>
        <p:nvSpPr>
          <p:cNvPr id="7" name="6 Yuvarlatılmış Dikdörtgen"/>
          <p:cNvSpPr/>
          <p:nvPr/>
        </p:nvSpPr>
        <p:spPr>
          <a:xfrm rot="20753626">
            <a:off x="237858" y="849648"/>
            <a:ext cx="1368152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İhlas </a:t>
            </a:r>
            <a:r>
              <a:rPr lang="tr-TR" sz="2000" b="1" dirty="0" err="1" smtClean="0"/>
              <a:t>Sûresi</a:t>
            </a:r>
            <a:endParaRPr lang="tr-TR" sz="2000" b="1" dirty="0"/>
          </a:p>
        </p:txBody>
      </p:sp>
      <p:sp>
        <p:nvSpPr>
          <p:cNvPr id="8" name="7 Yuvarlatılmış Dikdörtgen"/>
          <p:cNvSpPr/>
          <p:nvPr/>
        </p:nvSpPr>
        <p:spPr>
          <a:xfrm rot="20753626">
            <a:off x="237858" y="2361816"/>
            <a:ext cx="1368152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Felak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Sûresi</a:t>
            </a:r>
            <a:endParaRPr lang="tr-TR" sz="2000" b="1" dirty="0"/>
          </a:p>
        </p:txBody>
      </p:sp>
      <p:sp>
        <p:nvSpPr>
          <p:cNvPr id="9" name="8 Yuvarlatılmış Dikdörtgen"/>
          <p:cNvSpPr/>
          <p:nvPr/>
        </p:nvSpPr>
        <p:spPr>
          <a:xfrm rot="20753626">
            <a:off x="237858" y="4162017"/>
            <a:ext cx="1368152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Nas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Sûresi</a:t>
            </a:r>
            <a:endParaRPr lang="tr-TR" sz="2000" b="1" dirty="0"/>
          </a:p>
        </p:txBody>
      </p:sp>
      <p:sp>
        <p:nvSpPr>
          <p:cNvPr id="10" name="9 Sağ Ok"/>
          <p:cNvSpPr/>
          <p:nvPr/>
        </p:nvSpPr>
        <p:spPr>
          <a:xfrm rot="13000671">
            <a:off x="3702022" y="2299474"/>
            <a:ext cx="2085013" cy="2428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Ok"/>
          <p:cNvSpPr/>
          <p:nvPr/>
        </p:nvSpPr>
        <p:spPr>
          <a:xfrm rot="10800000">
            <a:off x="3851920" y="3140968"/>
            <a:ext cx="165618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Ok"/>
          <p:cNvSpPr/>
          <p:nvPr/>
        </p:nvSpPr>
        <p:spPr>
          <a:xfrm rot="8414757">
            <a:off x="3680960" y="4117891"/>
            <a:ext cx="2142122" cy="2397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Oval"/>
          <p:cNvSpPr/>
          <p:nvPr/>
        </p:nvSpPr>
        <p:spPr>
          <a:xfrm>
            <a:off x="4644008" y="548680"/>
            <a:ext cx="1656184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SÛRE</a:t>
            </a:r>
            <a:endParaRPr lang="tr-TR" sz="3200" b="1" dirty="0"/>
          </a:p>
        </p:txBody>
      </p:sp>
      <p:sp>
        <p:nvSpPr>
          <p:cNvPr id="13" name="12 Oval"/>
          <p:cNvSpPr/>
          <p:nvPr/>
        </p:nvSpPr>
        <p:spPr>
          <a:xfrm>
            <a:off x="5580112" y="2708920"/>
            <a:ext cx="338437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Sûreler</a:t>
            </a:r>
            <a:r>
              <a:rPr lang="tr-TR" sz="2000" b="1" dirty="0" smtClean="0"/>
              <a:t> “Besmele” ile birbirinden ayrılır.</a:t>
            </a:r>
            <a:endParaRPr lang="tr-TR" sz="20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1844824"/>
            <a:ext cx="2952328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En uzun </a:t>
            </a:r>
            <a:r>
              <a:rPr lang="tr-TR" sz="3600" b="1" dirty="0" err="1" smtClean="0"/>
              <a:t>sûre</a:t>
            </a:r>
            <a:endParaRPr lang="tr-TR" sz="3600" b="1" dirty="0"/>
          </a:p>
        </p:txBody>
      </p:sp>
      <p:sp>
        <p:nvSpPr>
          <p:cNvPr id="3" name="2 Dikdörtgen"/>
          <p:cNvSpPr/>
          <p:nvPr/>
        </p:nvSpPr>
        <p:spPr>
          <a:xfrm>
            <a:off x="4788024" y="1844824"/>
            <a:ext cx="2952328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En kısa </a:t>
            </a:r>
            <a:r>
              <a:rPr lang="tr-TR" sz="3600" b="1" dirty="0" err="1" smtClean="0">
                <a:solidFill>
                  <a:schemeClr val="tx1"/>
                </a:solidFill>
              </a:rPr>
              <a:t>sûre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115616" y="2780928"/>
            <a:ext cx="2664296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Bakara </a:t>
            </a:r>
            <a:r>
              <a:rPr lang="tr-TR" sz="2400" b="1" dirty="0" err="1" smtClean="0"/>
              <a:t>Sûresi</a:t>
            </a:r>
            <a:r>
              <a:rPr lang="tr-TR" sz="2400" b="1" dirty="0" smtClean="0"/>
              <a:t> </a:t>
            </a:r>
            <a:endParaRPr lang="tr-TR" sz="2400" b="1" dirty="0"/>
          </a:p>
        </p:txBody>
      </p:sp>
      <p:sp>
        <p:nvSpPr>
          <p:cNvPr id="5" name="4 Oval"/>
          <p:cNvSpPr/>
          <p:nvPr/>
        </p:nvSpPr>
        <p:spPr>
          <a:xfrm>
            <a:off x="4932040" y="2708920"/>
            <a:ext cx="2736304" cy="12241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Kevser </a:t>
            </a:r>
            <a:r>
              <a:rPr lang="tr-TR" sz="2400" b="1" dirty="0" err="1" smtClean="0"/>
              <a:t>Sûresi</a:t>
            </a:r>
            <a:r>
              <a:rPr lang="tr-TR" sz="2400" b="1" dirty="0" smtClean="0"/>
              <a:t> </a:t>
            </a:r>
            <a:endParaRPr lang="tr-TR" sz="2400" b="1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1619672" y="404664"/>
            <a:ext cx="5688632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err="1" smtClean="0"/>
              <a:t>Kur’an</a:t>
            </a:r>
            <a:r>
              <a:rPr lang="tr-TR" sz="3600" b="1" dirty="0" smtClean="0"/>
              <a:t>-ı Kerim’de 114 </a:t>
            </a:r>
            <a:r>
              <a:rPr lang="tr-TR" sz="3600" b="1" dirty="0" err="1" smtClean="0"/>
              <a:t>Sûre</a:t>
            </a:r>
            <a:r>
              <a:rPr lang="tr-TR" sz="3600" b="1" dirty="0" smtClean="0"/>
              <a:t> vardır.</a:t>
            </a:r>
            <a:endParaRPr lang="tr-TR" sz="3600" b="1" dirty="0"/>
          </a:p>
        </p:txBody>
      </p:sp>
      <p:sp>
        <p:nvSpPr>
          <p:cNvPr id="7" name="6 Dikdörtgen"/>
          <p:cNvSpPr/>
          <p:nvPr/>
        </p:nvSpPr>
        <p:spPr>
          <a:xfrm>
            <a:off x="4788024" y="4437112"/>
            <a:ext cx="2952328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Son </a:t>
            </a:r>
            <a:r>
              <a:rPr lang="tr-TR" sz="3600" b="1" dirty="0" err="1" smtClean="0">
                <a:solidFill>
                  <a:schemeClr val="tx1"/>
                </a:solidFill>
              </a:rPr>
              <a:t>sûre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899592" y="4509120"/>
            <a:ext cx="2952328" cy="8640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İlk </a:t>
            </a:r>
            <a:r>
              <a:rPr lang="tr-TR" sz="3600" b="1" dirty="0" err="1" smtClean="0"/>
              <a:t>sûre</a:t>
            </a:r>
            <a:endParaRPr lang="tr-TR" sz="3600" b="1" dirty="0"/>
          </a:p>
        </p:txBody>
      </p:sp>
      <p:sp>
        <p:nvSpPr>
          <p:cNvPr id="9" name="8 Oval"/>
          <p:cNvSpPr/>
          <p:nvPr/>
        </p:nvSpPr>
        <p:spPr>
          <a:xfrm>
            <a:off x="4932040" y="5301208"/>
            <a:ext cx="2736304" cy="122413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/>
              <a:t>Nas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Sûresi</a:t>
            </a:r>
            <a:r>
              <a:rPr lang="tr-TR" sz="2400" b="1" dirty="0" smtClean="0"/>
              <a:t> </a:t>
            </a:r>
            <a:endParaRPr lang="tr-TR" sz="2400" b="1" dirty="0"/>
          </a:p>
        </p:txBody>
      </p:sp>
      <p:sp>
        <p:nvSpPr>
          <p:cNvPr id="10" name="9 Oval"/>
          <p:cNvSpPr/>
          <p:nvPr/>
        </p:nvSpPr>
        <p:spPr>
          <a:xfrm>
            <a:off x="1115616" y="5373216"/>
            <a:ext cx="2664296" cy="11521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Fatiha </a:t>
            </a:r>
            <a:r>
              <a:rPr lang="tr-TR" sz="2400" b="1" dirty="0" err="1" smtClean="0"/>
              <a:t>Sûresi</a:t>
            </a:r>
            <a:r>
              <a:rPr lang="tr-TR" sz="2400" b="1" dirty="0" smtClean="0"/>
              <a:t> </a:t>
            </a:r>
            <a:endParaRPr lang="tr-TR" sz="2400" b="1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4067944" y="2204864"/>
            <a:ext cx="648072" cy="1440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Dikdörtgen"/>
          <p:cNvSpPr/>
          <p:nvPr/>
        </p:nvSpPr>
        <p:spPr>
          <a:xfrm>
            <a:off x="3995936" y="4797152"/>
            <a:ext cx="648072" cy="1440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979712" y="1916832"/>
            <a:ext cx="5184576" cy="3240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Kutsal kitabımız </a:t>
            </a:r>
            <a:r>
              <a:rPr lang="tr-TR" sz="2800" dirty="0" err="1" smtClean="0"/>
              <a:t>Kur’an</a:t>
            </a:r>
            <a:r>
              <a:rPr lang="tr-TR" sz="2800" dirty="0" smtClean="0"/>
              <a:t>-ı Kerim, ayet ve </a:t>
            </a:r>
            <a:r>
              <a:rPr lang="tr-TR" sz="2800" dirty="0" err="1" smtClean="0"/>
              <a:t>sûrelerin</a:t>
            </a:r>
            <a:r>
              <a:rPr lang="tr-TR" sz="2800" dirty="0" smtClean="0"/>
              <a:t> dışında bir de cüzler şeklinde bölümlere ayrılmıştır. </a:t>
            </a:r>
            <a:r>
              <a:rPr lang="tr-TR" sz="2800" b="1" dirty="0" err="1" smtClean="0"/>
              <a:t>Kur’an</a:t>
            </a:r>
            <a:r>
              <a:rPr lang="tr-TR" sz="2800" b="1" dirty="0" smtClean="0"/>
              <a:t>-ı </a:t>
            </a:r>
            <a:r>
              <a:rPr lang="da-DK" sz="2800" b="1" dirty="0" smtClean="0"/>
              <a:t>Kerim’in yirmi sayfadan oluşan her bir</a:t>
            </a:r>
            <a:r>
              <a:rPr lang="tr-TR" sz="2800" b="1" dirty="0" smtClean="0"/>
              <a:t> bölümüne “cüz” denir.</a:t>
            </a:r>
            <a:endParaRPr lang="tr-TR" sz="2800" b="1" dirty="0"/>
          </a:p>
        </p:txBody>
      </p:sp>
      <p:sp>
        <p:nvSpPr>
          <p:cNvPr id="3" name="2 Patlama 2"/>
          <p:cNvSpPr/>
          <p:nvPr/>
        </p:nvSpPr>
        <p:spPr>
          <a:xfrm>
            <a:off x="251520" y="404664"/>
            <a:ext cx="3600400" cy="2232248"/>
          </a:xfrm>
          <a:prstGeom prst="irregularSeal2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/>
              <a:t>CÜZ</a:t>
            </a:r>
            <a:endParaRPr lang="tr-TR" sz="6000" b="1" dirty="0"/>
          </a:p>
        </p:txBody>
      </p:sp>
      <p:sp>
        <p:nvSpPr>
          <p:cNvPr id="4" name="3 Dikdörtgen"/>
          <p:cNvSpPr/>
          <p:nvPr/>
        </p:nvSpPr>
        <p:spPr>
          <a:xfrm>
            <a:off x="1475656" y="5373216"/>
            <a:ext cx="63367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err="1" smtClean="0"/>
              <a:t>Kur’an</a:t>
            </a:r>
            <a:r>
              <a:rPr lang="tr-TR" sz="3600" b="1" dirty="0" smtClean="0"/>
              <a:t>-ı Kerim 30 cüzden oluşur</a:t>
            </a:r>
            <a:endParaRPr lang="tr-TR" sz="36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08720"/>
            <a:ext cx="2844105" cy="38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ulut Belirtme Çizgisi"/>
          <p:cNvSpPr/>
          <p:nvPr/>
        </p:nvSpPr>
        <p:spPr>
          <a:xfrm>
            <a:off x="0" y="764704"/>
            <a:ext cx="6732240" cy="4824536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/>
              <a:t>Kur’an</a:t>
            </a:r>
            <a:r>
              <a:rPr lang="tr-TR" sz="4400" dirty="0" smtClean="0"/>
              <a:t>-ı Kerim’in cüzlerden oluşması Kuran okuyana nasıl kolaylıklar sağlar</a:t>
            </a:r>
            <a:endParaRPr lang="tr-TR" sz="4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59632" y="620688"/>
            <a:ext cx="6480720" cy="1080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Bilge İnsan : HZ. LOKMAN</a:t>
            </a:r>
            <a:endParaRPr lang="tr-TR" sz="4000" dirty="0"/>
          </a:p>
        </p:txBody>
      </p:sp>
      <p:sp>
        <p:nvSpPr>
          <p:cNvPr id="3" name="2 Dikey Kaydırma"/>
          <p:cNvSpPr/>
          <p:nvPr/>
        </p:nvSpPr>
        <p:spPr>
          <a:xfrm>
            <a:off x="1475656" y="2132856"/>
            <a:ext cx="6048672" cy="302433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Hz. Lokman, Davut Peygamber Döneminde yaşamış ve Allah tarafından övülmüş bilge bir insandır. </a:t>
            </a:r>
            <a:endParaRPr lang="tr-TR" sz="32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471338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/>
              <a:t>1. Son İlahi Kitap </a:t>
            </a:r>
            <a:r>
              <a:rPr lang="tr-TR" dirty="0" err="1"/>
              <a:t>Kur’ân</a:t>
            </a:r>
            <a:r>
              <a:rPr lang="tr-TR" dirty="0"/>
              <a:t>-ı </a:t>
            </a:r>
            <a:r>
              <a:rPr lang="tr-TR" dirty="0" smtClean="0"/>
              <a:t>Kerim</a:t>
            </a:r>
            <a:endParaRPr lang="tr-TR" dirty="0"/>
          </a:p>
          <a:p>
            <a:pPr>
              <a:buNone/>
            </a:pPr>
            <a:r>
              <a:rPr lang="tr-TR" dirty="0"/>
              <a:t>2. </a:t>
            </a:r>
            <a:r>
              <a:rPr lang="tr-TR" dirty="0" err="1"/>
              <a:t>Kur’ân</a:t>
            </a:r>
            <a:r>
              <a:rPr lang="tr-TR" dirty="0"/>
              <a:t>-ı Kerim’in Hz. Muhammed’e İndirilişi</a:t>
            </a:r>
          </a:p>
          <a:p>
            <a:pPr>
              <a:buNone/>
            </a:pPr>
            <a:r>
              <a:rPr lang="tr-TR" dirty="0"/>
              <a:t>3. </a:t>
            </a:r>
            <a:r>
              <a:rPr lang="tr-TR" dirty="0" err="1"/>
              <a:t>Kur’ân</a:t>
            </a:r>
            <a:r>
              <a:rPr lang="tr-TR" dirty="0"/>
              <a:t>-ı Kerim’in Kitap Haline Getirilmesi ve Çoğaltılması</a:t>
            </a:r>
          </a:p>
          <a:p>
            <a:pPr>
              <a:buNone/>
            </a:pPr>
            <a:r>
              <a:rPr lang="tr-TR" dirty="0"/>
              <a:t>4. </a:t>
            </a:r>
            <a:r>
              <a:rPr lang="tr-TR" dirty="0" err="1"/>
              <a:t>Kur’ân</a:t>
            </a:r>
            <a:r>
              <a:rPr lang="tr-TR" dirty="0"/>
              <a:t>-ı Kerim’in İç Düzeni</a:t>
            </a:r>
          </a:p>
          <a:p>
            <a:pPr>
              <a:buNone/>
            </a:pPr>
            <a:r>
              <a:rPr lang="tr-TR" dirty="0"/>
              <a:t>4.1. Ayet                                                  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4.2</a:t>
            </a:r>
            <a:r>
              <a:rPr lang="tr-TR" dirty="0"/>
              <a:t>. Sure</a:t>
            </a:r>
          </a:p>
          <a:p>
            <a:pPr>
              <a:buNone/>
            </a:pPr>
            <a:r>
              <a:rPr lang="tr-TR" dirty="0"/>
              <a:t>4.3. Cüz                                         </a:t>
            </a:r>
          </a:p>
          <a:p>
            <a:pPr>
              <a:buNone/>
            </a:pPr>
            <a:r>
              <a:rPr lang="tr-TR" dirty="0"/>
              <a:t>5. Bilge İnsan: Hz. Lokman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Kaydırma"/>
          <p:cNvSpPr/>
          <p:nvPr/>
        </p:nvSpPr>
        <p:spPr>
          <a:xfrm>
            <a:off x="1475656" y="1124744"/>
            <a:ext cx="6408712" cy="4176464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“</a:t>
            </a:r>
            <a:r>
              <a:rPr lang="tr-TR" sz="2800" dirty="0" err="1" smtClean="0"/>
              <a:t>Andolsun</a:t>
            </a:r>
            <a:r>
              <a:rPr lang="tr-TR" sz="2800" dirty="0" smtClean="0"/>
              <a:t> biz Lokman’a, Allah’a şükret! diyerek hikmet verdik. Şükreden ancak kendisi için şükretmiş olur. Nankörlük eden de bilsin ki Allah hiçbir şeye muhtaç değildir, her türlü övgüye layıktır.”</a:t>
            </a:r>
          </a:p>
          <a:p>
            <a:pPr algn="ctr"/>
            <a:endParaRPr lang="tr-TR" sz="2800" dirty="0" smtClean="0"/>
          </a:p>
          <a:p>
            <a:pPr algn="r"/>
            <a:r>
              <a:rPr lang="tr-TR" sz="2400" i="1" dirty="0" smtClean="0"/>
              <a:t>(Lokman </a:t>
            </a:r>
            <a:r>
              <a:rPr lang="tr-TR" sz="2400" i="1" dirty="0" err="1" smtClean="0"/>
              <a:t>Sûresi</a:t>
            </a:r>
            <a:r>
              <a:rPr lang="tr-TR" sz="2400" i="1" dirty="0" smtClean="0"/>
              <a:t> 12. Ayet)</a:t>
            </a:r>
            <a:endParaRPr lang="tr-TR" sz="2400" i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1979712" y="2852936"/>
            <a:ext cx="5472608" cy="25202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tx1"/>
                </a:solidFill>
              </a:rPr>
              <a:t>SON İLAHİ KİTAP</a:t>
            </a:r>
            <a:endParaRPr lang="tr-TR" sz="4800" b="1" dirty="0">
              <a:solidFill>
                <a:schemeClr val="tx1"/>
              </a:solidFill>
            </a:endParaRPr>
          </a:p>
        </p:txBody>
      </p:sp>
      <p:sp>
        <p:nvSpPr>
          <p:cNvPr id="5" name="4 Patlama 1"/>
          <p:cNvSpPr/>
          <p:nvPr/>
        </p:nvSpPr>
        <p:spPr>
          <a:xfrm rot="20830531">
            <a:off x="599555" y="870758"/>
            <a:ext cx="4536504" cy="299695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KUR’AN-I KERİM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08720"/>
            <a:ext cx="2844105" cy="38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ulut Belirtme Çizgisi"/>
          <p:cNvSpPr/>
          <p:nvPr/>
        </p:nvSpPr>
        <p:spPr>
          <a:xfrm>
            <a:off x="827584" y="1052736"/>
            <a:ext cx="5904656" cy="453650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Yüce Allah neden insanlara kutsal kitap göndermiştir</a:t>
            </a:r>
            <a:endParaRPr lang="tr-TR" sz="4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turkceyazi.com/wp-content/uploads/2010/04/24e6g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746144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0" y="4180344"/>
            <a:ext cx="9144000" cy="3108543"/>
          </a:xfrm>
          <a:prstGeom prst="rect">
            <a:avLst/>
          </a:prstGeom>
          <a:solidFill>
            <a:schemeClr val="accent6">
              <a:lumMod val="75000"/>
              <a:alpha val="35000"/>
            </a:schemeClr>
          </a:solidFill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 rtlCol="0">
            <a:spAutoFit/>
          </a:bodyPr>
          <a:lstStyle/>
          <a:p>
            <a:r>
              <a:rPr lang="tr-TR" sz="2800" b="1" i="1" dirty="0"/>
              <a:t>“İnsanlar tek bir topluluk idi. (aralarında anlaşmazlık başlayınca) </a:t>
            </a:r>
            <a:r>
              <a:rPr lang="tr-TR" sz="2800" b="1" i="1" dirty="0" smtClean="0"/>
              <a:t>Allah müjdeleyici </a:t>
            </a:r>
            <a:r>
              <a:rPr lang="tr-TR" sz="2800" b="1" i="1" dirty="0"/>
              <a:t>ve uyarıcı </a:t>
            </a:r>
            <a:r>
              <a:rPr lang="tr-TR" sz="2800" b="1" i="1" dirty="0" smtClean="0"/>
              <a:t>olarak peygamberleri </a:t>
            </a:r>
            <a:r>
              <a:rPr lang="tr-TR" sz="2800" b="1" i="1" dirty="0"/>
              <a:t>gönderdi. Ve </a:t>
            </a:r>
            <a:r>
              <a:rPr lang="tr-TR" sz="2800" b="1" i="1" dirty="0" smtClean="0"/>
              <a:t>insanların anlaşmazlığa düştükleri </a:t>
            </a:r>
            <a:r>
              <a:rPr lang="tr-TR" sz="2800" b="1" i="1" dirty="0"/>
              <a:t>konularda karar vermeleri için peygamberlerle </a:t>
            </a:r>
            <a:r>
              <a:rPr lang="tr-TR" sz="2800" b="1" i="1" dirty="0" smtClean="0"/>
              <a:t>birlikte içinde </a:t>
            </a:r>
            <a:r>
              <a:rPr lang="tr-TR" sz="2800" b="1" i="1" dirty="0"/>
              <a:t>gerçekleri taşıyan kitabı da indirdi. …”</a:t>
            </a:r>
          </a:p>
          <a:p>
            <a:r>
              <a:rPr lang="tr-TR" sz="2800" i="1" dirty="0" smtClean="0"/>
              <a:t>                                                              Bakara </a:t>
            </a:r>
            <a:r>
              <a:rPr lang="tr-TR" sz="2800" i="1" dirty="0" err="1" smtClean="0"/>
              <a:t>sûresi</a:t>
            </a:r>
            <a:r>
              <a:rPr lang="tr-TR" sz="2800" i="1" dirty="0"/>
              <a:t>, 213. ayet</a:t>
            </a:r>
            <a:r>
              <a:rPr lang="tr-TR" sz="2800" i="1" dirty="0" smtClean="0"/>
              <a:t>.</a:t>
            </a:r>
          </a:p>
          <a:p>
            <a:endParaRPr lang="tr-TR" sz="28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3347864" y="1628800"/>
            <a:ext cx="5544616" cy="30243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/>
              <a:t>Allah’ın ilahî mesajlarını insanlara </a:t>
            </a:r>
            <a:r>
              <a:rPr lang="tr-TR" sz="4000" b="1" dirty="0" smtClean="0"/>
              <a:t>bildirmesi</a:t>
            </a:r>
            <a:endParaRPr lang="tr-TR" sz="4000" b="1" dirty="0"/>
          </a:p>
        </p:txBody>
      </p:sp>
      <p:sp>
        <p:nvSpPr>
          <p:cNvPr id="3" name="2 Sağ Ok"/>
          <p:cNvSpPr/>
          <p:nvPr/>
        </p:nvSpPr>
        <p:spPr>
          <a:xfrm>
            <a:off x="755576" y="1988840"/>
            <a:ext cx="3024336" cy="259228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/>
              <a:t>VAHİY</a:t>
            </a:r>
            <a:endParaRPr lang="tr-TR" sz="6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1628800"/>
            <a:ext cx="3240360" cy="18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Hz. Adem (as)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5076056" y="1628800"/>
            <a:ext cx="3240360" cy="18722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</a:rPr>
              <a:t>Hz. Muhammed (sav)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5" name="4 Yukarı Ok"/>
          <p:cNvSpPr/>
          <p:nvPr/>
        </p:nvSpPr>
        <p:spPr>
          <a:xfrm>
            <a:off x="1043608" y="3789040"/>
            <a:ext cx="2376264" cy="216024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İlk Vahiy</a:t>
            </a:r>
            <a:endParaRPr lang="tr-TR" sz="3200" b="1" dirty="0"/>
          </a:p>
        </p:txBody>
      </p:sp>
      <p:sp>
        <p:nvSpPr>
          <p:cNvPr id="6" name="5 Yukarı Ok"/>
          <p:cNvSpPr/>
          <p:nvPr/>
        </p:nvSpPr>
        <p:spPr>
          <a:xfrm>
            <a:off x="5508104" y="3789040"/>
            <a:ext cx="2448272" cy="2160240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Son Vahiy</a:t>
            </a:r>
            <a:endParaRPr lang="tr-TR" sz="3200" b="1" dirty="0"/>
          </a:p>
        </p:txBody>
      </p:sp>
      <p:sp>
        <p:nvSpPr>
          <p:cNvPr id="7" name="6 Eksi"/>
          <p:cNvSpPr/>
          <p:nvPr/>
        </p:nvSpPr>
        <p:spPr>
          <a:xfrm>
            <a:off x="3995936" y="2348880"/>
            <a:ext cx="1008112" cy="36004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827</Words>
  <Application>Microsoft Office PowerPoint</Application>
  <PresentationFormat>Ekran Gösterisi (4:3)</PresentationFormat>
  <Paragraphs>158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Slayt 1</vt:lpstr>
      <vt:lpstr>Slayt 2</vt:lpstr>
      <vt:lpstr>KAZANIMLAR</vt:lpstr>
      <vt:lpstr>KONULAR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amine sultan</dc:creator>
  <cp:lastModifiedBy>DEM</cp:lastModifiedBy>
  <cp:revision>57</cp:revision>
  <dcterms:created xsi:type="dcterms:W3CDTF">2011-12-25T14:15:22Z</dcterms:created>
  <dcterms:modified xsi:type="dcterms:W3CDTF">2016-05-04T11:33:00Z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