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57" r:id="rId4"/>
    <p:sldId id="258" r:id="rId5"/>
    <p:sldId id="262" r:id="rId6"/>
    <p:sldId id="263" r:id="rId7"/>
    <p:sldId id="265" r:id="rId8"/>
    <p:sldId id="259" r:id="rId9"/>
    <p:sldId id="260" r:id="rId10"/>
    <p:sldId id="266" r:id="rId11"/>
    <p:sldId id="261" r:id="rId12"/>
    <p:sldId id="270" r:id="rId13"/>
    <p:sldId id="272" r:id="rId14"/>
    <p:sldId id="273" r:id="rId15"/>
    <p:sldId id="269" r:id="rId16"/>
    <p:sldId id="274" r:id="rId17"/>
    <p:sldId id="275" r:id="rId18"/>
    <p:sldId id="276" r:id="rId19"/>
    <p:sldId id="277" r:id="rId20"/>
    <p:sldId id="267" r:id="rId21"/>
    <p:sldId id="278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CC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32803-8473-490B-A567-CF78B3A72405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18106-90A3-47BD-AF95-400062300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7" name="Picture 3" descr="C:\Users\DEM\Desktop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err="1" smtClean="0"/>
              <a:t>Suffa</a:t>
            </a:r>
            <a:endParaRPr lang="tr-TR" sz="4000" b="1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428596" y="1142984"/>
            <a:ext cx="8572560" cy="2643206"/>
          </a:xfrm>
        </p:spPr>
        <p:txBody>
          <a:bodyPr/>
          <a:lstStyle/>
          <a:p>
            <a:pPr algn="ctr">
              <a:buNone/>
            </a:pPr>
            <a:r>
              <a:rPr lang="tr-TR" dirty="0" smtClean="0"/>
              <a:t>Hicretten sonra </a:t>
            </a:r>
            <a:r>
              <a:rPr lang="tr-TR" dirty="0" err="1" smtClean="0"/>
              <a:t>Mescid</a:t>
            </a:r>
            <a:r>
              <a:rPr lang="tr-TR" dirty="0" smtClean="0"/>
              <a:t>-i Nebevî’nin yanına inşa edilen ve içerisinde ilim icra edilen küçük odalara </a:t>
            </a:r>
            <a:r>
              <a:rPr lang="tr-TR" b="1" dirty="0" err="1" smtClean="0"/>
              <a:t>Suffa</a:t>
            </a:r>
            <a:r>
              <a:rPr lang="tr-TR" dirty="0" smtClean="0"/>
              <a:t> denir. Bu odalarda kalan </a:t>
            </a:r>
            <a:r>
              <a:rPr lang="tr-TR" u="sng" dirty="0" smtClean="0"/>
              <a:t>fakir</a:t>
            </a:r>
            <a:r>
              <a:rPr lang="tr-TR" dirty="0" smtClean="0"/>
              <a:t> ve </a:t>
            </a:r>
            <a:r>
              <a:rPr lang="tr-TR" u="sng" dirty="0" smtClean="0"/>
              <a:t>kimsesiz</a:t>
            </a:r>
            <a:r>
              <a:rPr lang="tr-TR" dirty="0" smtClean="0"/>
              <a:t>, fakat aynı zamanda </a:t>
            </a:r>
            <a:r>
              <a:rPr lang="tr-TR" u="sng" dirty="0" smtClean="0"/>
              <a:t>ilimle uğraşan </a:t>
            </a:r>
            <a:r>
              <a:rPr lang="tr-TR" dirty="0" smtClean="0"/>
              <a:t>sahabelere </a:t>
            </a:r>
            <a:r>
              <a:rPr lang="tr-TR" b="1" dirty="0" err="1" smtClean="0"/>
              <a:t>Ashab</a:t>
            </a:r>
            <a:r>
              <a:rPr lang="tr-TR" b="1" dirty="0" smtClean="0"/>
              <a:t>-ı </a:t>
            </a:r>
            <a:r>
              <a:rPr lang="tr-TR" b="1" dirty="0" err="1" smtClean="0"/>
              <a:t>Suffa</a:t>
            </a:r>
            <a:r>
              <a:rPr lang="tr-TR" b="1" dirty="0" smtClean="0"/>
              <a:t> </a:t>
            </a:r>
            <a:r>
              <a:rPr lang="tr-TR" dirty="0" smtClean="0"/>
              <a:t>denir. </a:t>
            </a:r>
            <a:endParaRPr lang="tr-TR" dirty="0"/>
          </a:p>
        </p:txBody>
      </p:sp>
      <p:pic>
        <p:nvPicPr>
          <p:cNvPr id="6" name="5 Resim" descr="mesci-i nebevi.jpg"/>
          <p:cNvPicPr>
            <a:picLocks noChangeAspect="1"/>
          </p:cNvPicPr>
          <p:nvPr/>
        </p:nvPicPr>
        <p:blipFill>
          <a:blip r:embed="rId2"/>
          <a:srcRect t="24742"/>
          <a:stretch>
            <a:fillRect/>
          </a:stretch>
        </p:blipFill>
        <p:spPr>
          <a:xfrm>
            <a:off x="1500166" y="3643314"/>
            <a:ext cx="6347214" cy="3049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143000"/>
          </a:xfrm>
        </p:spPr>
        <p:txBody>
          <a:bodyPr>
            <a:noAutofit/>
          </a:bodyPr>
          <a:lstStyle/>
          <a:p>
            <a:r>
              <a:rPr lang="tr-TR" sz="4000" b="1" dirty="0" smtClean="0"/>
              <a:t>5. Müslümanların Bilim ve Medeniyete Katkıları</a:t>
            </a:r>
            <a:endParaRPr lang="tr-TR" sz="4000" b="1" dirty="0"/>
          </a:p>
        </p:txBody>
      </p:sp>
      <p:pic>
        <p:nvPicPr>
          <p:cNvPr id="4" name="Picture 2" descr="http://upload.wikimedia.org/wikipedia/commons/0/06/Al-jazari_water_devi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142984"/>
            <a:ext cx="2629435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4" descr="http://www.islamustundur.com/bf29578f946cfb539756315b69cd76d0_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857232"/>
            <a:ext cx="2357422" cy="2377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6" descr="https://mukaddimenotlari.files.wordpress.com/2013/05/sky_bal_156555_l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53660" y="1142984"/>
            <a:ext cx="337605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8" descr="http://upload.wikimedia.org/wikipedia/commons/thumb/0/0e/17th_century_Persian_anatomy.jpg/250px-17th_century_Persian_anatom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9048" y="3133724"/>
            <a:ext cx="2381250" cy="372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0" descr="http://img03.blogcu.com/images/a/y/f/ayferceyiz/bad416237264afc9e955295ef067b9d3_132605701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4000504"/>
            <a:ext cx="6196273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-24"/>
            <a:ext cx="8858312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5. Müslümanların Bilim ve Medeniyete Katkıları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b="1" dirty="0" smtClean="0"/>
              <a:t>İslami İlimler</a:t>
            </a:r>
          </a:p>
          <a:p>
            <a:pPr algn="ctr">
              <a:buNone/>
            </a:pPr>
            <a:endParaRPr lang="tr-TR" b="1" dirty="0" smtClean="0"/>
          </a:p>
          <a:p>
            <a:r>
              <a:rPr lang="tr-TR" dirty="0" smtClean="0"/>
              <a:t>Tefsir</a:t>
            </a:r>
          </a:p>
          <a:p>
            <a:r>
              <a:rPr lang="tr-TR" dirty="0" smtClean="0"/>
              <a:t>Hadis</a:t>
            </a:r>
          </a:p>
          <a:p>
            <a:r>
              <a:rPr lang="tr-TR" dirty="0" smtClean="0"/>
              <a:t>Fıkıh</a:t>
            </a:r>
          </a:p>
          <a:p>
            <a:r>
              <a:rPr lang="tr-TR" dirty="0" smtClean="0"/>
              <a:t>Siyer</a:t>
            </a:r>
          </a:p>
          <a:p>
            <a:r>
              <a:rPr lang="tr-TR" dirty="0" smtClean="0"/>
              <a:t>Akait</a:t>
            </a:r>
          </a:p>
          <a:p>
            <a:r>
              <a:rPr lang="tr-TR" dirty="0" smtClean="0"/>
              <a:t>Kelam</a:t>
            </a:r>
          </a:p>
          <a:p>
            <a:r>
              <a:rPr lang="tr-TR" dirty="0" smtClean="0"/>
              <a:t>İslam Felsefesi</a:t>
            </a:r>
          </a:p>
          <a:p>
            <a:endParaRPr lang="tr-TR" b="1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b="1" dirty="0" smtClean="0"/>
              <a:t>Pozitif İlimler</a:t>
            </a:r>
          </a:p>
          <a:p>
            <a:pPr algn="ctr">
              <a:buNone/>
            </a:pPr>
            <a:r>
              <a:rPr lang="tr-TR" b="1" dirty="0" smtClean="0"/>
              <a:t> (Deneysel Bilimler)</a:t>
            </a:r>
          </a:p>
          <a:p>
            <a:r>
              <a:rPr lang="tr-TR" dirty="0" smtClean="0"/>
              <a:t>Astronomi</a:t>
            </a:r>
          </a:p>
          <a:p>
            <a:r>
              <a:rPr lang="tr-TR" dirty="0" smtClean="0"/>
              <a:t>Matematik</a:t>
            </a:r>
          </a:p>
          <a:p>
            <a:r>
              <a:rPr lang="tr-TR" dirty="0" smtClean="0"/>
              <a:t>Fizik-Kimya</a:t>
            </a:r>
          </a:p>
          <a:p>
            <a:r>
              <a:rPr lang="tr-TR" dirty="0" smtClean="0"/>
              <a:t>Tıp-Eczacılık</a:t>
            </a:r>
          </a:p>
          <a:p>
            <a:r>
              <a:rPr lang="tr-TR" dirty="0" smtClean="0"/>
              <a:t>Biyoloji</a:t>
            </a:r>
          </a:p>
          <a:p>
            <a:r>
              <a:rPr lang="tr-TR" dirty="0" smtClean="0"/>
              <a:t>Tarih</a:t>
            </a:r>
          </a:p>
          <a:p>
            <a:r>
              <a:rPr lang="tr-TR" dirty="0" smtClean="0"/>
              <a:t>Coğrafya</a:t>
            </a:r>
          </a:p>
          <a:p>
            <a:pPr algn="ctr"/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İslami İlimler</a:t>
            </a:r>
            <a:endParaRPr lang="tr-TR" sz="4000" b="1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>
          <a:xfrm>
            <a:off x="457200" y="1117615"/>
            <a:ext cx="4038600" cy="2239947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/>
              <a:t>Tefsir:</a:t>
            </a:r>
            <a:r>
              <a:rPr lang="tr-TR" dirty="0" smtClean="0"/>
              <a:t> </a:t>
            </a:r>
            <a:r>
              <a:rPr lang="tr-TR" dirty="0" err="1" smtClean="0"/>
              <a:t>Kur’an’ın</a:t>
            </a:r>
            <a:r>
              <a:rPr lang="tr-TR" dirty="0" smtClean="0"/>
              <a:t> açıklanıp, yorumlanmasına dayanan ilim dalı. (Elmalılı Hamdi </a:t>
            </a:r>
            <a:r>
              <a:rPr lang="tr-TR" dirty="0" err="1" smtClean="0"/>
              <a:t>Yazır</a:t>
            </a:r>
            <a:r>
              <a:rPr lang="tr-TR" dirty="0" smtClean="0"/>
              <a:t>)</a:t>
            </a:r>
          </a:p>
          <a:p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half" idx="2"/>
          </p:nvPr>
        </p:nvSpPr>
        <p:spPr>
          <a:xfrm>
            <a:off x="4648200" y="1117615"/>
            <a:ext cx="4038600" cy="2239947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/>
              <a:t>Hadis:</a:t>
            </a:r>
            <a:r>
              <a:rPr lang="tr-TR" dirty="0" smtClean="0"/>
              <a:t> Hz. Peygamberin söz, fiil ve takrirlerini inceleyen ilim dalı. (</a:t>
            </a:r>
            <a:r>
              <a:rPr lang="tr-TR" dirty="0" err="1" smtClean="0"/>
              <a:t>Buhari</a:t>
            </a:r>
            <a:r>
              <a:rPr lang="tr-TR" dirty="0" smtClean="0"/>
              <a:t>, </a:t>
            </a:r>
            <a:r>
              <a:rPr lang="tr-TR" dirty="0" err="1" smtClean="0"/>
              <a:t>Müslüm</a:t>
            </a:r>
            <a:r>
              <a:rPr lang="tr-TR" dirty="0" smtClean="0"/>
              <a:t>, </a:t>
            </a:r>
            <a:r>
              <a:rPr lang="tr-TR" dirty="0" err="1" smtClean="0"/>
              <a:t>Tirmizi</a:t>
            </a:r>
            <a:r>
              <a:rPr lang="tr-TR" dirty="0" smtClean="0"/>
              <a:t>, ..)</a:t>
            </a:r>
          </a:p>
          <a:p>
            <a:endParaRPr lang="tr-TR" dirty="0"/>
          </a:p>
        </p:txBody>
      </p:sp>
      <p:pic>
        <p:nvPicPr>
          <p:cNvPr id="28674" name="Picture 2" descr="http://www.aksitarih.com/wp-content/uploads/2011/12/osmanhamdibe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424141"/>
            <a:ext cx="4714908" cy="3291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5 İçerik Yer Tutucusu"/>
          <p:cNvSpPr txBox="1">
            <a:spLocks/>
          </p:cNvSpPr>
          <p:nvPr/>
        </p:nvSpPr>
        <p:spPr>
          <a:xfrm>
            <a:off x="4857752" y="4000504"/>
            <a:ext cx="4038600" cy="2239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tr-TR" sz="2800" b="1" dirty="0" smtClean="0"/>
              <a:t>Kelam:</a:t>
            </a:r>
            <a:r>
              <a:rPr lang="tr-TR" sz="2800" dirty="0" smtClean="0"/>
              <a:t> İnanç esaslarını </a:t>
            </a:r>
            <a:r>
              <a:rPr lang="tr-TR" sz="2800" dirty="0" err="1" smtClean="0"/>
              <a:t>Kur’an</a:t>
            </a:r>
            <a:r>
              <a:rPr lang="tr-TR" sz="2800" dirty="0" smtClean="0"/>
              <a:t>, sünnet ve akıl ile açıklayan ilim dalı. (</a:t>
            </a:r>
            <a:r>
              <a:rPr lang="tr-TR" sz="2800" dirty="0" err="1" smtClean="0"/>
              <a:t>Maturidî</a:t>
            </a:r>
            <a:r>
              <a:rPr lang="tr-TR" sz="2800" dirty="0" smtClean="0"/>
              <a:t>, </a:t>
            </a:r>
            <a:r>
              <a:rPr lang="tr-TR" sz="2800" dirty="0" err="1" smtClean="0"/>
              <a:t>Eşarî</a:t>
            </a:r>
            <a:r>
              <a:rPr lang="tr-TR" sz="2800" dirty="0" smtClean="0"/>
              <a:t> 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16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İslami İlimler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85720" y="1357298"/>
            <a:ext cx="4038600" cy="2632099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/>
              <a:t>Fıkıh:</a:t>
            </a:r>
            <a:r>
              <a:rPr lang="tr-TR" dirty="0" smtClean="0"/>
              <a:t> İbadet ve insanlar arası ilişkilerle ilgili hükümleri içeren ilim dalı. (</a:t>
            </a:r>
            <a:r>
              <a:rPr lang="tr-TR" dirty="0" err="1" smtClean="0"/>
              <a:t>Ebû</a:t>
            </a:r>
            <a:r>
              <a:rPr lang="tr-TR" dirty="0" smtClean="0"/>
              <a:t> Hanife, İmam Şafiî…)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285720" y="4071942"/>
            <a:ext cx="4038600" cy="2614618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/>
              <a:t>Siyer:</a:t>
            </a:r>
            <a:r>
              <a:rPr lang="tr-TR" dirty="0" smtClean="0"/>
              <a:t> Hz. Peygamberin hayatını, olayları ve bunlar karşısındaki tutumlarını inceleyen ilim dalı.</a:t>
            </a:r>
          </a:p>
        </p:txBody>
      </p:sp>
      <p:pic>
        <p:nvPicPr>
          <p:cNvPr id="29698" name="Picture 2" descr="http://upload.wikimedia.org/wikipedia/commons/e/ec/Sahname-i_Selim_Khan_9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431474"/>
            <a:ext cx="4786314" cy="3218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2 İçerik Yer Tutucusu"/>
          <p:cNvSpPr txBox="1">
            <a:spLocks/>
          </p:cNvSpPr>
          <p:nvPr/>
        </p:nvSpPr>
        <p:spPr>
          <a:xfrm>
            <a:off x="4857752" y="1357298"/>
            <a:ext cx="4038600" cy="207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tr-TR" sz="2800" b="1" dirty="0" smtClean="0"/>
              <a:t>Akait:</a:t>
            </a:r>
            <a:r>
              <a:rPr lang="tr-TR" sz="2800" dirty="0" smtClean="0"/>
              <a:t> İnanç esaslarını doğru bir şekilde açıklayan, delillerini sunan ve savunan ilim dalı.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143000"/>
          </a:xfrm>
        </p:spPr>
        <p:txBody>
          <a:bodyPr>
            <a:normAutofit/>
          </a:bodyPr>
          <a:lstStyle/>
          <a:p>
            <a:r>
              <a:rPr lang="tr-TR" b="1" dirty="0" smtClean="0"/>
              <a:t>İslami İlimler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071546"/>
            <a:ext cx="8572560" cy="292895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/>
              <a:t>İslam Felsefesi:</a:t>
            </a:r>
            <a:r>
              <a:rPr lang="tr-TR" dirty="0" smtClean="0"/>
              <a:t> İnanç esaslarını akli ve nakli delillerle savunan ilim dalı. </a:t>
            </a:r>
          </a:p>
          <a:p>
            <a:pPr algn="ctr">
              <a:buNone/>
            </a:pPr>
            <a:r>
              <a:rPr lang="tr-TR" dirty="0" smtClean="0"/>
              <a:t>(</a:t>
            </a:r>
            <a:r>
              <a:rPr lang="tr-TR" dirty="0" err="1" smtClean="0"/>
              <a:t>Farabi</a:t>
            </a:r>
            <a:r>
              <a:rPr lang="tr-TR" dirty="0" smtClean="0"/>
              <a:t>, </a:t>
            </a:r>
            <a:r>
              <a:rPr lang="tr-TR" dirty="0" err="1" smtClean="0"/>
              <a:t>İbn</a:t>
            </a:r>
            <a:r>
              <a:rPr lang="tr-TR" dirty="0" smtClean="0"/>
              <a:t>-i Sina, Kindi..)</a:t>
            </a:r>
          </a:p>
          <a:p>
            <a:endParaRPr lang="tr-TR" dirty="0"/>
          </a:p>
        </p:txBody>
      </p:sp>
      <p:pic>
        <p:nvPicPr>
          <p:cNvPr id="4" name="Picture 2" descr="http://www.ekrembugraekinci.com/Resimler/islamic.philosophy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191826"/>
            <a:ext cx="4893501" cy="3523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>
          <a:xfrm>
            <a:off x="457200" y="1046177"/>
            <a:ext cx="4038600" cy="2882889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/>
              <a:t>Astronomi:</a:t>
            </a:r>
            <a:r>
              <a:rPr lang="tr-TR" dirty="0" smtClean="0"/>
              <a:t> Gök, gök cisimleri ve bunların hareketleri sonucu oluşan olayları inceleyen bilim dalı. (</a:t>
            </a:r>
            <a:r>
              <a:rPr lang="tr-TR" dirty="0" err="1" smtClean="0"/>
              <a:t>Battanî</a:t>
            </a:r>
            <a:r>
              <a:rPr lang="tr-TR" dirty="0" smtClean="0"/>
              <a:t>, Ali Kuşçu…)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7200" y="-714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Pozitif İlimler (Deneysel Bilimler)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4" descr="http://www.ibttm.org/TR/muze/kolleksiyon/astrolabeyemenfro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1" y="1142984"/>
            <a:ext cx="3973143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 descr="http://www.islamveihsan.com/wp-content/uploads/2014/08/islam-tarihinde-menecci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86190"/>
            <a:ext cx="4514850" cy="2609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tr-TR" b="1" dirty="0" smtClean="0"/>
              <a:t>Pozitif İlimler (Deneysel Bilimler)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857224" y="1428736"/>
            <a:ext cx="7858180" cy="21431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/>
              <a:t>Matematik:</a:t>
            </a:r>
            <a:r>
              <a:rPr lang="tr-TR" dirty="0" smtClean="0"/>
              <a:t> Belirlenen semboller, rakamlar, noktalar, doğrular ve açılarla yapılan bir takım hesaplamaları içeren ilim dalı. (Harezmî, </a:t>
            </a:r>
            <a:r>
              <a:rPr lang="tr-TR" dirty="0" err="1" smtClean="0"/>
              <a:t>İbn’ul</a:t>
            </a:r>
            <a:r>
              <a:rPr lang="tr-TR" dirty="0" smtClean="0"/>
              <a:t>-Heysem, Ebu Kamil </a:t>
            </a:r>
            <a:r>
              <a:rPr lang="tr-TR" dirty="0" err="1" smtClean="0"/>
              <a:t>Suçâ</a:t>
            </a:r>
            <a:r>
              <a:rPr lang="tr-TR" dirty="0" smtClean="0"/>
              <a:t>…)</a:t>
            </a:r>
          </a:p>
        </p:txBody>
      </p:sp>
      <p:pic>
        <p:nvPicPr>
          <p:cNvPr id="34818" name="Picture 2" descr="http://www.yaklasansaat.com/resimler/2009haberresimleri/haber_ocak2009_resim/ocak28r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60" y="3661950"/>
            <a:ext cx="2309814" cy="2981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https://sabariahothman.files.wordpress.com/2012/04/tusi_coupl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590" y="3571876"/>
            <a:ext cx="354815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2" name="Picture 6" descr="http://www.sizinti.com.tr/images/konular/224/37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8942" y="3593931"/>
            <a:ext cx="2390776" cy="2978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r-TR" b="1" dirty="0" smtClean="0"/>
              <a:t>Pozitif İlimler (Deneysel Bilimler)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186766" cy="2257428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/>
              <a:t>Fizik-Kimya:</a:t>
            </a:r>
            <a:r>
              <a:rPr lang="tr-TR" dirty="0" smtClean="0"/>
              <a:t> Maddeyi yapısı, şekli, halleri v.b. bakımdan ele alan bilim dalı. (</a:t>
            </a:r>
            <a:r>
              <a:rPr lang="tr-TR" dirty="0" err="1" smtClean="0"/>
              <a:t>Birûnî</a:t>
            </a:r>
            <a:r>
              <a:rPr lang="tr-TR" dirty="0" smtClean="0"/>
              <a:t>, </a:t>
            </a:r>
            <a:r>
              <a:rPr lang="tr-TR" dirty="0" err="1" smtClean="0"/>
              <a:t>İbn’ul</a:t>
            </a:r>
            <a:r>
              <a:rPr lang="tr-TR" dirty="0" smtClean="0"/>
              <a:t>-Heysem…) </a:t>
            </a:r>
          </a:p>
          <a:p>
            <a:pPr algn="ctr">
              <a:buNone/>
            </a:pPr>
            <a:r>
              <a:rPr lang="tr-TR" b="1" dirty="0" smtClean="0"/>
              <a:t>Biyoloji:</a:t>
            </a:r>
            <a:r>
              <a:rPr lang="tr-TR" dirty="0" smtClean="0"/>
              <a:t> Canlıların yapısı, doğum, üreme ve büyüme gibi konuları ele alan bilim dalı. (Kindi, </a:t>
            </a:r>
            <a:r>
              <a:rPr lang="tr-TR" dirty="0" err="1" smtClean="0"/>
              <a:t>Cahız</a:t>
            </a:r>
            <a:r>
              <a:rPr lang="tr-TR" dirty="0" smtClean="0"/>
              <a:t>…)</a:t>
            </a:r>
          </a:p>
          <a:p>
            <a:pPr algn="ctr">
              <a:buNone/>
            </a:pPr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.blogcu.com/images/m/u/s/musabibniumeyr/p_h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929066"/>
            <a:ext cx="3044672" cy="2574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s://encrypted-tbn1.gstatic.com/images?q=tbn:ANd9GcQHjeDWJT_q_y1KOvRrnDDrCwUoOLx6xdUWdsSFNOS0538KJNdyrg"/>
          <p:cNvPicPr>
            <a:picLocks noChangeAspect="1" noChangeArrowheads="1"/>
          </p:cNvPicPr>
          <p:nvPr/>
        </p:nvPicPr>
        <p:blipFill>
          <a:blip r:embed="rId4"/>
          <a:srcRect l="1873" r="2621"/>
          <a:stretch>
            <a:fillRect/>
          </a:stretch>
        </p:blipFill>
        <p:spPr bwMode="auto">
          <a:xfrm>
            <a:off x="3357554" y="4214818"/>
            <a:ext cx="3344745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6 Resim" descr="sihirlisu_Resim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029" y="3746877"/>
            <a:ext cx="2125689" cy="2825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r-TR" b="1" dirty="0" smtClean="0"/>
              <a:t>Pozitif İlimler (Deneysel Bilimler)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143116"/>
            <a:ext cx="4038600" cy="3983047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/>
              <a:t>Tıp-Eczacılık:</a:t>
            </a:r>
            <a:r>
              <a:rPr lang="tr-TR" dirty="0" smtClean="0"/>
              <a:t> Organizmanın işleyişi ve işleyişi etkileyen </a:t>
            </a:r>
            <a:r>
              <a:rPr lang="tr-TR" dirty="0" err="1" smtClean="0"/>
              <a:t>hastalıki</a:t>
            </a:r>
            <a:r>
              <a:rPr lang="tr-TR" dirty="0" smtClean="0"/>
              <a:t> sakatlık v.b. durumları inceleyen bilim dalı. (</a:t>
            </a:r>
            <a:r>
              <a:rPr lang="tr-TR" dirty="0" err="1" smtClean="0"/>
              <a:t>İbn</a:t>
            </a:r>
            <a:r>
              <a:rPr lang="tr-TR" dirty="0" smtClean="0"/>
              <a:t>-i Sina, </a:t>
            </a:r>
            <a:r>
              <a:rPr lang="tr-TR" dirty="0" err="1" smtClean="0"/>
              <a:t>Râzi</a:t>
            </a:r>
            <a:r>
              <a:rPr lang="tr-TR" dirty="0" smtClean="0"/>
              <a:t>…)</a:t>
            </a:r>
          </a:p>
        </p:txBody>
      </p:sp>
      <p:pic>
        <p:nvPicPr>
          <p:cNvPr id="3074" name="Picture 2" descr="http://www.islamustundur.com/bf29578f946cfb539756315b69cd76d0_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857364"/>
            <a:ext cx="4430305" cy="4467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Resim" descr="islam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12" y="0"/>
            <a:ext cx="792617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57224" y="1"/>
            <a:ext cx="7772400" cy="1142984"/>
          </a:xfrm>
        </p:spPr>
        <p:txBody>
          <a:bodyPr/>
          <a:lstStyle/>
          <a:p>
            <a:r>
              <a:rPr lang="tr-TR" b="1" dirty="0" smtClean="0"/>
              <a:t>İSLAM VE BİLİM</a:t>
            </a:r>
            <a:endParaRPr lang="tr-TR" b="1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00126" y="5462590"/>
            <a:ext cx="8043874" cy="1395410"/>
          </a:xfrm>
          <a:solidFill>
            <a:schemeClr val="bg1">
              <a:alpha val="65000"/>
            </a:schemeClr>
          </a:solidFill>
        </p:spPr>
        <p:txBody>
          <a:bodyPr/>
          <a:lstStyle/>
          <a:p>
            <a:pPr algn="r"/>
            <a:r>
              <a:rPr lang="tr-TR" dirty="0" smtClean="0">
                <a:solidFill>
                  <a:schemeClr val="tx1"/>
                </a:solidFill>
              </a:rPr>
              <a:t>10. SINIF 7. ÜNİTE</a:t>
            </a:r>
          </a:p>
          <a:p>
            <a:pPr algn="r"/>
            <a:r>
              <a:rPr lang="tr-TR" dirty="0" smtClean="0">
                <a:solidFill>
                  <a:schemeClr val="tx1"/>
                </a:solidFill>
              </a:rPr>
              <a:t>ÖĞRENME ALANI: DİN, KÜLTÜR VE MEDENİYET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r-TR" b="1" dirty="0" smtClean="0"/>
              <a:t>Pozitif İlimler (Deneysel Bilimler)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401080" cy="1543048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/>
              <a:t>Tarih:</a:t>
            </a:r>
            <a:r>
              <a:rPr lang="tr-TR" dirty="0" smtClean="0"/>
              <a:t> İnsanlıktan tarihinden günümüze varlık göstermiş toplulukları ve bunların ilişkilerini konu edinen bilim dalı. (</a:t>
            </a:r>
            <a:r>
              <a:rPr lang="tr-TR" dirty="0" err="1" smtClean="0"/>
              <a:t>Taberi</a:t>
            </a:r>
            <a:r>
              <a:rPr lang="tr-TR" dirty="0" smtClean="0"/>
              <a:t>, </a:t>
            </a:r>
            <a:r>
              <a:rPr lang="tr-TR" dirty="0" err="1" smtClean="0"/>
              <a:t>İbni</a:t>
            </a:r>
            <a:r>
              <a:rPr lang="tr-TR" dirty="0" smtClean="0"/>
              <a:t> </a:t>
            </a:r>
            <a:r>
              <a:rPr lang="tr-TR" dirty="0" err="1" smtClean="0"/>
              <a:t>Haldûn</a:t>
            </a:r>
            <a:r>
              <a:rPr lang="tr-TR" dirty="0" smtClean="0"/>
              <a:t>…)</a:t>
            </a:r>
          </a:p>
          <a:p>
            <a:endParaRPr lang="tr-TR" dirty="0"/>
          </a:p>
        </p:txBody>
      </p:sp>
      <p:pic>
        <p:nvPicPr>
          <p:cNvPr id="2052" name="Picture 4" descr="http://www.alasayvan.com/attachments/inanc-ve-kultur-22368d1350835847/cumhuriyet-d-neminde-tarih-yaz-c-l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214686"/>
            <a:ext cx="5381620" cy="3489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Pozitif İlimler (Deneysel Bilimler)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58204" cy="168592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tr-TR" b="1" dirty="0" smtClean="0"/>
              <a:t>Coğrafya:</a:t>
            </a:r>
            <a:r>
              <a:rPr lang="tr-TR" dirty="0" smtClean="0"/>
              <a:t> Tabiat, iklim, </a:t>
            </a:r>
            <a:r>
              <a:rPr lang="tr-TR" dirty="0" err="1" smtClean="0"/>
              <a:t>yerşekilleri</a:t>
            </a:r>
            <a:r>
              <a:rPr lang="tr-TR" dirty="0" smtClean="0"/>
              <a:t> v.b. konuları ele alan bilim dalı. </a:t>
            </a:r>
          </a:p>
          <a:p>
            <a:pPr algn="ctr">
              <a:buNone/>
            </a:pPr>
            <a:r>
              <a:rPr lang="tr-TR" dirty="0" smtClean="0"/>
              <a:t>( Evliya Çelebi, Katip Çelebi, </a:t>
            </a:r>
            <a:r>
              <a:rPr lang="tr-TR" dirty="0" err="1" smtClean="0"/>
              <a:t>İbn</a:t>
            </a:r>
            <a:r>
              <a:rPr lang="tr-TR" dirty="0" smtClean="0"/>
              <a:t> </a:t>
            </a:r>
            <a:r>
              <a:rPr lang="tr-TR" dirty="0" err="1" smtClean="0"/>
              <a:t>Batuta</a:t>
            </a:r>
            <a:r>
              <a:rPr lang="tr-TR" dirty="0" smtClean="0"/>
              <a:t>, </a:t>
            </a:r>
            <a:r>
              <a:rPr lang="tr-TR" dirty="0" err="1" smtClean="0"/>
              <a:t>Pirî</a:t>
            </a:r>
            <a:r>
              <a:rPr lang="tr-TR" dirty="0" smtClean="0"/>
              <a:t> Reis, </a:t>
            </a:r>
            <a:r>
              <a:rPr lang="tr-TR" dirty="0" err="1" smtClean="0"/>
              <a:t>Seydi</a:t>
            </a:r>
            <a:r>
              <a:rPr lang="tr-TR" dirty="0" smtClean="0"/>
              <a:t> Ali Reis…)</a:t>
            </a:r>
          </a:p>
          <a:p>
            <a:endParaRPr lang="tr-TR" dirty="0"/>
          </a:p>
        </p:txBody>
      </p:sp>
      <p:pic>
        <p:nvPicPr>
          <p:cNvPr id="5" name="Picture 2" descr="http://dunyalilar.org/wp-content/uploads/2014/03/Piri_Re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286124"/>
            <a:ext cx="5881684" cy="3256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1. Din-Bilim İlişkisi</a:t>
            </a:r>
            <a:endParaRPr lang="tr-TR" sz="4000" b="1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482919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b="1" dirty="0" smtClean="0"/>
              <a:t>DİN</a:t>
            </a:r>
          </a:p>
          <a:p>
            <a:r>
              <a:rPr lang="tr-TR" dirty="0" smtClean="0"/>
              <a:t>Merak duygusunu giderir.</a:t>
            </a:r>
          </a:p>
          <a:p>
            <a:r>
              <a:rPr lang="tr-TR" dirty="0" smtClean="0"/>
              <a:t>Vahye dayanır.</a:t>
            </a:r>
          </a:p>
          <a:p>
            <a:r>
              <a:rPr lang="tr-TR" dirty="0" smtClean="0"/>
              <a:t>Mutlaktır.</a:t>
            </a:r>
          </a:p>
          <a:p>
            <a:pPr algn="ctr">
              <a:buNone/>
            </a:pPr>
            <a:r>
              <a:rPr lang="tr-TR" b="1" dirty="0" smtClean="0"/>
              <a:t>BİLİM</a:t>
            </a:r>
          </a:p>
          <a:p>
            <a:r>
              <a:rPr lang="tr-TR" dirty="0" smtClean="0"/>
              <a:t>Merak duygusunu giderir.</a:t>
            </a:r>
          </a:p>
          <a:p>
            <a:r>
              <a:rPr lang="tr-TR" dirty="0" smtClean="0"/>
              <a:t>Deneysel çalışmalara dayanır.</a:t>
            </a:r>
          </a:p>
          <a:p>
            <a:r>
              <a:rPr lang="tr-TR" dirty="0" smtClean="0"/>
              <a:t>Mutlak değildir, yeni bir çalışma bir önceki bilgiyi çürütebilir.</a:t>
            </a:r>
          </a:p>
        </p:txBody>
      </p:sp>
      <p:pic>
        <p:nvPicPr>
          <p:cNvPr id="7" name="6 Resim" descr="kuranvebilim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785926"/>
            <a:ext cx="428628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2. İslam’da Bilginin Kaynakları</a:t>
            </a:r>
            <a:endParaRPr lang="tr-TR" sz="4000" b="1" dirty="0"/>
          </a:p>
        </p:txBody>
      </p:sp>
      <p:sp>
        <p:nvSpPr>
          <p:cNvPr id="4" name="8 Yuvarlatılmış Dikdörtgen"/>
          <p:cNvSpPr/>
          <p:nvPr/>
        </p:nvSpPr>
        <p:spPr>
          <a:xfrm>
            <a:off x="357158" y="1928802"/>
            <a:ext cx="2571768" cy="1071570"/>
          </a:xfrm>
          <a:prstGeom prst="roundRect">
            <a:avLst/>
          </a:prstGeom>
          <a:solidFill>
            <a:srgbClr val="FFCC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Akıl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5" name="9 Yuvarlatılmış Dikdörtgen"/>
          <p:cNvSpPr/>
          <p:nvPr/>
        </p:nvSpPr>
        <p:spPr>
          <a:xfrm>
            <a:off x="6215074" y="1928802"/>
            <a:ext cx="2571768" cy="1071570"/>
          </a:xfrm>
          <a:prstGeom prst="roundRect">
            <a:avLst/>
          </a:prstGeom>
          <a:solidFill>
            <a:srgbClr val="FFCC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Duyular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6" name="10 Yuvarlatılmış Dikdörtgen"/>
          <p:cNvSpPr/>
          <p:nvPr/>
        </p:nvSpPr>
        <p:spPr>
          <a:xfrm>
            <a:off x="3286116" y="1928802"/>
            <a:ext cx="2571768" cy="1071570"/>
          </a:xfrm>
          <a:prstGeom prst="roundRect">
            <a:avLst/>
          </a:prstGeom>
          <a:solidFill>
            <a:srgbClr val="FFCC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Vahiy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7" name="11 Yuvarlatılmış Dikdörtgen"/>
          <p:cNvSpPr/>
          <p:nvPr/>
        </p:nvSpPr>
        <p:spPr>
          <a:xfrm>
            <a:off x="357158" y="3143247"/>
            <a:ext cx="2571768" cy="1893107"/>
          </a:xfrm>
          <a:prstGeom prst="roundRect">
            <a:avLst/>
          </a:prstGeom>
          <a:solidFill>
            <a:srgbClr val="FF99C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b="1" dirty="0" smtClean="0">
                <a:solidFill>
                  <a:schemeClr val="tx1"/>
                </a:solidFill>
              </a:rPr>
              <a:t>Akıl, insanın iyiyi ve kötüyü ayırt etme özelliğidir. İnsanın sahip olduğu en önemli iki özellikten biridir.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14 Yuvarlatılmış Dikdörtgen"/>
          <p:cNvSpPr/>
          <p:nvPr/>
        </p:nvSpPr>
        <p:spPr>
          <a:xfrm>
            <a:off x="3286116" y="3143247"/>
            <a:ext cx="2571768" cy="1821669"/>
          </a:xfrm>
          <a:prstGeom prst="roundRect">
            <a:avLst/>
          </a:prstGeom>
          <a:solidFill>
            <a:srgbClr val="FF99C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b="1" dirty="0" smtClean="0">
                <a:solidFill>
                  <a:schemeClr val="tx1"/>
                </a:solidFill>
              </a:rPr>
              <a:t>Kutsal kitabımız </a:t>
            </a:r>
            <a:r>
              <a:rPr lang="tr-TR" b="1" dirty="0" err="1" smtClean="0">
                <a:solidFill>
                  <a:schemeClr val="tx1"/>
                </a:solidFill>
              </a:rPr>
              <a:t>Kur’an</a:t>
            </a:r>
            <a:r>
              <a:rPr lang="tr-TR" b="1" dirty="0" smtClean="0">
                <a:solidFill>
                  <a:schemeClr val="tx1"/>
                </a:solidFill>
              </a:rPr>
              <a:t>-ı Kerim Yüce Allah’ın kelamıdır. 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17 Yuvarlatılmış Dikdörtgen"/>
          <p:cNvSpPr/>
          <p:nvPr/>
        </p:nvSpPr>
        <p:spPr>
          <a:xfrm>
            <a:off x="6215074" y="3143247"/>
            <a:ext cx="2571768" cy="1750231"/>
          </a:xfrm>
          <a:prstGeom prst="roundRect">
            <a:avLst/>
          </a:prstGeom>
          <a:solidFill>
            <a:srgbClr val="FF99C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b="1" dirty="0" smtClean="0">
                <a:solidFill>
                  <a:schemeClr val="tx1"/>
                </a:solidFill>
              </a:rPr>
              <a:t>Görme, işitme, koklama, dokuma ve tatma yetilerini </a:t>
            </a:r>
            <a:r>
              <a:rPr lang="tr-TR" b="1" smtClean="0">
                <a:solidFill>
                  <a:schemeClr val="tx1"/>
                </a:solidFill>
              </a:rPr>
              <a:t>kullanarak elde </a:t>
            </a:r>
            <a:r>
              <a:rPr lang="tr-TR" b="1" dirty="0" smtClean="0">
                <a:solidFill>
                  <a:schemeClr val="tx1"/>
                </a:solidFill>
              </a:rPr>
              <a:t>edilen bilgiler.</a:t>
            </a:r>
            <a:endParaRPr lang="tr-T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2.1. Akıl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600200"/>
            <a:ext cx="414340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/>
              <a:t>İnsan aklı sayesinde;</a:t>
            </a:r>
          </a:p>
          <a:p>
            <a:r>
              <a:rPr lang="tr-TR" b="1" dirty="0" smtClean="0"/>
              <a:t> düşünür, </a:t>
            </a:r>
          </a:p>
          <a:p>
            <a:r>
              <a:rPr lang="tr-TR" b="1" dirty="0" smtClean="0"/>
              <a:t>okur, </a:t>
            </a:r>
          </a:p>
          <a:p>
            <a:r>
              <a:rPr lang="tr-TR" b="1" dirty="0" smtClean="0"/>
              <a:t>araştırma ve incelemeler yapar, </a:t>
            </a:r>
          </a:p>
          <a:p>
            <a:r>
              <a:rPr lang="tr-TR" b="1" dirty="0" smtClean="0"/>
              <a:t>kendini geliştirir. </a:t>
            </a:r>
          </a:p>
        </p:txBody>
      </p:sp>
      <p:pic>
        <p:nvPicPr>
          <p:cNvPr id="9218" name="Picture 2" descr="http://wisecenter.org/wp-content/uploads/2013/02/mi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714488"/>
            <a:ext cx="4333712" cy="4322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2.2. Vahiy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14324" y="1600200"/>
            <a:ext cx="42576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err="1" smtClean="0"/>
              <a:t>Kur’an</a:t>
            </a:r>
            <a:r>
              <a:rPr lang="tr-TR" b="1" dirty="0" smtClean="0"/>
              <a:t> insanlara; </a:t>
            </a:r>
          </a:p>
          <a:p>
            <a:r>
              <a:rPr lang="tr-TR" b="1" dirty="0" smtClean="0"/>
              <a:t>geçmişte yaşamış toplumlardan, </a:t>
            </a:r>
          </a:p>
          <a:p>
            <a:r>
              <a:rPr lang="tr-TR" b="1" dirty="0" smtClean="0"/>
              <a:t>ahlak kurallarından, </a:t>
            </a:r>
          </a:p>
          <a:p>
            <a:r>
              <a:rPr lang="tr-TR" b="1" dirty="0" smtClean="0"/>
              <a:t>emir ve yasaklamalar hakkında bireye doğru bilgiyi sunar.</a:t>
            </a:r>
            <a:endParaRPr lang="tr-TR" b="1" dirty="0"/>
          </a:p>
        </p:txBody>
      </p:sp>
      <p:pic>
        <p:nvPicPr>
          <p:cNvPr id="8194" name="Picture 2" descr="http://www.gezengi.com/wp-content/uploads/2011/11/kurani-kerim.jpg"/>
          <p:cNvPicPr>
            <a:picLocks noChangeAspect="1" noChangeArrowheads="1"/>
          </p:cNvPicPr>
          <p:nvPr/>
        </p:nvPicPr>
        <p:blipFill>
          <a:blip r:embed="rId2"/>
          <a:srcRect l="15625" r="18749"/>
          <a:stretch>
            <a:fillRect/>
          </a:stretch>
        </p:blipFill>
        <p:spPr bwMode="auto">
          <a:xfrm>
            <a:off x="4572000" y="1571612"/>
            <a:ext cx="4500594" cy="4486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2.3. Duyular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928802"/>
            <a:ext cx="4043362" cy="419736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b="1" dirty="0" smtClean="0"/>
              <a:t>Duyularla insan;</a:t>
            </a:r>
          </a:p>
          <a:p>
            <a:r>
              <a:rPr lang="tr-TR" b="1" dirty="0" smtClean="0"/>
              <a:t>birçok bilimsel çalışmayı, </a:t>
            </a:r>
          </a:p>
          <a:p>
            <a:r>
              <a:rPr lang="tr-TR" b="1" dirty="0" smtClean="0"/>
              <a:t>gözlem ve incelemeyi yapar.</a:t>
            </a:r>
          </a:p>
          <a:p>
            <a:r>
              <a:rPr lang="tr-TR" b="1" dirty="0" smtClean="0"/>
              <a:t>Nesneler yapısı hakkında bilgi sahibi kılar.</a:t>
            </a:r>
          </a:p>
        </p:txBody>
      </p:sp>
      <p:pic>
        <p:nvPicPr>
          <p:cNvPr id="8194" name="Picture 2" descr="http://www.biraz.gen.tr/wp-content/uploads/2014/03/Duyu-Nedir-Duyu-siste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357430"/>
            <a:ext cx="4400579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3. İslam Aklı Kullanmayı ve Bilimi Teşvik Eder</a:t>
            </a:r>
            <a:endParaRPr lang="tr-TR" b="1" dirty="0"/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0304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tr-TR" dirty="0" smtClean="0"/>
              <a:t>Dini ve onun getirdiklerini anlayabilsin diye Allah insana </a:t>
            </a:r>
            <a:r>
              <a:rPr lang="tr-TR" b="1" dirty="0" smtClean="0"/>
              <a:t>akıl</a:t>
            </a:r>
            <a:r>
              <a:rPr lang="tr-TR" dirty="0" smtClean="0"/>
              <a:t> bahşetmiştir. Birçok ayet insanı, düşünmeye, araştırmaya ve çevresine dikkatli bakmaya sevk eder. İslam’ın ilk emrinin “</a:t>
            </a:r>
            <a:r>
              <a:rPr lang="tr-TR" b="1" dirty="0" smtClean="0"/>
              <a:t>Oku!</a:t>
            </a:r>
            <a:r>
              <a:rPr lang="tr-TR" dirty="0" smtClean="0"/>
              <a:t>” olması da ve birçok hadiste ilim öğrenmenin öneminin vurgulanması da dinimizin akla ve bilime verdiği değeri göstermektedir.</a:t>
            </a:r>
          </a:p>
          <a:p>
            <a:endParaRPr lang="tr-TR" dirty="0"/>
          </a:p>
        </p:txBody>
      </p:sp>
      <p:pic>
        <p:nvPicPr>
          <p:cNvPr id="6146" name="Picture 2" descr="http://www.islamustundur.com/images235234555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4071942"/>
            <a:ext cx="4630239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4. İslam Medeniyetinde Eğitim Kurumları</a:t>
            </a:r>
            <a:endParaRPr lang="tr-TR" b="1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214314" y="1600200"/>
            <a:ext cx="5286380" cy="4757758"/>
          </a:xfrm>
        </p:spPr>
        <p:txBody>
          <a:bodyPr>
            <a:normAutofit/>
          </a:bodyPr>
          <a:lstStyle/>
          <a:p>
            <a:r>
              <a:rPr lang="tr-TR" sz="2800" b="1" dirty="0" err="1" smtClean="0"/>
              <a:t>Suffa</a:t>
            </a:r>
            <a:endParaRPr lang="tr-TR" sz="2800" b="1" dirty="0" smtClean="0"/>
          </a:p>
          <a:p>
            <a:r>
              <a:rPr lang="tr-TR" sz="2800" b="1" dirty="0" smtClean="0"/>
              <a:t>Medrese</a:t>
            </a:r>
          </a:p>
          <a:p>
            <a:pPr>
              <a:buNone/>
            </a:pPr>
            <a:r>
              <a:rPr lang="tr-TR" sz="2800" dirty="0" smtClean="0"/>
              <a:t>Nizamiye Medresesi (Bağdat)</a:t>
            </a:r>
          </a:p>
          <a:p>
            <a:pPr>
              <a:buNone/>
            </a:pPr>
            <a:r>
              <a:rPr lang="tr-TR" sz="2800" dirty="0" smtClean="0"/>
              <a:t>Gök Medrese (Sivas)</a:t>
            </a:r>
          </a:p>
          <a:p>
            <a:pPr>
              <a:buNone/>
            </a:pPr>
            <a:r>
              <a:rPr lang="tr-TR" sz="2800" dirty="0" smtClean="0"/>
              <a:t>Çaka Bey Medresesi (Kırşehir)</a:t>
            </a:r>
          </a:p>
          <a:p>
            <a:pPr>
              <a:buNone/>
            </a:pPr>
            <a:r>
              <a:rPr lang="tr-TR" sz="2800" dirty="0" smtClean="0"/>
              <a:t>Sahn-ı Seman Medresesi (İstanbul)</a:t>
            </a:r>
          </a:p>
          <a:p>
            <a:pPr>
              <a:buNone/>
            </a:pPr>
            <a:r>
              <a:rPr lang="tr-TR" sz="2800" dirty="0" smtClean="0"/>
              <a:t>Süleymaniye Medresesi (İstanbul)</a:t>
            </a:r>
          </a:p>
          <a:p>
            <a:r>
              <a:rPr lang="tr-TR" sz="2800" b="1" dirty="0" smtClean="0"/>
              <a:t>Kütüphane</a:t>
            </a:r>
          </a:p>
          <a:p>
            <a:pPr>
              <a:buNone/>
            </a:pPr>
            <a:r>
              <a:rPr lang="tr-TR" sz="2800" dirty="0" err="1" smtClean="0"/>
              <a:t>Beytü’l</a:t>
            </a:r>
            <a:r>
              <a:rPr lang="tr-TR" sz="2800" dirty="0" smtClean="0"/>
              <a:t>-</a:t>
            </a:r>
            <a:r>
              <a:rPr lang="tr-TR" sz="2800" dirty="0" err="1" smtClean="0"/>
              <a:t>Hikme</a:t>
            </a:r>
            <a:r>
              <a:rPr lang="tr-TR" sz="2800" dirty="0" smtClean="0"/>
              <a:t>/Bilgelik Evi (Bağdat)</a:t>
            </a:r>
          </a:p>
          <a:p>
            <a:endParaRPr lang="tr-TR" sz="2800" dirty="0"/>
          </a:p>
        </p:txBody>
      </p:sp>
      <p:pic>
        <p:nvPicPr>
          <p:cNvPr id="2050" name="Picture 2" descr="http://www.islamidersler.com/images/talebe_2208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625190"/>
            <a:ext cx="3643338" cy="2732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https://fbcdn-sphotos-a-a.akamaihd.net/hphotos-ak-xpa1/v/t1.0-9/s480x480/11069621_938333806197613_6668124622255152029_n.jpg?oh=0c819216382bb4e6b83d60f6572ece34&amp;oe=5604663F&amp;__gda__=1440090585_a287df0104020a97ef26ce0112ea6c05"/>
          <p:cNvPicPr>
            <a:picLocks noChangeAspect="1" noChangeArrowheads="1"/>
          </p:cNvPicPr>
          <p:nvPr/>
        </p:nvPicPr>
        <p:blipFill>
          <a:blip r:embed="rId4"/>
          <a:srcRect l="6251"/>
          <a:stretch>
            <a:fillRect/>
          </a:stretch>
        </p:blipFill>
        <p:spPr bwMode="auto">
          <a:xfrm>
            <a:off x="5500694" y="4500570"/>
            <a:ext cx="3571868" cy="1952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678</Words>
  <Application>Microsoft Office PowerPoint</Application>
  <PresentationFormat>Ekran Gösterisi (4:3)</PresentationFormat>
  <Paragraphs>94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İSLAM VE BİLİM</vt:lpstr>
      <vt:lpstr>1. Din-Bilim İlişkisi</vt:lpstr>
      <vt:lpstr>2. İslam’da Bilginin Kaynakları</vt:lpstr>
      <vt:lpstr>2.1. Akıl</vt:lpstr>
      <vt:lpstr>2.2. Vahiy</vt:lpstr>
      <vt:lpstr>2.3. Duyular</vt:lpstr>
      <vt:lpstr>3. İslam Aklı Kullanmayı ve Bilimi Teşvik Eder</vt:lpstr>
      <vt:lpstr>4. İslam Medeniyetinde Eğitim Kurumları</vt:lpstr>
      <vt:lpstr>Suffa</vt:lpstr>
      <vt:lpstr>5. Müslümanların Bilim ve Medeniyete Katkıları</vt:lpstr>
      <vt:lpstr>5. Müslümanların Bilim ve Medeniyete Katkıları</vt:lpstr>
      <vt:lpstr>İslami İlimler</vt:lpstr>
      <vt:lpstr>İslami İlimler</vt:lpstr>
      <vt:lpstr>İslami İlimler</vt:lpstr>
      <vt:lpstr>Slayt 16</vt:lpstr>
      <vt:lpstr>Pozitif İlimler (Deneysel Bilimler)</vt:lpstr>
      <vt:lpstr>Pozitif İlimler (Deneysel Bilimler)</vt:lpstr>
      <vt:lpstr>Pozitif İlimler (Deneysel Bilimler)</vt:lpstr>
      <vt:lpstr>Pozitif İlimler (Deneysel Bilimler)</vt:lpstr>
      <vt:lpstr>Pozitif İlimler (Deneysel Bilimler)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İSLAM VE BİLİM</dc:title>
  <dc:creator>asuspc</dc:creator>
  <cp:lastModifiedBy>DEM</cp:lastModifiedBy>
  <cp:revision>49</cp:revision>
  <dcterms:created xsi:type="dcterms:W3CDTF">2015-04-19T21:05:59Z</dcterms:created>
  <dcterms:modified xsi:type="dcterms:W3CDTF">2016-05-05T11:30:55Z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